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4" r:id="rId1"/>
  </p:sldMasterIdLst>
  <p:notesMasterIdLst>
    <p:notesMasterId r:id="rId14"/>
  </p:notesMasterIdLst>
  <p:sldIdLst>
    <p:sldId id="269" r:id="rId2"/>
    <p:sldId id="257" r:id="rId3"/>
    <p:sldId id="258" r:id="rId4"/>
    <p:sldId id="259" r:id="rId5"/>
    <p:sldId id="260" r:id="rId6"/>
    <p:sldId id="268" r:id="rId7"/>
    <p:sldId id="267" r:id="rId8"/>
    <p:sldId id="263" r:id="rId9"/>
    <p:sldId id="264" r:id="rId10"/>
    <p:sldId id="265" r:id="rId11"/>
    <p:sldId id="262" r:id="rId12"/>
    <p:sldId id="261"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703F4B4-C6CE-4109-9098-2AC3F89B4D24}" type="datetimeFigureOut">
              <a:rPr lang="ru-RU" smtClean="0"/>
              <a:pPr/>
              <a:t>17.04.2013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5E26ED7-F236-4981-AD23-47311216A515}"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E5E26ED7-F236-4981-AD23-47311216A515}" type="slidenum">
              <a:rPr lang="ru-RU" smtClean="0"/>
              <a:pPr/>
              <a:t>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одзаголовок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17.04.2013</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7" name="Прямая соединительная линия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Овал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Овал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Номер слайда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25C68B6-61C2-468F-89AB-4B9F7531AA68}" type="slidenum">
              <a:rPr lang="ru-RU" smtClean="0"/>
              <a:pPr/>
              <a:t>‹#›</a:t>
            </a:fld>
            <a:endParaRPr lang="ru-RU"/>
          </a:p>
        </p:txBody>
      </p:sp>
      <p:sp>
        <p:nvSpPr>
          <p:cNvPr id="8" name="Заголовок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17.04.2013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2"/>
      </p:bgRef>
    </p:bg>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Прямая соединительная линия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Овал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6915912" y="3009901"/>
            <a:ext cx="457200" cy="441325"/>
          </a:xfrm>
        </p:spPr>
        <p:txBody>
          <a:bodyPr/>
          <a:lstStyle/>
          <a:p>
            <a:fld id="{725C68B6-61C2-468F-89AB-4B9F7531AA68}" type="slidenum">
              <a:rPr lang="ru-RU" smtClean="0"/>
              <a:pPr/>
              <a:t>‹#›</a:t>
            </a:fld>
            <a:endParaRPr lang="ru-RU"/>
          </a:p>
        </p:txBody>
      </p:sp>
      <p:sp>
        <p:nvSpPr>
          <p:cNvPr id="3" name="Вертикальный текст 2"/>
          <p:cNvSpPr>
            <a:spLocks noGrp="1"/>
          </p:cNvSpPr>
          <p:nvPr>
            <p:ph type="body" orient="vert" idx="1"/>
          </p:nvPr>
        </p:nvSpPr>
        <p:spPr>
          <a:xfrm>
            <a:off x="304800" y="304800"/>
            <a:ext cx="6553200" cy="5821366"/>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17.04.2013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2" name="Вертикальный заголовок 1"/>
          <p:cNvSpPr>
            <a:spLocks noGrp="1"/>
          </p:cNvSpPr>
          <p:nvPr>
            <p:ph type="title" orient="vert"/>
          </p:nvPr>
        </p:nvSpPr>
        <p:spPr>
          <a:xfrm>
            <a:off x="7391400" y="304801"/>
            <a:ext cx="1447800" cy="5851525"/>
          </a:xfrm>
        </p:spPr>
        <p:txBody>
          <a:bodyPr vert="eaVert"/>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solidFill>
                  <a:schemeClr val="accent3">
                    <a:shade val="75000"/>
                  </a:schemeClr>
                </a:solidFill>
              </a:defRPr>
            </a:lvl1p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17.04.2013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a:xfrm>
            <a:off x="4361688" y="1026372"/>
            <a:ext cx="457200" cy="441325"/>
          </a:xfrm>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301752" y="1527048"/>
            <a:ext cx="850392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Прямоугольник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3" name="Прямоугольник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Прямоугольник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Нижний колонтитул 4"/>
          <p:cNvSpPr>
            <a:spLocks noGrp="1"/>
          </p:cNvSpPr>
          <p:nvPr>
            <p:ph type="ftr" sz="quarter" idx="11"/>
          </p:nvPr>
        </p:nvSpPr>
        <p:spPr/>
        <p:txBody>
          <a:bodyPr/>
          <a:lstStyle/>
          <a:p>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17.04.2013</a:t>
            </a:fld>
            <a:endParaRPr lang="ru-RU"/>
          </a:p>
        </p:txBody>
      </p:sp>
      <p:sp>
        <p:nvSpPr>
          <p:cNvPr id="8" name="Прямая соединительная линия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Овал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25C68B6-61C2-468F-89AB-4B9F7531AA68}" type="slidenum">
              <a:rPr lang="ru-RU" smtClean="0"/>
              <a:pPr/>
              <a:t>‹#›</a:t>
            </a:fld>
            <a:endParaRPr lang="ru-RU"/>
          </a:p>
        </p:txBody>
      </p:sp>
      <p:sp>
        <p:nvSpPr>
          <p:cNvPr id="2" name="Заголовок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28600"/>
            <a:ext cx="8534400" cy="758952"/>
          </a:xfrm>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a:xfrm>
            <a:off x="5791200" y="6409944"/>
            <a:ext cx="3044952" cy="365760"/>
          </a:xfrm>
        </p:spPr>
        <p:txBody>
          <a:bodyPr/>
          <a:lstStyle/>
          <a:p>
            <a:fld id="{5B106E36-FD25-4E2D-B0AA-010F637433A0}" type="datetimeFigureOut">
              <a:rPr lang="ru-RU" smtClean="0"/>
              <a:pPr/>
              <a:t>17.04.2013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8" name="Прямая соединительная линия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Содержимое 9"/>
          <p:cNvSpPr>
            <a:spLocks noGrp="1"/>
          </p:cNvSpPr>
          <p:nvPr>
            <p:ph sz="half" idx="1"/>
          </p:nvPr>
        </p:nvSpPr>
        <p:spPr>
          <a:xfrm>
            <a:off x="301752"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Содержимое 11"/>
          <p:cNvSpPr>
            <a:spLocks noGrp="1"/>
          </p:cNvSpPr>
          <p:nvPr>
            <p:ph sz="half" idx="2"/>
          </p:nvPr>
        </p:nvSpPr>
        <p:spPr>
          <a:xfrm>
            <a:off x="4800600" y="1371600"/>
            <a:ext cx="4038600" cy="4681728"/>
          </a:xfrm>
        </p:spPr>
        <p:txBody>
          <a:bodyPr/>
          <a:lstStyle>
            <a:lvl1pPr>
              <a:defRPr sz="2500"/>
            </a:lvl1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1">
        <a:schemeClr val="bg2"/>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Прямоугольник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Прямоугольник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Прямоугольник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Прямоугольник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Текст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17.04.2013</a:t>
            </a:fld>
            <a:endParaRPr lang="ru-RU"/>
          </a:p>
        </p:txBody>
      </p:sp>
      <p:sp>
        <p:nvSpPr>
          <p:cNvPr id="8" name="Нижний колонтитул 7"/>
          <p:cNvSpPr>
            <a:spLocks noGrp="1"/>
          </p:cNvSpPr>
          <p:nvPr>
            <p:ph type="ftr" sz="quarter" idx="11"/>
          </p:nvPr>
        </p:nvSpPr>
        <p:spPr>
          <a:xfrm>
            <a:off x="304800" y="6409944"/>
            <a:ext cx="3581400" cy="365760"/>
          </a:xfrm>
        </p:spPr>
        <p:txBody>
          <a:bodyPr/>
          <a:lstStyle/>
          <a:p>
            <a:endParaRPr lang="ru-RU"/>
          </a:p>
        </p:txBody>
      </p:sp>
      <p:sp>
        <p:nvSpPr>
          <p:cNvPr id="15" name="Прямая соединительная линия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Содержимое 23"/>
          <p:cNvSpPr>
            <a:spLocks noGrp="1"/>
          </p:cNvSpPr>
          <p:nvPr>
            <p:ph sz="quarter" idx="2"/>
          </p:nvPr>
        </p:nvSpPr>
        <p:spPr>
          <a:xfrm>
            <a:off x="301752" y="2471383"/>
            <a:ext cx="4041648" cy="3818404"/>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6" name="Содержимое 25"/>
          <p:cNvSpPr>
            <a:spLocks noGrp="1"/>
          </p:cNvSpPr>
          <p:nvPr>
            <p:ph sz="quarter" idx="4"/>
          </p:nvPr>
        </p:nvSpPr>
        <p:spPr>
          <a:xfrm>
            <a:off x="4800600" y="2471383"/>
            <a:ext cx="4038600" cy="382219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Овал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Овал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Номер слайда 8"/>
          <p:cNvSpPr>
            <a:spLocks noGrp="1"/>
          </p:cNvSpPr>
          <p:nvPr>
            <p:ph type="sldNum" sz="quarter" idx="12"/>
          </p:nvPr>
        </p:nvSpPr>
        <p:spPr>
          <a:xfrm>
            <a:off x="4343400" y="1042416"/>
            <a:ext cx="457200" cy="441325"/>
          </a:xfrm>
        </p:spPr>
        <p:txBody>
          <a:bodyPr/>
          <a:lstStyle>
            <a:lvl1pPr algn="ctr">
              <a:defRPr/>
            </a:lvl1pPr>
          </a:lstStyle>
          <a:p>
            <a:fld id="{725C68B6-61C2-468F-89AB-4B9F7531AA68}" type="slidenum">
              <a:rPr lang="ru-RU" smtClean="0"/>
              <a:pPr/>
              <a:t>‹#›</a:t>
            </a:fld>
            <a:endParaRPr lang="ru-RU"/>
          </a:p>
        </p:txBody>
      </p:sp>
      <p:sp>
        <p:nvSpPr>
          <p:cNvPr id="23" name="Заголовок 22"/>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17.04.2013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a:xfrm>
            <a:off x="4343400" y="1036020"/>
            <a:ext cx="457200" cy="441325"/>
          </a:xfrm>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Прямоугольник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Прямоугольник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Прямоугольник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Прямоугольник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Дата 1"/>
          <p:cNvSpPr>
            <a:spLocks noGrp="1"/>
          </p:cNvSpPr>
          <p:nvPr>
            <p:ph type="dt" sz="half" idx="10"/>
          </p:nvPr>
        </p:nvSpPr>
        <p:spPr/>
        <p:txBody>
          <a:bodyPr/>
          <a:lstStyle/>
          <a:p>
            <a:fld id="{5B106E36-FD25-4E2D-B0AA-010F637433A0}" type="datetimeFigureOut">
              <a:rPr lang="ru-RU" smtClean="0"/>
              <a:pPr/>
              <a:t>17.04.2013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9" name="Прямоугольник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Прямоугольник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Прямоугольник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оугольник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Прямая соединительная линия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Содержимое 19"/>
          <p:cNvSpPr>
            <a:spLocks noGrp="1"/>
          </p:cNvSpPr>
          <p:nvPr>
            <p:ph sz="quarter" idx="1"/>
          </p:nvPr>
        </p:nvSpPr>
        <p:spPr>
          <a:xfrm>
            <a:off x="3124200" y="685800"/>
            <a:ext cx="5638800" cy="5410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Овал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Овал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25C68B6-61C2-468F-89AB-4B9F7531AA68}" type="slidenum">
              <a:rPr lang="ru-RU" smtClean="0"/>
              <a:pPr/>
              <a:t>‹#›</a:t>
            </a:fld>
            <a:endParaRPr lang="ru-RU"/>
          </a:p>
        </p:txBody>
      </p:sp>
      <p:sp>
        <p:nvSpPr>
          <p:cNvPr id="21" name="Прямоугольник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17.04.2013</a:t>
            </a:fld>
            <a:endParaRPr lang="ru-RU"/>
          </a:p>
        </p:txBody>
      </p:sp>
      <p:sp>
        <p:nvSpPr>
          <p:cNvPr id="6" name="Нижний колонтитул 5"/>
          <p:cNvSpPr>
            <a:spLocks noGrp="1"/>
          </p:cNvSpPr>
          <p:nvPr>
            <p:ph type="ftr" sz="quarter" idx="11"/>
          </p:nvPr>
        </p:nvSpPr>
        <p:spPr>
          <a:xfrm>
            <a:off x="301752" y="6410848"/>
            <a:ext cx="3383280" cy="365760"/>
          </a:xfrm>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1" name="Прямая соединительная линия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Прямоугольник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Прямоугольник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Прямоугольник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Прямоугольник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Овал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Овал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Номер слайда 6"/>
          <p:cNvSpPr>
            <a:spLocks noGrp="1"/>
          </p:cNvSpPr>
          <p:nvPr>
            <p:ph type="sldNum" sz="quarter" idx="12"/>
          </p:nvPr>
        </p:nvSpPr>
        <p:spPr>
          <a:xfrm>
            <a:off x="1371600" y="312738"/>
            <a:ext cx="457200" cy="441325"/>
          </a:xfrm>
        </p:spPr>
        <p:txBody>
          <a:bodyPr/>
          <a:lstStyle/>
          <a:p>
            <a:fld id="{725C68B6-61C2-468F-89AB-4B9F7531AA68}" type="slidenum">
              <a:rPr lang="ru-RU" smtClean="0"/>
              <a:pPr/>
              <a:t>‹#›</a:t>
            </a:fld>
            <a:endParaRPr lang="ru-RU"/>
          </a:p>
        </p:txBody>
      </p:sp>
      <p:sp>
        <p:nvSpPr>
          <p:cNvPr id="2" name="Заголовок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3000375" y="609600"/>
            <a:ext cx="5867400" cy="4267200"/>
          </a:xfrm>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22" name="Прямоугольник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Дата 4"/>
          <p:cNvSpPr>
            <a:spLocks noGrp="1"/>
          </p:cNvSpPr>
          <p:nvPr>
            <p:ph type="dt" sz="half" idx="10"/>
          </p:nvPr>
        </p:nvSpPr>
        <p:spPr>
          <a:xfrm>
            <a:off x="5788152" y="6404984"/>
            <a:ext cx="3044952" cy="365760"/>
          </a:xfrm>
        </p:spPr>
        <p:txBody>
          <a:bodyPr/>
          <a:lstStyle/>
          <a:p>
            <a:fld id="{5B106E36-FD25-4E2D-B0AA-010F637433A0}" type="datetimeFigureOut">
              <a:rPr lang="ru-RU" smtClean="0"/>
              <a:pPr/>
              <a:t>17.04.2013</a:t>
            </a:fld>
            <a:endParaRPr lang="ru-RU"/>
          </a:p>
        </p:txBody>
      </p:sp>
      <p:sp>
        <p:nvSpPr>
          <p:cNvPr id="6" name="Нижний колонтитул 5"/>
          <p:cNvSpPr>
            <a:spLocks noGrp="1"/>
          </p:cNvSpPr>
          <p:nvPr>
            <p:ph type="ftr" sz="quarter" idx="11"/>
          </p:nvPr>
        </p:nvSpPr>
        <p:spPr>
          <a:xfrm>
            <a:off x="301752" y="6410848"/>
            <a:ext cx="3584448" cy="365760"/>
          </a:xfrm>
        </p:spPr>
        <p:txBody>
          <a:bodyPr/>
          <a:lstStyle/>
          <a:p>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Прямоугольник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Прямоугольник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Прямоугольник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Прямоугольник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Прямоугольник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Дата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5B106E36-FD25-4E2D-B0AA-010F637433A0}" type="datetimeFigureOut">
              <a:rPr lang="ru-RU" smtClean="0"/>
              <a:pPr/>
              <a:t>17.04.2013</a:t>
            </a:fld>
            <a:endParaRPr lang="ru-RU"/>
          </a:p>
        </p:txBody>
      </p:sp>
      <p:sp>
        <p:nvSpPr>
          <p:cNvPr id="3" name="Нижний колонтитул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ru-RU"/>
          </a:p>
        </p:txBody>
      </p:sp>
      <p:sp>
        <p:nvSpPr>
          <p:cNvPr id="8" name="Прямоугольник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Прямая соединительная линия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Овал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Овал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25C68B6-61C2-468F-89AB-4B9F7531AA68}" type="slidenum">
              <a:rPr lang="ru-RU" smtClean="0"/>
              <a:pPr/>
              <a:t>‹#›</a:t>
            </a:fld>
            <a:endParaRPr lang="ru-RU"/>
          </a:p>
        </p:txBody>
      </p:sp>
      <p:sp>
        <p:nvSpPr>
          <p:cNvPr id="22" name="Заголовок 21"/>
          <p:cNvSpPr>
            <a:spLocks noGrp="1"/>
          </p:cNvSpPr>
          <p:nvPr>
            <p:ph type="title"/>
          </p:nvPr>
        </p:nvSpPr>
        <p:spPr>
          <a:xfrm>
            <a:off x="301752" y="228600"/>
            <a:ext cx="8534400" cy="758952"/>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Tree>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p:txBody>
          <a:bodyPr/>
          <a:lstStyle/>
          <a:p>
            <a:endParaRPr lang="ru-RU" dirty="0"/>
          </a:p>
        </p:txBody>
      </p:sp>
      <p:sp>
        <p:nvSpPr>
          <p:cNvPr id="2" name="Заголовок 1"/>
          <p:cNvSpPr>
            <a:spLocks noGrp="1"/>
          </p:cNvSpPr>
          <p:nvPr>
            <p:ph type="ctrTitle"/>
          </p:nvPr>
        </p:nvSpPr>
        <p:spPr>
          <a:xfrm>
            <a:off x="971600" y="359898"/>
            <a:ext cx="7867600" cy="5157334"/>
          </a:xfrm>
        </p:spPr>
        <p:txBody>
          <a:bodyPr>
            <a:noAutofit/>
          </a:bodyPr>
          <a:lstStyle/>
          <a:p>
            <a:pPr algn="ctr"/>
            <a:r>
              <a:rPr lang="ru-RU" sz="9600" i="1" dirty="0" smtClean="0">
                <a:solidFill>
                  <a:srgbClr val="C00000"/>
                </a:solidFill>
              </a:rPr>
              <a:t>400 – </a:t>
            </a:r>
            <a:r>
              <a:rPr lang="ru-RU" sz="9600" i="1" dirty="0" err="1" smtClean="0">
                <a:solidFill>
                  <a:srgbClr val="C00000"/>
                </a:solidFill>
              </a:rPr>
              <a:t>летие</a:t>
            </a:r>
            <a:r>
              <a:rPr lang="ru-RU" sz="9600" i="1" dirty="0" smtClean="0">
                <a:solidFill>
                  <a:srgbClr val="C00000"/>
                </a:solidFill>
              </a:rPr>
              <a:t> династии Романовых</a:t>
            </a:r>
            <a:endParaRPr lang="ru-RU" sz="9600" i="1" dirty="0">
              <a:solidFill>
                <a:srgbClr val="C0000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148065" y="548680"/>
            <a:ext cx="3995936" cy="5699720"/>
          </a:xfrm>
        </p:spPr>
        <p:txBody>
          <a:bodyPr/>
          <a:lstStyle/>
          <a:p>
            <a:r>
              <a:rPr lang="ru-RU" sz="2100" i="1" dirty="0" smtClean="0">
                <a:solidFill>
                  <a:srgbClr val="C00000"/>
                </a:solidFill>
              </a:rPr>
              <a:t>Александр II Николаевич</a:t>
            </a:r>
            <a:br>
              <a:rPr lang="ru-RU" sz="2100" i="1" dirty="0" smtClean="0">
                <a:solidFill>
                  <a:srgbClr val="C00000"/>
                </a:solidFill>
              </a:rPr>
            </a:br>
            <a:r>
              <a:rPr lang="ru-RU" sz="2100" i="1" dirty="0" smtClean="0">
                <a:solidFill>
                  <a:srgbClr val="C00000"/>
                </a:solidFill>
              </a:rPr>
              <a:t>Освободитель </a:t>
            </a:r>
            <a:br>
              <a:rPr lang="ru-RU" sz="2100" i="1" dirty="0" smtClean="0">
                <a:solidFill>
                  <a:srgbClr val="C00000"/>
                </a:solidFill>
              </a:rPr>
            </a:br>
            <a:r>
              <a:rPr lang="ru-RU" sz="2100" i="1" dirty="0" smtClean="0">
                <a:solidFill>
                  <a:srgbClr val="C00000"/>
                </a:solidFill>
              </a:rPr>
              <a:t> </a:t>
            </a:r>
            <a:r>
              <a:rPr lang="ru-RU" sz="2100" dirty="0" smtClean="0">
                <a:solidFill>
                  <a:schemeClr val="tx1"/>
                </a:solidFill>
              </a:rPr>
              <a:t>(1818-1881) — российский император с 1855. Старший сын Николая I. Осуществил отмену крепостного права и затем провел ряд реформ (земская, судебная, военная и т. п.). После Польского восстания 1863-1864 перешел к реакционному внутриполитическому курсу.  Был убит террористами . </a:t>
            </a:r>
            <a:endParaRPr lang="ru-RU" sz="2100" dirty="0">
              <a:solidFill>
                <a:schemeClr val="tx1"/>
              </a:solidFill>
            </a:endParaRPr>
          </a:p>
        </p:txBody>
      </p:sp>
      <p:sp>
        <p:nvSpPr>
          <p:cNvPr id="6" name="Рисунок 5"/>
          <p:cNvSpPr>
            <a:spLocks noGrp="1"/>
          </p:cNvSpPr>
          <p:nvPr>
            <p:ph type="pic" idx="1"/>
          </p:nvPr>
        </p:nvSpPr>
        <p:spPr>
          <a:xfrm>
            <a:off x="-612576" y="620688"/>
            <a:ext cx="5867400" cy="4267200"/>
          </a:xfrm>
        </p:spPr>
      </p:sp>
      <p:sp>
        <p:nvSpPr>
          <p:cNvPr id="4" name="Текст 3"/>
          <p:cNvSpPr>
            <a:spLocks noGrp="1"/>
          </p:cNvSpPr>
          <p:nvPr>
            <p:ph type="body" sz="half" idx="2"/>
          </p:nvPr>
        </p:nvSpPr>
        <p:spPr/>
        <p:txBody>
          <a:bodyPr/>
          <a:lstStyle/>
          <a:p>
            <a:endParaRPr lang="ru-RU" dirty="0"/>
          </a:p>
        </p:txBody>
      </p:sp>
      <p:pic>
        <p:nvPicPr>
          <p:cNvPr id="7" name="Рисунок 1" descr="http://s57.radikal.ru/i158/1006/cc/7ddd6169e06ct.jpg"/>
          <p:cNvPicPr>
            <a:picLocks noChangeAspect="1" noChangeArrowheads="1"/>
          </p:cNvPicPr>
          <p:nvPr/>
        </p:nvPicPr>
        <p:blipFill>
          <a:blip r:embed="rId2" cstate="print"/>
          <a:srcRect/>
          <a:stretch>
            <a:fillRect/>
          </a:stretch>
        </p:blipFill>
        <p:spPr bwMode="auto">
          <a:xfrm>
            <a:off x="0" y="0"/>
            <a:ext cx="5168349"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60033" y="620688"/>
            <a:ext cx="4104455" cy="5627712"/>
          </a:xfrm>
        </p:spPr>
        <p:txBody>
          <a:bodyPr/>
          <a:lstStyle/>
          <a:p>
            <a:r>
              <a:rPr lang="ru-RU" sz="2800" i="1" dirty="0" smtClean="0">
                <a:solidFill>
                  <a:srgbClr val="C00000"/>
                </a:solidFill>
              </a:rPr>
              <a:t>Александр III Миротворец</a:t>
            </a:r>
            <a:br>
              <a:rPr lang="ru-RU" sz="2800" i="1" dirty="0" smtClean="0">
                <a:solidFill>
                  <a:srgbClr val="C00000"/>
                </a:solidFill>
              </a:rPr>
            </a:br>
            <a:r>
              <a:rPr lang="ru-RU" sz="2000" dirty="0" smtClean="0">
                <a:solidFill>
                  <a:schemeClr val="tx1"/>
                </a:solidFill>
              </a:rPr>
              <a:t> (1845-1894) государь император и самодержец Всероссийский в 1881—1894. Сын императора Александра II и императрицы Марии Александровны. "Самый русский царь". В 1-й пол. 80-х гг. осуществил отмену подушной подати, понизил выкупные платежи. Со 2-й пол. 80-х гг. провел “контрреформы”. Усилил роль полиции, местной и центральной администрации. </a:t>
            </a:r>
            <a:endParaRPr lang="ru-RU" sz="2000" dirty="0">
              <a:solidFill>
                <a:schemeClr val="tx1"/>
              </a:solidFill>
            </a:endParaRPr>
          </a:p>
        </p:txBody>
      </p:sp>
      <p:pic>
        <p:nvPicPr>
          <p:cNvPr id="5" name="Picture 2" descr="http://www.samsdam.net/history/i/00072_2.jpg"/>
          <p:cNvPicPr>
            <a:picLocks noGrp="1" noChangeAspect="1" noChangeArrowheads="1"/>
          </p:cNvPicPr>
          <p:nvPr>
            <p:ph type="pic" idx="1"/>
          </p:nvPr>
        </p:nvPicPr>
        <p:blipFill>
          <a:blip r:embed="rId2" cstate="print"/>
          <a:srcRect l="4053" r="4053"/>
          <a:stretch>
            <a:fillRect/>
          </a:stretch>
        </p:blipFill>
        <p:spPr bwMode="auto">
          <a:xfrm>
            <a:off x="0" y="0"/>
            <a:ext cx="4680520" cy="6858000"/>
          </a:xfrm>
          <a:prstGeom prst="rect">
            <a:avLst/>
          </a:prstGeom>
          <a:noFill/>
          <a:ln w="9525">
            <a:noFill/>
            <a:miter lim="800000"/>
            <a:headEnd/>
            <a:tailEnd/>
          </a:ln>
        </p:spPr>
      </p:pic>
      <p:sp>
        <p:nvSpPr>
          <p:cNvPr id="4" name="Текст 3"/>
          <p:cNvSpPr>
            <a:spLocks noGrp="1"/>
          </p:cNvSpPr>
          <p:nvPr>
            <p:ph type="body" sz="half" idx="2"/>
          </p:nvPr>
        </p:nvSpPr>
        <p:spPr/>
        <p:txBody>
          <a:bodyPr/>
          <a:lstStyle/>
          <a:p>
            <a:endParaRPr lang="ru-RU"/>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88023" y="476672"/>
            <a:ext cx="4355977" cy="5771728"/>
          </a:xfrm>
        </p:spPr>
        <p:txBody>
          <a:bodyPr>
            <a:normAutofit fontScale="90000"/>
          </a:bodyPr>
          <a:lstStyle/>
          <a:p>
            <a:r>
              <a:rPr lang="ru-RU" sz="2700" i="1" dirty="0" smtClean="0">
                <a:solidFill>
                  <a:srgbClr val="C00000"/>
                </a:solidFill>
              </a:rPr>
              <a:t>НИКОЛАЙ II </a:t>
            </a:r>
            <a:r>
              <a:rPr lang="ru-RU" sz="2200" dirty="0" smtClean="0">
                <a:solidFill>
                  <a:schemeClr val="tx1"/>
                </a:solidFill>
              </a:rPr>
              <a:t>(1868-1918),</a:t>
            </a:r>
            <a:br>
              <a:rPr lang="ru-RU" sz="2200" dirty="0" smtClean="0">
                <a:solidFill>
                  <a:schemeClr val="tx1"/>
                </a:solidFill>
              </a:rPr>
            </a:br>
            <a:r>
              <a:rPr lang="ru-RU" sz="2200" dirty="0" smtClean="0">
                <a:solidFill>
                  <a:schemeClr val="tx1"/>
                </a:solidFill>
              </a:rPr>
              <a:t>последний российский император (1894-1917). Его царствование совпало с быстрым промышленно-экономическим развитием страны. При Николае </a:t>
            </a:r>
            <a:r>
              <a:rPr lang="en-US" sz="2200" dirty="0" smtClean="0">
                <a:solidFill>
                  <a:schemeClr val="tx1"/>
                </a:solidFill>
              </a:rPr>
              <a:t>II</a:t>
            </a:r>
            <a:r>
              <a:rPr lang="ru-RU" sz="2200" dirty="0" smtClean="0">
                <a:solidFill>
                  <a:schemeClr val="tx1"/>
                </a:solidFill>
              </a:rPr>
              <a:t> был принят Манифест 17 октября 1905, разрешавший создание политических партий и учреждавший Государственную думу; начала осуществляться </a:t>
            </a:r>
            <a:r>
              <a:rPr lang="ru-RU" sz="2200" dirty="0" err="1" smtClean="0">
                <a:solidFill>
                  <a:schemeClr val="tx1"/>
                </a:solidFill>
              </a:rPr>
              <a:t>Столыпинская</a:t>
            </a:r>
            <a:r>
              <a:rPr lang="ru-RU" sz="2200" dirty="0" smtClean="0">
                <a:solidFill>
                  <a:schemeClr val="tx1"/>
                </a:solidFill>
              </a:rPr>
              <a:t> аграрная реформа. Николай II в ходе Февральской революции 1917 2(15) марта отрекся от престола. Расстрелян вместе с семьей в Екатеринбурге.</a:t>
            </a:r>
            <a:endParaRPr lang="ru-RU" sz="2200" dirty="0">
              <a:solidFill>
                <a:schemeClr val="tx1"/>
              </a:solidFill>
            </a:endParaRPr>
          </a:p>
        </p:txBody>
      </p:sp>
      <p:pic>
        <p:nvPicPr>
          <p:cNvPr id="5" name="Picture 2" descr="http://www.samsdam.net/history/i/00072_9.jpg"/>
          <p:cNvPicPr>
            <a:picLocks noGrp="1" noChangeAspect="1" noChangeArrowheads="1"/>
          </p:cNvPicPr>
          <p:nvPr>
            <p:ph type="pic" idx="1"/>
          </p:nvPr>
        </p:nvPicPr>
        <p:blipFill>
          <a:blip r:embed="rId2" cstate="print"/>
          <a:srcRect l="5385" r="5385"/>
          <a:stretch>
            <a:fillRect/>
          </a:stretch>
        </p:blipFill>
        <p:spPr bwMode="auto">
          <a:xfrm>
            <a:off x="0" y="0"/>
            <a:ext cx="4564137" cy="6858000"/>
          </a:xfrm>
          <a:prstGeom prst="rect">
            <a:avLst/>
          </a:prstGeom>
          <a:noFill/>
          <a:ln w="9525">
            <a:noFill/>
            <a:miter lim="800000"/>
            <a:headEnd/>
            <a:tailEnd/>
          </a:ln>
        </p:spPr>
      </p:pic>
      <p:sp>
        <p:nvSpPr>
          <p:cNvPr id="4" name="Текст 3"/>
          <p:cNvSpPr>
            <a:spLocks noGrp="1"/>
          </p:cNvSpPr>
          <p:nvPr>
            <p:ph type="body" sz="half" idx="2"/>
          </p:nvPr>
        </p:nvSpPr>
        <p:spPr/>
        <p:txBody>
          <a:bodyPr/>
          <a:lstStyle/>
          <a:p>
            <a:endParaRPr lang="ru-RU"/>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32040" y="548680"/>
            <a:ext cx="4211960" cy="6309320"/>
          </a:xfrm>
        </p:spPr>
        <p:txBody>
          <a:bodyPr>
            <a:normAutofit/>
          </a:bodyPr>
          <a:lstStyle/>
          <a:p>
            <a:r>
              <a:rPr lang="ru-RU" sz="2000" i="1" dirty="0" smtClean="0">
                <a:solidFill>
                  <a:srgbClr val="C00000"/>
                </a:solidFill>
              </a:rPr>
              <a:t>Михаил Фёдорович Романов </a:t>
            </a:r>
            <a:r>
              <a:rPr lang="ru-RU" sz="1900" dirty="0" smtClean="0">
                <a:solidFill>
                  <a:schemeClr val="tx1"/>
                </a:solidFill>
              </a:rPr>
              <a:t>(1596 - 1645), первый русский царь из династии Романовых. </a:t>
            </a:r>
            <a:r>
              <a:rPr lang="ru-RU" sz="1900" dirty="0" smtClean="0">
                <a:solidFill>
                  <a:srgbClr val="C00000"/>
                </a:solidFill>
              </a:rPr>
              <a:t>Избран на престол 21 февраля 1613 года </a:t>
            </a:r>
            <a:r>
              <a:rPr lang="ru-RU" sz="1900" dirty="0" smtClean="0">
                <a:solidFill>
                  <a:schemeClr val="tx1"/>
                </a:solidFill>
              </a:rPr>
              <a:t>Земским собором, собравшимся после изгнания из Москвы польских интервентов. В первые годы царствования Михаила Федоровича большую роль в управлении страной играл Земский собор, а с 1619 по 1633 фактически правителем был вернувшийся из польского плена отец Михаила  Федоровича, патриарх Филарет, официально носивший титул «великого государя».</a:t>
            </a:r>
            <a:endParaRPr lang="ru-RU" sz="1900" dirty="0">
              <a:solidFill>
                <a:schemeClr val="tx1"/>
              </a:solidFill>
            </a:endParaRPr>
          </a:p>
        </p:txBody>
      </p:sp>
      <p:pic>
        <p:nvPicPr>
          <p:cNvPr id="7" name="Picture 3"/>
          <p:cNvPicPr>
            <a:picLocks noGrp="1" noChangeAspect="1" noChangeArrowheads="1"/>
          </p:cNvPicPr>
          <p:nvPr>
            <p:ph type="pic" idx="1"/>
          </p:nvPr>
        </p:nvPicPr>
        <p:blipFill>
          <a:blip r:embed="rId2" cstate="print"/>
          <a:srcRect l="5860" r="5860"/>
          <a:stretch>
            <a:fillRect/>
          </a:stretch>
        </p:blipFill>
        <p:spPr bwMode="auto">
          <a:xfrm>
            <a:off x="0" y="0"/>
            <a:ext cx="4716016" cy="6858000"/>
          </a:xfrm>
          <a:prstGeom prst="rect">
            <a:avLst/>
          </a:prstGeom>
          <a:noFill/>
          <a:ln w="9525">
            <a:noFill/>
            <a:miter lim="800000"/>
            <a:headEnd/>
            <a:tailEnd/>
          </a:ln>
        </p:spPr>
      </p:pic>
      <p:sp>
        <p:nvSpPr>
          <p:cNvPr id="4" name="Текст 3"/>
          <p:cNvSpPr>
            <a:spLocks noGrp="1"/>
          </p:cNvSpPr>
          <p:nvPr>
            <p:ph type="body" sz="half" idx="2"/>
          </p:nvPr>
        </p:nvSpPr>
        <p:spPr/>
        <p:txBody>
          <a:bodyPr/>
          <a:lstStyle/>
          <a:p>
            <a:endParaRPr lang="ru-RU"/>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60032" y="548680"/>
            <a:ext cx="4104457" cy="5699720"/>
          </a:xfrm>
        </p:spPr>
        <p:txBody>
          <a:bodyPr/>
          <a:lstStyle/>
          <a:p>
            <a:r>
              <a:rPr lang="ru-RU" sz="2000" i="1" dirty="0" smtClean="0">
                <a:solidFill>
                  <a:srgbClr val="C00000"/>
                </a:solidFill>
              </a:rPr>
              <a:t>Алексей Михайлович Тишайший  </a:t>
            </a:r>
            <a:r>
              <a:rPr lang="ru-RU" sz="1800" dirty="0" smtClean="0">
                <a:solidFill>
                  <a:schemeClr val="tx1"/>
                </a:solidFill>
              </a:rPr>
              <a:t/>
            </a:r>
            <a:br>
              <a:rPr lang="ru-RU" sz="1800" dirty="0" smtClean="0">
                <a:solidFill>
                  <a:schemeClr val="tx1"/>
                </a:solidFill>
              </a:rPr>
            </a:br>
            <a:r>
              <a:rPr lang="ru-RU" sz="1900" dirty="0" smtClean="0">
                <a:solidFill>
                  <a:schemeClr val="tx1"/>
                </a:solidFill>
              </a:rPr>
              <a:t>(1629 - 1676). Занял трон в 1645 после смерти отца, царя Михаила Федоровича. Прослыв «тишайшим» царем в «</a:t>
            </a:r>
            <a:r>
              <a:rPr lang="ru-RU" sz="1900" dirty="0" err="1" smtClean="0">
                <a:solidFill>
                  <a:schemeClr val="tx1"/>
                </a:solidFill>
              </a:rPr>
              <a:t>бунташный</a:t>
            </a:r>
            <a:r>
              <a:rPr lang="ru-RU" sz="1900" dirty="0" smtClean="0">
                <a:solidFill>
                  <a:schemeClr val="tx1"/>
                </a:solidFill>
              </a:rPr>
              <a:t>» век, Алексей Михайлович, согласно историографической традиции, не был деятельным государем, степень его участия в принятии важнейших политических решений историкам достоверно не известна, хотя за время его царствования в России произошли события, имевшие долговременное влияние на русскую историю.</a:t>
            </a:r>
            <a:endParaRPr lang="ru-RU" sz="1900" dirty="0">
              <a:solidFill>
                <a:schemeClr val="tx1"/>
              </a:solidFill>
            </a:endParaRPr>
          </a:p>
        </p:txBody>
      </p:sp>
      <p:pic>
        <p:nvPicPr>
          <p:cNvPr id="5" name="Picture 4"/>
          <p:cNvPicPr>
            <a:picLocks noGrp="1" noChangeAspect="1" noChangeArrowheads="1"/>
          </p:cNvPicPr>
          <p:nvPr>
            <p:ph type="pic" idx="1"/>
          </p:nvPr>
        </p:nvPicPr>
        <p:blipFill>
          <a:blip r:embed="rId2" cstate="print"/>
          <a:srcRect l="5426" r="5426"/>
          <a:stretch>
            <a:fillRect/>
          </a:stretch>
        </p:blipFill>
        <p:spPr bwMode="auto">
          <a:xfrm>
            <a:off x="0" y="0"/>
            <a:ext cx="4716016" cy="6858000"/>
          </a:xfrm>
          <a:prstGeom prst="rect">
            <a:avLst/>
          </a:prstGeom>
          <a:noFill/>
          <a:ln w="9525">
            <a:noFill/>
            <a:miter lim="800000"/>
            <a:headEnd/>
            <a:tailEnd/>
          </a:ln>
        </p:spPr>
      </p:pic>
      <p:sp>
        <p:nvSpPr>
          <p:cNvPr id="4" name="Текст 3"/>
          <p:cNvSpPr>
            <a:spLocks noGrp="1"/>
          </p:cNvSpPr>
          <p:nvPr>
            <p:ph type="body" sz="half" idx="2"/>
          </p:nvPr>
        </p:nvSpPr>
        <p:spPr/>
        <p:txBody>
          <a:bodyPr/>
          <a:lstStyle/>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88024" y="548680"/>
            <a:ext cx="4355977" cy="5699720"/>
          </a:xfrm>
        </p:spPr>
        <p:txBody>
          <a:bodyPr/>
          <a:lstStyle/>
          <a:p>
            <a:r>
              <a:rPr lang="ru-RU" sz="2000" i="1" dirty="0" smtClean="0">
                <a:solidFill>
                  <a:srgbClr val="C00000"/>
                </a:solidFill>
              </a:rPr>
              <a:t>Пётр I Великий</a:t>
            </a:r>
            <a:r>
              <a:rPr lang="ru-RU" sz="1800" i="1" dirty="0" smtClean="0">
                <a:solidFill>
                  <a:srgbClr val="C00000"/>
                </a:solidFill>
              </a:rPr>
              <a:t/>
            </a:r>
            <a:br>
              <a:rPr lang="ru-RU" sz="1800" i="1" dirty="0" smtClean="0">
                <a:solidFill>
                  <a:srgbClr val="C00000"/>
                </a:solidFill>
              </a:rPr>
            </a:br>
            <a:r>
              <a:rPr lang="ru-RU" sz="1800" i="1" dirty="0" smtClean="0">
                <a:solidFill>
                  <a:srgbClr val="C00000"/>
                </a:solidFill>
              </a:rPr>
              <a:t> </a:t>
            </a:r>
            <a:r>
              <a:rPr lang="ru-RU" sz="1800" dirty="0" smtClean="0">
                <a:solidFill>
                  <a:schemeClr val="tx1"/>
                </a:solidFill>
              </a:rPr>
              <a:t>(1672 -1725 года) — последний царь всея Руси из династии Романовых (с 1682 года) и первый Император Всероссийский (с 1721 года).</a:t>
            </a:r>
            <a:br>
              <a:rPr lang="ru-RU" sz="1800" dirty="0" smtClean="0">
                <a:solidFill>
                  <a:schemeClr val="tx1"/>
                </a:solidFill>
              </a:rPr>
            </a:br>
            <a:r>
              <a:rPr lang="ru-RU" sz="1800" dirty="0" smtClean="0">
                <a:solidFill>
                  <a:schemeClr val="tx1"/>
                </a:solidFill>
              </a:rPr>
              <a:t>Пётр был провозглашён царём в 1682 году в 10-летнем возрасте, стал править самостоятельно с 1689 года. С юных лет проявляя интерес к наукам и заграничному образу жизни, Пётр первым из русских царей совершил длительное путешествие в страны Западной Европы (1697—1698 годы). По возвращении из них, в 1698 году, Пётр развернул масштабные реформы российского государства и общественного уклада. </a:t>
            </a:r>
            <a:endParaRPr lang="ru-RU" sz="1800" dirty="0">
              <a:solidFill>
                <a:schemeClr val="tx1"/>
              </a:solidFill>
            </a:endParaRPr>
          </a:p>
        </p:txBody>
      </p:sp>
      <p:pic>
        <p:nvPicPr>
          <p:cNvPr id="5" name="Picture 5"/>
          <p:cNvPicPr>
            <a:picLocks noGrp="1" noChangeAspect="1" noChangeArrowheads="1"/>
          </p:cNvPicPr>
          <p:nvPr>
            <p:ph type="pic" idx="1"/>
          </p:nvPr>
        </p:nvPicPr>
        <p:blipFill>
          <a:blip r:embed="rId3" cstate="print"/>
          <a:srcRect l="7853" r="7853"/>
          <a:stretch>
            <a:fillRect/>
          </a:stretch>
        </p:blipFill>
        <p:spPr bwMode="auto">
          <a:xfrm>
            <a:off x="0" y="0"/>
            <a:ext cx="4680520" cy="6858000"/>
          </a:xfrm>
          <a:prstGeom prst="rect">
            <a:avLst/>
          </a:prstGeom>
          <a:noFill/>
          <a:ln w="9525">
            <a:noFill/>
            <a:miter lim="800000"/>
            <a:headEnd/>
            <a:tailEnd/>
          </a:ln>
        </p:spPr>
      </p:pic>
      <p:sp>
        <p:nvSpPr>
          <p:cNvPr id="4" name="Текст 3"/>
          <p:cNvSpPr>
            <a:spLocks noGrp="1"/>
          </p:cNvSpPr>
          <p:nvPr>
            <p:ph type="body" sz="half" idx="2"/>
          </p:nvPr>
        </p:nvSpPr>
        <p:spPr/>
        <p:txBody>
          <a:bodyPr/>
          <a:lstStyle/>
          <a:p>
            <a:endParaRPr lang="ru-RU"/>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6016" y="548680"/>
            <a:ext cx="4427983" cy="5699720"/>
          </a:xfrm>
        </p:spPr>
        <p:txBody>
          <a:bodyPr>
            <a:normAutofit fontScale="90000"/>
          </a:bodyPr>
          <a:lstStyle/>
          <a:p>
            <a:r>
              <a:rPr lang="ru-RU" sz="2900" i="1" dirty="0" smtClean="0">
                <a:solidFill>
                  <a:srgbClr val="C00000"/>
                </a:solidFill>
              </a:rPr>
              <a:t>Елизавета Петровна</a:t>
            </a:r>
            <a:r>
              <a:rPr lang="ru-RU" sz="2200" i="1" dirty="0" smtClean="0">
                <a:solidFill>
                  <a:srgbClr val="C00000"/>
                </a:solidFill>
              </a:rPr>
              <a:t/>
            </a:r>
            <a:br>
              <a:rPr lang="ru-RU" sz="2200" i="1" dirty="0" smtClean="0">
                <a:solidFill>
                  <a:srgbClr val="C00000"/>
                </a:solidFill>
              </a:rPr>
            </a:br>
            <a:r>
              <a:rPr lang="ru-RU" sz="2200" i="1" dirty="0" smtClean="0">
                <a:solidFill>
                  <a:srgbClr val="C00000"/>
                </a:solidFill>
              </a:rPr>
              <a:t> </a:t>
            </a:r>
            <a:r>
              <a:rPr lang="ru-RU" dirty="0" smtClean="0">
                <a:solidFill>
                  <a:schemeClr val="tx1"/>
                </a:solidFill>
              </a:rPr>
              <a:t>(1709 – 1761) — российская императрица с 1741 года, дочь Петра I и Екатерины I. Возведена на престол гвардией. В ее царствование были достигнуты значительные успехи в развитии хозяйства, культуры России и во внешней политике, чему способствовала деятельность Михаила Ломоносова, П. И. и И. И. Шуваловых, А. П. Бестужева-Рюмина и др.</a:t>
            </a:r>
            <a:endParaRPr lang="ru-RU" dirty="0">
              <a:solidFill>
                <a:schemeClr val="tx1"/>
              </a:solidFill>
            </a:endParaRPr>
          </a:p>
        </p:txBody>
      </p:sp>
      <p:sp>
        <p:nvSpPr>
          <p:cNvPr id="4" name="Текст 3"/>
          <p:cNvSpPr>
            <a:spLocks noGrp="1"/>
          </p:cNvSpPr>
          <p:nvPr>
            <p:ph type="body" sz="half" idx="2"/>
          </p:nvPr>
        </p:nvSpPr>
        <p:spPr/>
        <p:txBody>
          <a:bodyPr/>
          <a:lstStyle/>
          <a:p>
            <a:endParaRPr lang="ru-RU" dirty="0"/>
          </a:p>
        </p:txBody>
      </p:sp>
      <p:sp>
        <p:nvSpPr>
          <p:cNvPr id="6" name="Рисунок 5"/>
          <p:cNvSpPr>
            <a:spLocks noGrp="1"/>
          </p:cNvSpPr>
          <p:nvPr>
            <p:ph type="pic" idx="1"/>
          </p:nvPr>
        </p:nvSpPr>
        <p:spPr/>
      </p:sp>
      <p:pic>
        <p:nvPicPr>
          <p:cNvPr id="1026" name="Picture 2" descr="C:\Users\Biblios_2\Desktop\Carle_Vanloo,_Portrait_de_l’impératrice_Élisabeth_Petrovna_(1760).jpg"/>
          <p:cNvPicPr>
            <a:picLocks noChangeAspect="1" noChangeArrowheads="1"/>
          </p:cNvPicPr>
          <p:nvPr/>
        </p:nvPicPr>
        <p:blipFill>
          <a:blip r:embed="rId2"/>
          <a:srcRect/>
          <a:stretch>
            <a:fillRect/>
          </a:stretch>
        </p:blipFill>
        <p:spPr bwMode="auto">
          <a:xfrm>
            <a:off x="0" y="0"/>
            <a:ext cx="4706324" cy="68580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Заголовок 7"/>
          <p:cNvSpPr>
            <a:spLocks noGrp="1"/>
          </p:cNvSpPr>
          <p:nvPr>
            <p:ph type="title"/>
          </p:nvPr>
        </p:nvSpPr>
        <p:spPr>
          <a:xfrm>
            <a:off x="5292081" y="548680"/>
            <a:ext cx="3672408" cy="5699720"/>
          </a:xfrm>
        </p:spPr>
        <p:txBody>
          <a:bodyPr/>
          <a:lstStyle/>
          <a:p>
            <a:r>
              <a:rPr lang="ru-RU" i="1" dirty="0" smtClean="0">
                <a:solidFill>
                  <a:srgbClr val="C00000"/>
                </a:solidFill>
              </a:rPr>
              <a:t>Екатерина II Великая </a:t>
            </a:r>
            <a:r>
              <a:rPr lang="ru-RU" sz="2200" dirty="0" smtClean="0">
                <a:solidFill>
                  <a:schemeClr val="tx1"/>
                </a:solidFill>
              </a:rPr>
              <a:t>(1729-1796) - российская императрица (с 1762). Немецкая принцесса Софья Фредерика Августа </a:t>
            </a:r>
            <a:r>
              <a:rPr lang="ru-RU" sz="2200" dirty="0" err="1" smtClean="0">
                <a:solidFill>
                  <a:schemeClr val="tx1"/>
                </a:solidFill>
              </a:rPr>
              <a:t>Анхальт-Цербстская</a:t>
            </a:r>
            <a:r>
              <a:rPr lang="ru-RU" sz="2200" dirty="0" smtClean="0">
                <a:solidFill>
                  <a:schemeClr val="tx1"/>
                </a:solidFill>
              </a:rPr>
              <a:t>. С 1745 жена великого князя Петра Федоровича, будущего императора Петра III, которого свергла с престола (1762), опираясь на гвардию (Г. Г. и А. Г. Орловых и др.).</a:t>
            </a:r>
            <a:endParaRPr lang="ru-RU" sz="2200" dirty="0">
              <a:solidFill>
                <a:schemeClr val="tx1"/>
              </a:solidFill>
            </a:endParaRPr>
          </a:p>
        </p:txBody>
      </p:sp>
      <p:sp>
        <p:nvSpPr>
          <p:cNvPr id="9" name="Рисунок 8"/>
          <p:cNvSpPr>
            <a:spLocks noGrp="1"/>
          </p:cNvSpPr>
          <p:nvPr>
            <p:ph type="pic" idx="1"/>
          </p:nvPr>
        </p:nvSpPr>
        <p:spPr>
          <a:xfrm>
            <a:off x="-540568" y="332656"/>
            <a:ext cx="5867400" cy="4267200"/>
          </a:xfrm>
        </p:spPr>
      </p:sp>
      <p:sp>
        <p:nvSpPr>
          <p:cNvPr id="10" name="Текст 9"/>
          <p:cNvSpPr>
            <a:spLocks noGrp="1"/>
          </p:cNvSpPr>
          <p:nvPr>
            <p:ph type="body" sz="half" idx="2"/>
          </p:nvPr>
        </p:nvSpPr>
        <p:spPr/>
        <p:txBody>
          <a:bodyPr/>
          <a:lstStyle/>
          <a:p>
            <a:endParaRPr lang="ru-RU"/>
          </a:p>
        </p:txBody>
      </p:sp>
      <p:pic>
        <p:nvPicPr>
          <p:cNvPr id="6" name="Picture 2" descr="http://www.samsdam.net/history/i/00072_5.jpg"/>
          <p:cNvPicPr>
            <a:picLocks noChangeAspect="1" noChangeArrowheads="1"/>
          </p:cNvPicPr>
          <p:nvPr/>
        </p:nvPicPr>
        <p:blipFill>
          <a:blip r:embed="rId2" cstate="print"/>
          <a:srcRect/>
          <a:stretch>
            <a:fillRect/>
          </a:stretch>
        </p:blipFill>
        <p:spPr bwMode="auto">
          <a:xfrm>
            <a:off x="0" y="0"/>
            <a:ext cx="5106863" cy="6858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60031" y="548680"/>
            <a:ext cx="4104457" cy="5699720"/>
          </a:xfrm>
        </p:spPr>
        <p:txBody>
          <a:bodyPr>
            <a:normAutofit fontScale="90000"/>
          </a:bodyPr>
          <a:lstStyle/>
          <a:p>
            <a:r>
              <a:rPr lang="ru-RU" sz="3100" i="1" dirty="0" smtClean="0">
                <a:solidFill>
                  <a:srgbClr val="C00000"/>
                </a:solidFill>
              </a:rPr>
              <a:t>Павел </a:t>
            </a:r>
            <a:r>
              <a:rPr lang="en-US" sz="3100" i="1" dirty="0" smtClean="0">
                <a:solidFill>
                  <a:srgbClr val="C00000"/>
                </a:solidFill>
              </a:rPr>
              <a:t>I</a:t>
            </a:r>
            <a:r>
              <a:rPr lang="ru-RU" sz="3100" i="1" dirty="0" smtClean="0">
                <a:solidFill>
                  <a:srgbClr val="C00000"/>
                </a:solidFill>
              </a:rPr>
              <a:t> </a:t>
            </a:r>
            <a:r>
              <a:rPr lang="ru-RU" sz="2300" dirty="0" smtClean="0">
                <a:solidFill>
                  <a:schemeClr val="tx1"/>
                </a:solidFill>
              </a:rPr>
              <a:t>(1754-1801),</a:t>
            </a:r>
            <a:br>
              <a:rPr lang="ru-RU" sz="2300" dirty="0" smtClean="0">
                <a:solidFill>
                  <a:schemeClr val="tx1"/>
                </a:solidFill>
              </a:rPr>
            </a:br>
            <a:r>
              <a:rPr lang="ru-RU" sz="2300" dirty="0" smtClean="0">
                <a:solidFill>
                  <a:schemeClr val="tx1"/>
                </a:solidFill>
              </a:rPr>
              <a:t>российский император с 1796, сын Петра III и Екатерины II. Проводил централизацию и мелочную регламентацию во всех звеньях государственного аппарата; в армии ввел прусские порядки; ограничил дворянские привилегии. Выступал против революционной Франции, но в 1800 году заключил союз с Бонапартом. Убит заговорщиками-дворянами.</a:t>
            </a:r>
            <a:endParaRPr lang="ru-RU" sz="2300" dirty="0">
              <a:solidFill>
                <a:schemeClr val="tx1"/>
              </a:solidFill>
            </a:endParaRPr>
          </a:p>
        </p:txBody>
      </p:sp>
      <p:pic>
        <p:nvPicPr>
          <p:cNvPr id="5" name="Picture 2" descr="http://www.samsdam.net/history/i/00072_8.jpg"/>
          <p:cNvPicPr>
            <a:picLocks noGrp="1" noChangeAspect="1" noChangeArrowheads="1"/>
          </p:cNvPicPr>
          <p:nvPr>
            <p:ph type="pic" idx="1"/>
          </p:nvPr>
        </p:nvPicPr>
        <p:blipFill>
          <a:blip r:embed="rId2" cstate="print"/>
          <a:srcRect l="9185" r="9185"/>
          <a:stretch>
            <a:fillRect/>
          </a:stretch>
        </p:blipFill>
        <p:spPr bwMode="auto">
          <a:xfrm>
            <a:off x="0" y="0"/>
            <a:ext cx="4680520" cy="6858000"/>
          </a:xfrm>
          <a:prstGeom prst="rect">
            <a:avLst/>
          </a:prstGeom>
          <a:noFill/>
          <a:ln w="9525">
            <a:noFill/>
            <a:miter lim="800000"/>
            <a:headEnd/>
            <a:tailEnd/>
          </a:ln>
        </p:spPr>
      </p:pic>
      <p:sp>
        <p:nvSpPr>
          <p:cNvPr id="4" name="Текст 3"/>
          <p:cNvSpPr>
            <a:spLocks noGrp="1"/>
          </p:cNvSpPr>
          <p:nvPr>
            <p:ph type="body" sz="half" idx="2"/>
          </p:nvPr>
        </p:nvSpPr>
        <p:spPr/>
        <p:txBody>
          <a:bodyPr/>
          <a:lstStyle/>
          <a:p>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60031" y="548680"/>
            <a:ext cx="4283969" cy="5699720"/>
          </a:xfrm>
        </p:spPr>
        <p:txBody>
          <a:bodyPr/>
          <a:lstStyle/>
          <a:p>
            <a:r>
              <a:rPr lang="ru-RU" sz="2200" i="1" dirty="0" smtClean="0">
                <a:solidFill>
                  <a:srgbClr val="C00000"/>
                </a:solidFill>
              </a:rPr>
              <a:t>Александр I</a:t>
            </a:r>
            <a:r>
              <a:rPr lang="ru-RU" sz="2200" dirty="0" smtClean="0"/>
              <a:t>  </a:t>
            </a:r>
            <a:r>
              <a:rPr lang="ru-RU" sz="2200" i="1" dirty="0" smtClean="0">
                <a:solidFill>
                  <a:srgbClr val="C00000"/>
                </a:solidFill>
              </a:rPr>
              <a:t>Благословенный </a:t>
            </a:r>
            <a:br>
              <a:rPr lang="ru-RU" sz="2200" i="1" dirty="0" smtClean="0">
                <a:solidFill>
                  <a:srgbClr val="C00000"/>
                </a:solidFill>
              </a:rPr>
            </a:br>
            <a:r>
              <a:rPr lang="ru-RU" sz="2200" dirty="0" smtClean="0">
                <a:solidFill>
                  <a:schemeClr val="tx1"/>
                </a:solidFill>
              </a:rPr>
              <a:t>(1777-1825), российский император с 1801. Старший сын российского императора Павла I.</a:t>
            </a:r>
            <a:br>
              <a:rPr lang="ru-RU" sz="2200" dirty="0" smtClean="0">
                <a:solidFill>
                  <a:schemeClr val="tx1"/>
                </a:solidFill>
              </a:rPr>
            </a:br>
            <a:r>
              <a:rPr lang="ru-RU" sz="2200" dirty="0" smtClean="0">
                <a:solidFill>
                  <a:schemeClr val="tx1"/>
                </a:solidFill>
              </a:rPr>
              <a:t>В начале правления Александр I провел умеренно либеральные реформы, разработанные Негласным комитетом и М. М. Сперанским. Во внешней политике лавировал между Великобританией и Францией. </a:t>
            </a:r>
            <a:endParaRPr lang="ru-RU" sz="2200" dirty="0">
              <a:solidFill>
                <a:schemeClr val="tx1"/>
              </a:solidFill>
            </a:endParaRPr>
          </a:p>
        </p:txBody>
      </p:sp>
      <p:pic>
        <p:nvPicPr>
          <p:cNvPr id="5" name="Picture 10" descr="http://www.samsdam.net/history/i/00072_1.jpg"/>
          <p:cNvPicPr>
            <a:picLocks noGrp="1" noChangeAspect="1" noChangeArrowheads="1"/>
          </p:cNvPicPr>
          <p:nvPr>
            <p:ph type="pic" idx="1"/>
          </p:nvPr>
        </p:nvPicPr>
        <p:blipFill>
          <a:blip r:embed="rId2" cstate="print"/>
          <a:srcRect t="477" b="477"/>
          <a:stretch>
            <a:fillRect/>
          </a:stretch>
        </p:blipFill>
        <p:spPr bwMode="auto">
          <a:xfrm>
            <a:off x="0" y="0"/>
            <a:ext cx="4680520" cy="6858000"/>
          </a:xfrm>
          <a:prstGeom prst="rect">
            <a:avLst/>
          </a:prstGeom>
          <a:noFill/>
          <a:ln w="9525">
            <a:noFill/>
            <a:miter lim="800000"/>
            <a:headEnd/>
            <a:tailEnd/>
          </a:ln>
        </p:spPr>
      </p:pic>
      <p:sp>
        <p:nvSpPr>
          <p:cNvPr id="4" name="Текст 3"/>
          <p:cNvSpPr>
            <a:spLocks noGrp="1"/>
          </p:cNvSpPr>
          <p:nvPr>
            <p:ph type="body" sz="half" idx="2"/>
          </p:nvPr>
        </p:nvSpPr>
        <p:spPr/>
        <p:txBody>
          <a:bodyPr/>
          <a:lstStyle/>
          <a:p>
            <a:endParaRPr lang="ru-RU"/>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932039" y="404664"/>
            <a:ext cx="4211961" cy="5760640"/>
          </a:xfrm>
        </p:spPr>
        <p:txBody>
          <a:bodyPr>
            <a:normAutofit fontScale="90000"/>
          </a:bodyPr>
          <a:lstStyle/>
          <a:p>
            <a:r>
              <a:rPr lang="ru-RU" sz="3100" i="1" dirty="0" smtClean="0">
                <a:solidFill>
                  <a:srgbClr val="C00000"/>
                </a:solidFill>
              </a:rPr>
              <a:t>Николай I</a:t>
            </a:r>
            <a:r>
              <a:rPr lang="ru-RU" sz="2000" dirty="0" smtClean="0"/>
              <a:t> </a:t>
            </a:r>
            <a:r>
              <a:rPr lang="ru-RU" sz="2200" dirty="0" smtClean="0">
                <a:solidFill>
                  <a:schemeClr val="tx1"/>
                </a:solidFill>
              </a:rPr>
              <a:t>(1796-1855) — российский император с 1825 года, третий сын императора Павла I, отец российского императора Александра II, почетный член Петербургской АН (1826). Вступил на престол после внезапной смерти императора Александра I.</a:t>
            </a:r>
            <a:br>
              <a:rPr lang="ru-RU" sz="2200" dirty="0" smtClean="0">
                <a:solidFill>
                  <a:schemeClr val="tx1"/>
                </a:solidFill>
              </a:rPr>
            </a:br>
            <a:r>
              <a:rPr lang="ru-RU" sz="2200" dirty="0" smtClean="0">
                <a:solidFill>
                  <a:schemeClr val="tx1"/>
                </a:solidFill>
              </a:rPr>
              <a:t>Подавил восстание декабристов. При Николае I была усилена централизация бюрократического аппарата, создано Третье отделение царской канцелярии, составлен свод законов Российской империи. </a:t>
            </a:r>
            <a:endParaRPr lang="ru-RU" sz="2200" dirty="0">
              <a:solidFill>
                <a:schemeClr val="tx1"/>
              </a:solidFill>
            </a:endParaRPr>
          </a:p>
        </p:txBody>
      </p:sp>
      <p:pic>
        <p:nvPicPr>
          <p:cNvPr id="5" name="Picture 2" descr="http://www.samsdam.net/history/i/00072_4.jpg"/>
          <p:cNvPicPr>
            <a:picLocks noGrp="1" noChangeAspect="1" noChangeArrowheads="1"/>
          </p:cNvPicPr>
          <p:nvPr>
            <p:ph type="pic" idx="1"/>
          </p:nvPr>
        </p:nvPicPr>
        <p:blipFill>
          <a:blip r:embed="rId2" cstate="print"/>
          <a:srcRect l="2311" r="2311"/>
          <a:stretch>
            <a:fillRect/>
          </a:stretch>
        </p:blipFill>
        <p:spPr bwMode="auto">
          <a:xfrm>
            <a:off x="0" y="0"/>
            <a:ext cx="4896544" cy="6858000"/>
          </a:xfrm>
          <a:prstGeom prst="rect">
            <a:avLst/>
          </a:prstGeom>
          <a:noFill/>
          <a:ln w="9525">
            <a:noFill/>
            <a:miter lim="800000"/>
            <a:headEnd/>
            <a:tailEnd/>
          </a:ln>
        </p:spPr>
      </p:pic>
      <p:sp>
        <p:nvSpPr>
          <p:cNvPr id="4" name="Текст 3"/>
          <p:cNvSpPr>
            <a:spLocks noGrp="1"/>
          </p:cNvSpPr>
          <p:nvPr>
            <p:ph type="body" sz="half" idx="2"/>
          </p:nvPr>
        </p:nvSpPr>
        <p:spPr/>
        <p:txBody>
          <a:bodyPr/>
          <a:lstStyle/>
          <a:p>
            <a:endParaRPr lang="ru-RU"/>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фициальная">
  <a:themeElements>
    <a:clrScheme name="Официальная">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Официальная">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Официальная">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200</TotalTime>
  <Words>205</Words>
  <Application>Microsoft Office PowerPoint</Application>
  <PresentationFormat>Экран (4:3)</PresentationFormat>
  <Paragraphs>13</Paragraphs>
  <Slides>12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Официальная</vt:lpstr>
      <vt:lpstr>400 – летие династии Романовых</vt:lpstr>
      <vt:lpstr>Михаил Фёдорович Романов (1596 - 1645), первый русский царь из династии Романовых. Избран на престол 21 февраля 1613 года Земским собором, собравшимся после изгнания из Москвы польских интервентов. В первые годы царствования Михаила Федоровича большую роль в управлении страной играл Земский собор, а с 1619 по 1633 фактически правителем был вернувшийся из польского плена отец Михаила  Федоровича, патриарх Филарет, официально носивший титул «великого государя».</vt:lpstr>
      <vt:lpstr>Алексей Михайлович Тишайший   (1629 - 1676). Занял трон в 1645 после смерти отца, царя Михаила Федоровича. Прослыв «тишайшим» царем в «бунташный» век, Алексей Михайлович, согласно историографической традиции, не был деятельным государем, степень его участия в принятии важнейших политических решений историкам достоверно не известна, хотя за время его царствования в России произошли события, имевшие долговременное влияние на русскую историю.</vt:lpstr>
      <vt:lpstr>Пётр I Великий  (1672 -1725 года) — последний царь всея Руси из династии Романовых (с 1682 года) и первый Император Всероссийский (с 1721 года). Пётр был провозглашён царём в 1682 году в 10-летнем возрасте, стал править самостоятельно с 1689 года. С юных лет проявляя интерес к наукам и заграничному образу жизни, Пётр первым из русских царей совершил длительное путешествие в страны Западной Европы (1697—1698 годы). По возвращении из них, в 1698 году, Пётр развернул масштабные реформы российского государства и общественного уклада. </vt:lpstr>
      <vt:lpstr>Елизавета Петровна  (1709 – 1761) — российская императрица с 1741 года, дочь Петра I и Екатерины I. Возведена на престол гвардией. В ее царствование были достигнуты значительные успехи в развитии хозяйства, культуры России и во внешней политике, чему способствовала деятельность Михаила Ломоносова, П. И. и И. И. Шуваловых, А. П. Бестужева-Рюмина и др.</vt:lpstr>
      <vt:lpstr>Екатерина II Великая (1729-1796) - российская императрица (с 1762). Немецкая принцесса Софья Фредерика Августа Анхальт-Цербстская. С 1745 жена великого князя Петра Федоровича, будущего императора Петра III, которого свергла с престола (1762), опираясь на гвардию (Г. Г. и А. Г. Орловых и др.).</vt:lpstr>
      <vt:lpstr>Павел I (1754-1801), российский император с 1796, сын Петра III и Екатерины II. Проводил централизацию и мелочную регламентацию во всех звеньях государственного аппарата; в армии ввел прусские порядки; ограничил дворянские привилегии. Выступал против революционной Франции, но в 1800 году заключил союз с Бонапартом. Убит заговорщиками-дворянами.</vt:lpstr>
      <vt:lpstr>Александр I  Благословенный  (1777-1825), российский император с 1801. Старший сын российского императора Павла I. В начале правления Александр I провел умеренно либеральные реформы, разработанные Негласным комитетом и М. М. Сперанским. Во внешней политике лавировал между Великобританией и Францией. </vt:lpstr>
      <vt:lpstr>Николай I (1796-1855) — российский император с 1825 года, третий сын императора Павла I, отец российского императора Александра II, почетный член Петербургской АН (1826). Вступил на престол после внезапной смерти императора Александра I. Подавил восстание декабристов. При Николае I была усилена централизация бюрократического аппарата, создано Третье отделение царской канцелярии, составлен свод законов Российской империи. </vt:lpstr>
      <vt:lpstr>Александр II Николаевич Освободитель   (1818-1881) — российский император с 1855. Старший сын Николая I. Осуществил отмену крепостного права и затем провел ряд реформ (земская, судебная, военная и т. п.). После Польского восстания 1863-1864 перешел к реакционному внутриполитическому курсу.  Был убит террористами . </vt:lpstr>
      <vt:lpstr>Александр III Миротворец  (1845-1894) государь император и самодержец Всероссийский в 1881—1894. Сын императора Александра II и императрицы Марии Александровны. "Самый русский царь". В 1-й пол. 80-х гг. осуществил отмену подушной подати, понизил выкупные платежи. Со 2-й пол. 80-х гг. провел “контрреформы”. Усилил роль полиции, местной и центральной администрации. </vt:lpstr>
      <vt:lpstr>НИКОЛАЙ II (1868-1918), последний российский император (1894-1917). Его царствование совпало с быстрым промышленно-экономическим развитием страны. При Николае II был принят Манифест 17 октября 1905, разрешавший создание политических партий и учреждавший Государственную думу; начала осуществляться Столыпинская аграрная реформа. Николай II в ходе Февральской революции 1917 2(15) марта отрекся от престола. Расстрелян вместе с семьей в Екатеринбурге.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Альфия</dc:creator>
  <cp:lastModifiedBy>Biblios_2</cp:lastModifiedBy>
  <cp:revision>26</cp:revision>
  <dcterms:created xsi:type="dcterms:W3CDTF">2013-03-26T03:21:29Z</dcterms:created>
  <dcterms:modified xsi:type="dcterms:W3CDTF">2013-04-17T06:35:10Z</dcterms:modified>
</cp:coreProperties>
</file>