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av" ContentType="audio/wav"/>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8" r:id="rId1"/>
  </p:sldMasterIdLst>
  <p:sldIdLst>
    <p:sldId id="256" r:id="rId2"/>
    <p:sldId id="257" r:id="rId3"/>
    <p:sldId id="258" r:id="rId4"/>
    <p:sldId id="259" r:id="rId5"/>
    <p:sldId id="260" r:id="rId6"/>
    <p:sldId id="261" r:id="rId7"/>
    <p:sldId id="262" r:id="rId8"/>
    <p:sldId id="264" r:id="rId9"/>
    <p:sldId id="263" r:id="rId10"/>
    <p:sldId id="265" r:id="rId11"/>
    <p:sldId id="266" r:id="rId12"/>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8" name="Дата 27"/>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17" name="Нижний колонтитул 16"/>
          <p:cNvSpPr>
            <a:spLocks noGrp="1"/>
          </p:cNvSpPr>
          <p:nvPr>
            <p:ph type="ftr" sz="quarter" idx="11"/>
          </p:nvPr>
        </p:nvSpPr>
        <p:spPr/>
        <p:txBody>
          <a:bodyPr/>
          <a:lstStyle>
            <a:extLst/>
          </a:lstStyle>
          <a:p>
            <a:endParaRPr lang="ru-RU"/>
          </a:p>
        </p:txBody>
      </p:sp>
      <p:sp>
        <p:nvSpPr>
          <p:cNvPr id="29" name="Номер слайда 28"/>
          <p:cNvSpPr>
            <a:spLocks noGrp="1"/>
          </p:cNvSpPr>
          <p:nvPr>
            <p:ph type="sldNum" sz="quarter" idx="12"/>
          </p:nvPr>
        </p:nvSpPr>
        <p:spPr/>
        <p:txBody>
          <a:bodyPr/>
          <a:lstStyle>
            <a:extLst/>
          </a:lstStyle>
          <a:p>
            <a:fld id="{88463AE9-9C64-4A08-8029-EE84B2868CCB}" type="slidenum">
              <a:rPr lang="ru-RU" smtClean="0"/>
              <a:pPr/>
              <a:t>‹#›</a:t>
            </a:fld>
            <a:endParaRPr lang="ru-RU"/>
          </a:p>
        </p:txBody>
      </p:sp>
      <p:sp>
        <p:nvSpPr>
          <p:cNvPr id="32" name="Прямоугольник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Прямоугольник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Прямоугольник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Прямоугольник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Прямоугольник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Заголовок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ru-RU" smtClean="0"/>
              <a:t>Образец подзаголовка</a:t>
            </a:r>
            <a:endParaRPr kumimoji="0" lang="en-US"/>
          </a:p>
        </p:txBody>
      </p:sp>
      <p:sp>
        <p:nvSpPr>
          <p:cNvPr id="56" name="Прямоугольник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Прямоугольник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Прямоугольник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Прямоугольник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8463AE9-9C64-4A08-8029-EE84B2868CC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981200" cy="5851525"/>
          </a:xfrm>
        </p:spPr>
        <p:txBody>
          <a:bodyPr vert="eaVert" anchor="ctr"/>
          <a:lstStyle>
            <a:extLs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609600" y="274639"/>
            <a:ext cx="5867400" cy="5851525"/>
          </a:xfrm>
        </p:spPr>
        <p:txBody>
          <a:bodyPr vert="eaVert"/>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8463AE9-9C64-4A08-8029-EE84B2868CC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extLst/>
          </a:lstStyle>
          <a:p>
            <a:r>
              <a:rPr kumimoji="0" lang="ru-RU" smtClean="0"/>
              <a:t>Образец заголовка</a:t>
            </a:r>
            <a:endParaRPr kumimoji="0" lang="en-US"/>
          </a:p>
        </p:txBody>
      </p:sp>
      <p:sp>
        <p:nvSpPr>
          <p:cNvPr id="3" name="Содержимое 2"/>
          <p:cNvSpPr>
            <a:spLocks noGrp="1"/>
          </p:cNvSpPr>
          <p:nvPr>
            <p:ph idx="1"/>
          </p:nvPr>
        </p:nvSpPr>
        <p:spPr/>
        <p:txBody>
          <a:bodyPr/>
          <a:lstStyle>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8463AE9-9C64-4A08-8029-EE84B2868CC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14" name="Полилиния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Полилиния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Полилиния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Полилиния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Полилиния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Полилиния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Полилиния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Полилиния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Полилиния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Полилиния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Полилиния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Полилиния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Полилиния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Полилиния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Полилиния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Текст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ru-RU" smtClean="0"/>
              <a:t>Образец текста</a:t>
            </a:r>
          </a:p>
        </p:txBody>
      </p:sp>
      <p:sp>
        <p:nvSpPr>
          <p:cNvPr id="4" name="Дата 3"/>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extLst/>
          </a:lstStyle>
          <a:p>
            <a:endParaRPr lang="ru-RU"/>
          </a:p>
        </p:txBody>
      </p:sp>
      <p:sp>
        <p:nvSpPr>
          <p:cNvPr id="6" name="Номер слайда 5"/>
          <p:cNvSpPr>
            <a:spLocks noGrp="1"/>
          </p:cNvSpPr>
          <p:nvPr>
            <p:ph type="sldNum" sz="quarter" idx="12"/>
          </p:nvPr>
        </p:nvSpPr>
        <p:spPr/>
        <p:txBody>
          <a:bodyPr/>
          <a:lstStyle>
            <a:extLst/>
          </a:lstStyle>
          <a:p>
            <a:fld id="{88463AE9-9C64-4A08-8029-EE84B2868CCB}" type="slidenum">
              <a:rPr lang="ru-RU" smtClean="0"/>
              <a:pPr/>
              <a:t>‹#›</a:t>
            </a:fld>
            <a:endParaRPr lang="ru-RU"/>
          </a:p>
        </p:txBody>
      </p:sp>
      <p:sp>
        <p:nvSpPr>
          <p:cNvPr id="7" name="Прямоугольник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ru-RU" smtClean="0"/>
              <a:t>Образец заголовка</a:t>
            </a:r>
            <a:endParaRPr kumimoji="0" lang="en-US"/>
          </a:p>
        </p:txBody>
      </p:sp>
      <p:sp>
        <p:nvSpPr>
          <p:cNvPr id="8" name="Прямоугольник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Прямоугольник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Прямоугольник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512064"/>
            <a:ext cx="8229600" cy="914400"/>
          </a:xfrm>
        </p:spPr>
        <p:txBody>
          <a:bodyPr/>
          <a:lstStyle>
            <a:extLst/>
          </a:lstStyle>
          <a:p>
            <a:r>
              <a:rPr kumimoji="0" lang="ru-RU" smtClean="0"/>
              <a:t>Образец заголовка</a:t>
            </a:r>
            <a:endParaRPr kumimoji="0" lang="en-US"/>
          </a:p>
        </p:txBody>
      </p:sp>
      <p:sp>
        <p:nvSpPr>
          <p:cNvPr id="3" name="Содержимое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8463AE9-9C64-4A08-8029-EE84B2868CC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5" name="Прямоугольник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Заголовок 1"/>
          <p:cNvSpPr>
            <a:spLocks noGrp="1"/>
          </p:cNvSpPr>
          <p:nvPr>
            <p:ph type="title"/>
          </p:nvPr>
        </p:nvSpPr>
        <p:spPr>
          <a:xfrm>
            <a:off x="504824" y="512064"/>
            <a:ext cx="7772400" cy="914400"/>
          </a:xfrm>
        </p:spPr>
        <p:txBody>
          <a:bodyPr anchor="t"/>
          <a:lstStyle>
            <a:lvl1pPr>
              <a:defRPr sz="4000"/>
            </a:lvl1pPr>
            <a:extLst/>
          </a:lstStyle>
          <a:p>
            <a:r>
              <a:rPr kumimoji="0" lang="ru-RU" smtClean="0"/>
              <a:t>Образец заголовка</a:t>
            </a:r>
            <a:endParaRPr kumimoji="0" lang="en-US"/>
          </a:p>
        </p:txBody>
      </p:sp>
      <p:sp>
        <p:nvSpPr>
          <p:cNvPr id="3" name="Текст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8" name="Нижний колонтитул 7"/>
          <p:cNvSpPr>
            <a:spLocks noGrp="1"/>
          </p:cNvSpPr>
          <p:nvPr>
            <p:ph type="ftr" sz="quarter" idx="11"/>
          </p:nvPr>
        </p:nvSpPr>
        <p:spPr/>
        <p:txBody>
          <a:bodyPr/>
          <a:lstStyle>
            <a:extLst/>
          </a:lstStyle>
          <a:p>
            <a:endParaRPr lang="ru-RU"/>
          </a:p>
        </p:txBody>
      </p:sp>
      <p:sp>
        <p:nvSpPr>
          <p:cNvPr id="9" name="Номер слайда 8"/>
          <p:cNvSpPr>
            <a:spLocks noGrp="1"/>
          </p:cNvSpPr>
          <p:nvPr>
            <p:ph type="sldNum" sz="quarter" idx="12"/>
          </p:nvPr>
        </p:nvSpPr>
        <p:spPr/>
        <p:txBody>
          <a:bodyPr/>
          <a:lstStyle>
            <a:extLst/>
          </a:lstStyle>
          <a:p>
            <a:fld id="{88463AE9-9C64-4A08-8029-EE84B2868CCB}" type="slidenum">
              <a:rPr lang="ru-RU" smtClean="0"/>
              <a:pPr/>
              <a:t>‹#›</a:t>
            </a:fld>
            <a:endParaRPr lang="ru-RU"/>
          </a:p>
        </p:txBody>
      </p:sp>
      <p:sp>
        <p:nvSpPr>
          <p:cNvPr id="16" name="Прямоугольник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Прямоугольник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Прямоугольник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Прямоугольник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Прямоугольник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Прямоугольник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Прямоугольник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Прямоугольник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Прямоугольник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512064"/>
            <a:ext cx="7772400" cy="914400"/>
          </a:xfrm>
        </p:spPr>
        <p:txBody>
          <a:bodyPr/>
          <a:lstStyle>
            <a:lvl1pPr>
              <a:defRPr sz="4000" cap="none" baseline="0"/>
            </a:lvl1pPr>
            <a:extLst/>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4" name="Нижний колонтитул 3"/>
          <p:cNvSpPr>
            <a:spLocks noGrp="1"/>
          </p:cNvSpPr>
          <p:nvPr>
            <p:ph type="ftr" sz="quarter" idx="11"/>
          </p:nvPr>
        </p:nvSpPr>
        <p:spPr/>
        <p:txBody>
          <a:bodyPr/>
          <a:lstStyle>
            <a:extLst/>
          </a:lstStyle>
          <a:p>
            <a:endParaRPr lang="ru-RU"/>
          </a:p>
        </p:txBody>
      </p:sp>
      <p:sp>
        <p:nvSpPr>
          <p:cNvPr id="5" name="Номер слайда 4"/>
          <p:cNvSpPr>
            <a:spLocks noGrp="1"/>
          </p:cNvSpPr>
          <p:nvPr>
            <p:ph type="sldNum" sz="quarter" idx="12"/>
          </p:nvPr>
        </p:nvSpPr>
        <p:spPr/>
        <p:txBody>
          <a:bodyPr/>
          <a:lstStyle>
            <a:extLst/>
          </a:lstStyle>
          <a:p>
            <a:fld id="{88463AE9-9C64-4A08-8029-EE84B2868CC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3" name="Нижний колонтитул 2"/>
          <p:cNvSpPr>
            <a:spLocks noGrp="1"/>
          </p:cNvSpPr>
          <p:nvPr>
            <p:ph type="ftr" sz="quarter" idx="11"/>
          </p:nvPr>
        </p:nvSpPr>
        <p:spPr/>
        <p:txBody>
          <a:bodyPr/>
          <a:lstStyle>
            <a:extLst/>
          </a:lstStyle>
          <a:p>
            <a:endParaRPr lang="ru-RU"/>
          </a:p>
        </p:txBody>
      </p:sp>
      <p:sp>
        <p:nvSpPr>
          <p:cNvPr id="4" name="Номер слайда 3"/>
          <p:cNvSpPr>
            <a:spLocks noGrp="1"/>
          </p:cNvSpPr>
          <p:nvPr>
            <p:ph type="sldNum" sz="quarter" idx="12"/>
          </p:nvPr>
        </p:nvSpPr>
        <p:spPr/>
        <p:txBody>
          <a:bodyPr/>
          <a:lstStyle>
            <a:extLst/>
          </a:lstStyle>
          <a:p>
            <a:fld id="{88463AE9-9C64-4A08-8029-EE84B2868CC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800" y="273050"/>
            <a:ext cx="8229600" cy="1162050"/>
          </a:xfrm>
        </p:spPr>
        <p:txBody>
          <a:bodyPr anchor="ctr"/>
          <a:lstStyle>
            <a:lvl1pPr algn="l">
              <a:buNone/>
              <a:defRPr sz="3600" b="0"/>
            </a:lvl1pPr>
            <a:extLst/>
          </a:lstStyle>
          <a:p>
            <a:r>
              <a:rPr kumimoji="0" lang="ru-RU" smtClean="0"/>
              <a:t>Образец заголовка</a:t>
            </a:r>
            <a:endParaRPr kumimoji="0" lang="en-US"/>
          </a:p>
        </p:txBody>
      </p:sp>
      <p:sp>
        <p:nvSpPr>
          <p:cNvPr id="3" name="Текст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p:txBody>
          <a:bodyPr/>
          <a:lstStyle>
            <a:extLst/>
          </a:lstStyle>
          <a:p>
            <a:fld id="{138F8F59-5CF3-4AA4-9D09-C16FD0F3DF9F}" type="datetimeFigureOut">
              <a:rPr lang="ru-RU" smtClean="0"/>
              <a:pPr/>
              <a:t>25.01.2015</a:t>
            </a:fld>
            <a:endParaRPr lang="ru-RU"/>
          </a:p>
        </p:txBody>
      </p:sp>
      <p:sp>
        <p:nvSpPr>
          <p:cNvPr id="6" name="Нижний колонтитул 5"/>
          <p:cNvSpPr>
            <a:spLocks noGrp="1"/>
          </p:cNvSpPr>
          <p:nvPr>
            <p:ph type="ftr" sz="quarter" idx="11"/>
          </p:nvPr>
        </p:nvSpPr>
        <p:spPr/>
        <p:txBody>
          <a:bodyPr/>
          <a:lstStyle>
            <a:extLst/>
          </a:lstStyle>
          <a:p>
            <a:endParaRPr lang="ru-RU"/>
          </a:p>
        </p:txBody>
      </p:sp>
      <p:sp>
        <p:nvSpPr>
          <p:cNvPr id="7" name="Номер слайда 6"/>
          <p:cNvSpPr>
            <a:spLocks noGrp="1"/>
          </p:cNvSpPr>
          <p:nvPr>
            <p:ph type="sldNum" sz="quarter" idx="12"/>
          </p:nvPr>
        </p:nvSpPr>
        <p:spPr/>
        <p:txBody>
          <a:bodyPr/>
          <a:lstStyle>
            <a:extLst/>
          </a:lstStyle>
          <a:p>
            <a:fld id="{88463AE9-9C64-4A08-8029-EE84B2868CC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8" name="Прямоугольник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Прямая соединительная линия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Группа 9"/>
          <p:cNvGrpSpPr/>
          <p:nvPr/>
        </p:nvGrpSpPr>
        <p:grpSpPr>
          <a:xfrm rot="5400000">
            <a:off x="8514581" y="1219200"/>
            <a:ext cx="132763" cy="128466"/>
            <a:chOff x="6668087" y="1297746"/>
            <a:chExt cx="161840" cy="156602"/>
          </a:xfrm>
        </p:grpSpPr>
        <p:cxnSp>
          <p:nvCxnSpPr>
            <p:cNvPr id="15" name="Прямая соединительная линия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Прямая соединительная линия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Прямая соединительная линия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Заголовок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ru-RU" smtClean="0"/>
              <a:t>Образец заголовка</a:t>
            </a:r>
            <a:endParaRPr kumimoji="0" lang="en-US"/>
          </a:p>
        </p:txBody>
      </p:sp>
      <p:sp>
        <p:nvSpPr>
          <p:cNvPr id="3" name="Рисунок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ru-RU" smtClean="0"/>
              <a:t>Вставка рисунка</a:t>
            </a:r>
            <a:endParaRPr kumimoji="0" lang="en-US"/>
          </a:p>
        </p:txBody>
      </p:sp>
      <p:sp>
        <p:nvSpPr>
          <p:cNvPr id="4" name="Текст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ru-RU" smtClean="0"/>
              <a:t>Образец текста</a:t>
            </a:r>
          </a:p>
        </p:txBody>
      </p:sp>
      <p:grpSp>
        <p:nvGrpSpPr>
          <p:cNvPr id="14" name="Группа 13"/>
          <p:cNvGrpSpPr/>
          <p:nvPr/>
        </p:nvGrpSpPr>
        <p:grpSpPr>
          <a:xfrm rot="5400000">
            <a:off x="8666981" y="1371600"/>
            <a:ext cx="132763" cy="128466"/>
            <a:chOff x="6668087" y="1297746"/>
            <a:chExt cx="161840" cy="156602"/>
          </a:xfrm>
        </p:grpSpPr>
        <p:cxnSp>
          <p:nvCxnSpPr>
            <p:cNvPr id="11" name="Прямая соединительная линия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Прямая соединительная линия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Прямая соединительная линия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Группа 17"/>
          <p:cNvGrpSpPr/>
          <p:nvPr/>
        </p:nvGrpSpPr>
        <p:grpSpPr>
          <a:xfrm rot="5400000">
            <a:off x="8320088" y="1474763"/>
            <a:ext cx="132763" cy="128466"/>
            <a:chOff x="6668087" y="1297746"/>
            <a:chExt cx="161840" cy="156602"/>
          </a:xfrm>
        </p:grpSpPr>
        <p:cxnSp>
          <p:nvCxnSpPr>
            <p:cNvPr id="19" name="Прямая соединительная линия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Прямая соединительная линия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Прямая соединительная линия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Дата 4"/>
          <p:cNvSpPr>
            <a:spLocks noGrp="1"/>
          </p:cNvSpPr>
          <p:nvPr>
            <p:ph type="dt" sz="half" idx="10"/>
          </p:nvPr>
        </p:nvSpPr>
        <p:spPr>
          <a:xfrm>
            <a:off x="6477000" y="55499"/>
            <a:ext cx="2133600" cy="365125"/>
          </a:xfrm>
        </p:spPr>
        <p:txBody>
          <a:bodyPr/>
          <a:lstStyle>
            <a:extLst/>
          </a:lstStyle>
          <a:p>
            <a:fld id="{138F8F59-5CF3-4AA4-9D09-C16FD0F3DF9F}" type="datetimeFigureOut">
              <a:rPr lang="ru-RU" smtClean="0"/>
              <a:pPr/>
              <a:t>25.01.2015</a:t>
            </a:fld>
            <a:endParaRPr lang="ru-RU"/>
          </a:p>
        </p:txBody>
      </p:sp>
      <p:sp>
        <p:nvSpPr>
          <p:cNvPr id="6" name="Нижний колонтитул 5"/>
          <p:cNvSpPr>
            <a:spLocks noGrp="1"/>
          </p:cNvSpPr>
          <p:nvPr>
            <p:ph type="ftr" sz="quarter" idx="11"/>
          </p:nvPr>
        </p:nvSpPr>
        <p:spPr>
          <a:xfrm>
            <a:off x="914400" y="55499"/>
            <a:ext cx="5562600" cy="365125"/>
          </a:xfrm>
        </p:spPr>
        <p:txBody>
          <a:bodyPr/>
          <a:lstStyle>
            <a:extLst/>
          </a:lstStyle>
          <a:p>
            <a:endParaRPr lang="ru-RU"/>
          </a:p>
        </p:txBody>
      </p:sp>
      <p:sp>
        <p:nvSpPr>
          <p:cNvPr id="7" name="Номер слайда 6"/>
          <p:cNvSpPr>
            <a:spLocks noGrp="1"/>
          </p:cNvSpPr>
          <p:nvPr>
            <p:ph type="sldNum" sz="quarter" idx="12"/>
          </p:nvPr>
        </p:nvSpPr>
        <p:spPr>
          <a:xfrm>
            <a:off x="8610600" y="55499"/>
            <a:ext cx="457200" cy="365125"/>
          </a:xfrm>
        </p:spPr>
        <p:txBody>
          <a:bodyPr/>
          <a:lstStyle>
            <a:extLst/>
          </a:lstStyle>
          <a:p>
            <a:fld id="{88463AE9-9C64-4A08-8029-EE84B2868CC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3">
                <a:lumMod val="40000"/>
                <a:lumOff val="60000"/>
                <a:alpha val="46000"/>
              </a:schemeClr>
            </a:gs>
            <a:gs pos="45000">
              <a:srgbClr val="FF7A00"/>
            </a:gs>
            <a:gs pos="70000">
              <a:srgbClr val="FF0300"/>
            </a:gs>
            <a:gs pos="100000">
              <a:srgbClr val="4D0808"/>
            </a:gs>
          </a:gsLst>
          <a:lin ang="5400000" scaled="0"/>
          <a:tileRect/>
        </a:gradFill>
        <a:effectLst/>
      </p:bgPr>
    </p:bg>
    <p:spTree>
      <p:nvGrpSpPr>
        <p:cNvPr id="1" name=""/>
        <p:cNvGrpSpPr/>
        <p:nvPr/>
      </p:nvGrpSpPr>
      <p:grpSpPr>
        <a:xfrm>
          <a:off x="0" y="0"/>
          <a:ext cx="0" cy="0"/>
          <a:chOff x="0" y="0"/>
          <a:chExt cx="0" cy="0"/>
        </a:xfrm>
      </p:grpSpPr>
      <p:sp>
        <p:nvSpPr>
          <p:cNvPr id="7" name="Прямоугольник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Прямоугольник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Прямоугольник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Прямоугольник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Прямоугольник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Прямоугольник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Прямоугольник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Прямоугольник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Прямоугольник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Заголовок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ru-RU" smtClean="0"/>
              <a:t>Образец заголовка</a:t>
            </a:r>
            <a:endParaRPr kumimoji="0" lang="en-US"/>
          </a:p>
        </p:txBody>
      </p:sp>
      <p:sp>
        <p:nvSpPr>
          <p:cNvPr id="13" name="Текст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138F8F59-5CF3-4AA4-9D09-C16FD0F3DF9F}" type="datetimeFigureOut">
              <a:rPr lang="ru-RU" smtClean="0"/>
              <a:pPr/>
              <a:t>25.01.2015</a:t>
            </a:fld>
            <a:endParaRPr lang="ru-RU"/>
          </a:p>
        </p:txBody>
      </p:sp>
      <p:sp>
        <p:nvSpPr>
          <p:cNvPr id="3" name="Нижний колонтитул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ru-RU"/>
          </a:p>
        </p:txBody>
      </p:sp>
      <p:sp>
        <p:nvSpPr>
          <p:cNvPr id="23" name="Номер слайда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88463AE9-9C64-4A08-8029-EE84B2868CCB}"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829" r:id="rId1"/>
    <p:sldLayoutId id="2147483830" r:id="rId2"/>
    <p:sldLayoutId id="2147483831" r:id="rId3"/>
    <p:sldLayoutId id="2147483832" r:id="rId4"/>
    <p:sldLayoutId id="2147483833" r:id="rId5"/>
    <p:sldLayoutId id="2147483834" r:id="rId6"/>
    <p:sldLayoutId id="2147483835" r:id="rId7"/>
    <p:sldLayoutId id="2147483836" r:id="rId8"/>
    <p:sldLayoutId id="2147483837" r:id="rId9"/>
    <p:sldLayoutId id="2147483838" r:id="rId10"/>
    <p:sldLayoutId id="2147483839" r:id="rId11"/>
  </p:sldLayoutIdLst>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0.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idx="4294967295"/>
          </p:nvPr>
        </p:nvSpPr>
        <p:spPr>
          <a:xfrm>
            <a:off x="1403648" y="1844824"/>
            <a:ext cx="6368752" cy="3204269"/>
          </a:xfrm>
          <a:noFill/>
        </p:spPr>
        <p:txBody>
          <a:bodyPr>
            <a:normAutofit/>
          </a:bodyPr>
          <a:lstStyle/>
          <a:p>
            <a:pPr algn="r"/>
            <a:r>
              <a:rPr lang="ru-RU" dirty="0" smtClean="0"/>
              <a:t>Есть ли жизнь на Марсе</a:t>
            </a:r>
            <a:r>
              <a:rPr lang="ru-RU" sz="3200" dirty="0"/>
              <a:t>?</a:t>
            </a:r>
            <a:r>
              <a:rPr lang="ru-RU" sz="3200" dirty="0" smtClean="0"/>
              <a:t/>
            </a:r>
            <a:br>
              <a:rPr lang="ru-RU" sz="3200" dirty="0" smtClean="0"/>
            </a:br>
            <a:r>
              <a:rPr lang="ru-RU" sz="3200" b="1" dirty="0" smtClean="0"/>
              <a:t>Это </a:t>
            </a:r>
            <a:r>
              <a:rPr lang="ru-RU" sz="3200" b="1" dirty="0" smtClean="0"/>
              <a:t>науке неизвестно. Пока.</a:t>
            </a:r>
            <a:endParaRPr lang="ru-RU" sz="3200" dirty="0"/>
          </a:p>
        </p:txBody>
      </p:sp>
    </p:spTree>
  </p:cSld>
  <p:clrMapOvr>
    <a:masterClrMapping/>
  </p:clrMapOvr>
  <p:transition>
    <p:newsflash/>
    <p:sndAc>
      <p:stSnd>
        <p:snd r:embed="rId2" name="chimes.wav"/>
      </p:stSnd>
    </p:sndAc>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Закат на Марсе.jpg"/>
          <p:cNvPicPr>
            <a:picLocks noGrp="1" noChangeAspect="1"/>
          </p:cNvPicPr>
          <p:nvPr>
            <p:ph idx="1"/>
          </p:nvPr>
        </p:nvPicPr>
        <p:blipFill>
          <a:blip r:embed="rId2" cstate="print"/>
          <a:stretch>
            <a:fillRect/>
          </a:stretch>
        </p:blipFill>
        <p:spPr>
          <a:xfrm>
            <a:off x="971600" y="3429000"/>
            <a:ext cx="7772400" cy="2360867"/>
          </a:xfrm>
        </p:spPr>
      </p:pic>
      <p:sp>
        <p:nvSpPr>
          <p:cNvPr id="5" name="Прямоугольник 4"/>
          <p:cNvSpPr/>
          <p:nvPr/>
        </p:nvSpPr>
        <p:spPr>
          <a:xfrm>
            <a:off x="539552" y="476672"/>
            <a:ext cx="8208912" cy="2308324"/>
          </a:xfrm>
          <a:prstGeom prst="rect">
            <a:avLst/>
          </a:prstGeom>
        </p:spPr>
        <p:txBody>
          <a:bodyPr wrap="square">
            <a:spAutoFit/>
          </a:bodyPr>
          <a:lstStyle/>
          <a:p>
            <a:r>
              <a:rPr lang="ru-RU" dirty="0" smtClean="0"/>
              <a:t>      Тем не менее, вопрос, есть ли жизнь на Марсе, остается нерешенным. Возможно, более убедительные свидетельства будут получены позднее, когда на Землю будет доставлен образец марсианского грунта. Но скорее всего, решение проблемы будет отложено до полета человека на Марс, когда можно будет сознательно провести отбор вещества из осадочных слоев с детальным описанием места отбора.</a:t>
            </a:r>
          </a:p>
          <a:p>
            <a:r>
              <a:rPr lang="ru-RU" dirty="0" smtClean="0"/>
              <a:t>       Обнаружение марсианской биосферы, современной или вымершей, будет одним из величайших открытий в истории науки.</a:t>
            </a:r>
            <a:endParaRPr lang="ru-R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Содержимое 2"/>
          <p:cNvSpPr>
            <a:spLocks noGrp="1"/>
          </p:cNvSpPr>
          <p:nvPr>
            <p:ph idx="1"/>
          </p:nvPr>
        </p:nvSpPr>
        <p:spPr>
          <a:xfrm>
            <a:off x="457200" y="1600200"/>
            <a:ext cx="4330824" cy="4525963"/>
          </a:xfrm>
        </p:spPr>
        <p:txBody>
          <a:bodyPr>
            <a:normAutofit fontScale="92500" lnSpcReduction="20000"/>
          </a:bodyPr>
          <a:lstStyle/>
          <a:p>
            <a:r>
              <a:rPr lang="ru-RU" dirty="0" smtClean="0"/>
              <a:t>А что же с ответом на наш главный вопрос? Есть ли жизнь на Марсе? В нашем земном понимании (если жизнь, то обязательно мыслящая, если мыслящая – обязательно гуманоиды) жизни на планете не наблюдается.</a:t>
            </a:r>
            <a:endParaRPr lang="ru-RU" dirty="0"/>
          </a:p>
        </p:txBody>
      </p:sp>
      <p:pic>
        <p:nvPicPr>
          <p:cNvPr id="4" name="Рисунок 3" descr="инопланетяне.gif"/>
          <p:cNvPicPr>
            <a:picLocks noChangeAspect="1"/>
          </p:cNvPicPr>
          <p:nvPr/>
        </p:nvPicPr>
        <p:blipFill>
          <a:blip r:embed="rId2" cstate="print"/>
          <a:stretch>
            <a:fillRect/>
          </a:stretch>
        </p:blipFill>
        <p:spPr>
          <a:xfrm>
            <a:off x="4788024" y="1844824"/>
            <a:ext cx="3888432" cy="3168352"/>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Немного о Марсе.</a:t>
            </a:r>
            <a:endParaRPr lang="ru-RU" dirty="0"/>
          </a:p>
        </p:txBody>
      </p:sp>
      <p:pic>
        <p:nvPicPr>
          <p:cNvPr id="1026" name="Picture 2" descr="C:\Users\Сергей\Pictures\240px-Mars_Hubble.jpg"/>
          <p:cNvPicPr>
            <a:picLocks noGrp="1" noChangeAspect="1" noChangeArrowheads="1"/>
          </p:cNvPicPr>
          <p:nvPr>
            <p:ph idx="1"/>
          </p:nvPr>
        </p:nvPicPr>
        <p:blipFill>
          <a:blip r:embed="rId2" cstate="print"/>
          <a:stretch>
            <a:fillRect/>
          </a:stretch>
        </p:blipFill>
        <p:spPr bwMode="auto">
          <a:xfrm>
            <a:off x="5868144" y="2420888"/>
            <a:ext cx="2194560" cy="2194560"/>
          </a:xfrm>
          <a:prstGeom prst="rect">
            <a:avLst/>
          </a:prstGeom>
          <a:noFill/>
        </p:spPr>
      </p:pic>
      <p:sp>
        <p:nvSpPr>
          <p:cNvPr id="5" name="Прямоугольник 4"/>
          <p:cNvSpPr/>
          <p:nvPr/>
        </p:nvSpPr>
        <p:spPr>
          <a:xfrm>
            <a:off x="395536" y="2204864"/>
            <a:ext cx="4572000" cy="3170099"/>
          </a:xfrm>
          <a:prstGeom prst="rect">
            <a:avLst/>
          </a:prstGeom>
        </p:spPr>
        <p:txBody>
          <a:bodyPr wrap="square">
            <a:spAutoFit/>
          </a:bodyPr>
          <a:lstStyle/>
          <a:p>
            <a:r>
              <a:rPr lang="ru-RU" sz="2000" b="1" dirty="0" smtClean="0"/>
              <a:t>Марс</a:t>
            </a:r>
            <a:r>
              <a:rPr lang="ru-RU" sz="2000" dirty="0" smtClean="0"/>
              <a:t> — четвёртая по удалённости от Солнца и седьмая по размерам планета Солнечной системы. Эта планета названа в честь Марса — древнеримского бога войны, соответствующего древнегреческому Аресу. Иногда Марс называют «</a:t>
            </a:r>
            <a:r>
              <a:rPr lang="ru-RU" sz="2000" b="1" dirty="0" smtClean="0"/>
              <a:t>Красная планета</a:t>
            </a:r>
            <a:r>
              <a:rPr lang="ru-RU" sz="2000" dirty="0" smtClean="0"/>
              <a:t>» из-за красноватого оттенка поверхности, придаваемого ей оксидом железа.</a:t>
            </a:r>
            <a:endParaRPr lang="ru-RU" sz="2000" dirty="0"/>
          </a:p>
        </p:txBody>
      </p:sp>
      <p:sp>
        <p:nvSpPr>
          <p:cNvPr id="1027" name="Rectangle 3"/>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cs typeface="Arial" charset="0"/>
              </a:rPr>
              <a:t> </a:t>
            </a:r>
          </a:p>
        </p:txBody>
      </p:sp>
      <p:sp>
        <p:nvSpPr>
          <p:cNvPr id="1028"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cs typeface="Arial" charset="0"/>
              </a:rPr>
              <a:t> </a:t>
            </a:r>
          </a:p>
        </p:txBody>
      </p:sp>
      <p:sp>
        <p:nvSpPr>
          <p:cNvPr id="1029" name="Rectangle 5"/>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cs typeface="Arial" charset="0"/>
              </a:rPr>
              <a:t> </a:t>
            </a:r>
          </a:p>
        </p:txBody>
      </p:sp>
      <p:sp>
        <p:nvSpPr>
          <p:cNvPr id="1030" name="Rectangle 6"/>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ru-RU" sz="1800" b="0" i="0" u="none" strike="noStrike" cap="none" normalizeH="0" baseline="0" smtClean="0">
                <a:ln>
                  <a:noFill/>
                </a:ln>
                <a:solidFill>
                  <a:schemeClr val="tx1"/>
                </a:solidFill>
                <a:effectLst/>
                <a:latin typeface="Arial" charset="0"/>
                <a:cs typeface="Arial" charset="0"/>
              </a:rPr>
              <a:t>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899592" y="476672"/>
            <a:ext cx="7772400" cy="914400"/>
          </a:xfrm>
        </p:spPr>
        <p:txBody>
          <a:bodyPr/>
          <a:lstStyle/>
          <a:p>
            <a:r>
              <a:rPr lang="ru-RU" dirty="0" smtClean="0"/>
              <a:t>    Основные сведения.</a:t>
            </a:r>
            <a:endParaRPr lang="ru-RU" dirty="0"/>
          </a:p>
        </p:txBody>
      </p:sp>
      <p:sp>
        <p:nvSpPr>
          <p:cNvPr id="3" name="Содержимое 2"/>
          <p:cNvSpPr>
            <a:spLocks noGrp="1"/>
          </p:cNvSpPr>
          <p:nvPr>
            <p:ph idx="1"/>
          </p:nvPr>
        </p:nvSpPr>
        <p:spPr/>
        <p:txBody>
          <a:bodyPr>
            <a:normAutofit/>
          </a:bodyPr>
          <a:lstStyle/>
          <a:p>
            <a:pPr marL="447675" lvl="6" indent="447675">
              <a:buNone/>
            </a:pPr>
            <a:endParaRPr lang="ru-RU" dirty="0" smtClean="0"/>
          </a:p>
          <a:p>
            <a:pPr marL="447675" lvl="6" indent="447675">
              <a:buNone/>
            </a:pPr>
            <a:r>
              <a:rPr lang="ru-RU" dirty="0" smtClean="0"/>
              <a:t> Марс — планета земной группы с разреженной атмосферой. Особенностями поверхностного рельефа Марса можно считать ударные кратеры наподобие лунных и вулканы, долины, пустыни и полярные ледниковые шапки наподобие земных. Марсианский потухший вулкан гора Олимп — самая высокая гора в Солнечной системе, а долины Маринер — самый крупный </a:t>
            </a:r>
            <a:r>
              <a:rPr lang="ru-RU" sz="1800" dirty="0" smtClean="0"/>
              <a:t>каньон.</a:t>
            </a:r>
          </a:p>
          <a:p>
            <a:pPr marL="447675" lvl="6" indent="447675">
              <a:buNone/>
            </a:pPr>
            <a:r>
              <a:rPr lang="ru-RU" dirty="0" smtClean="0"/>
              <a:t>У Марса есть два естественных спутника, Фобос и Деймос (в переводе с древнегреческого — «страх» и «ужас» — имена двух сыновей Ареса, сопровождавших его в бою), которые относительно малы и имеют неправильную форму</a:t>
            </a:r>
            <a:r>
              <a:rPr lang="ru-RU" sz="1800" dirty="0" smtClean="0"/>
              <a:t>.</a:t>
            </a:r>
            <a:endParaRPr lang="ru-RU" sz="1800"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a:bodyPr>
          <a:lstStyle/>
          <a:p>
            <a:r>
              <a:rPr lang="ru-RU" dirty="0" smtClean="0"/>
              <a:t> Физические характеристики.</a:t>
            </a:r>
            <a:endParaRPr lang="ru-RU" dirty="0"/>
          </a:p>
        </p:txBody>
      </p:sp>
      <p:sp>
        <p:nvSpPr>
          <p:cNvPr id="3" name="Содержимое 2"/>
          <p:cNvSpPr>
            <a:spLocks noGrp="1"/>
          </p:cNvSpPr>
          <p:nvPr>
            <p:ph idx="1"/>
          </p:nvPr>
        </p:nvSpPr>
        <p:spPr>
          <a:xfrm>
            <a:off x="899592" y="1484784"/>
            <a:ext cx="7772400" cy="4572000"/>
          </a:xfrm>
        </p:spPr>
        <p:txBody>
          <a:bodyPr>
            <a:normAutofit/>
          </a:bodyPr>
          <a:lstStyle/>
          <a:p>
            <a:r>
              <a:rPr lang="ru-RU" sz="2000" dirty="0" smtClean="0"/>
              <a:t>Марс почти вдвое меньше Земли по размерам — его экваториальный радиус равен 3396,9 км (53,2 % земного). Площадь поверхности Марса примерно равна площади суши на Земле. Марсианский год состоит из 668,6 марсианских солнечных суток (называемых </a:t>
            </a:r>
            <a:r>
              <a:rPr lang="ru-RU" sz="2000" dirty="0" err="1" smtClean="0"/>
              <a:t>солами</a:t>
            </a:r>
            <a:r>
              <a:rPr lang="ru-RU" sz="2000" dirty="0" smtClean="0"/>
              <a:t>). Наклон оси вращения Марса обеспечивает смену времён года.</a:t>
            </a:r>
          </a:p>
          <a:p>
            <a:endParaRPr lang="ru-RU" sz="2000" dirty="0" smtClean="0"/>
          </a:p>
          <a:p>
            <a:pPr>
              <a:buNone/>
            </a:pPr>
            <a:endParaRPr lang="ru-RU" sz="2000" dirty="0"/>
          </a:p>
        </p:txBody>
      </p:sp>
      <p:pic>
        <p:nvPicPr>
          <p:cNvPr id="4" name="Рисунок 3" descr="планеты.png"/>
          <p:cNvPicPr>
            <a:picLocks noChangeAspect="1"/>
          </p:cNvPicPr>
          <p:nvPr/>
        </p:nvPicPr>
        <p:blipFill>
          <a:blip r:embed="rId2" cstate="print"/>
          <a:stretch>
            <a:fillRect/>
          </a:stretch>
        </p:blipFill>
        <p:spPr>
          <a:xfrm>
            <a:off x="1187624" y="3645024"/>
            <a:ext cx="4446013" cy="273112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14400" y="620688"/>
            <a:ext cx="8229600" cy="1066800"/>
          </a:xfrm>
        </p:spPr>
        <p:txBody>
          <a:bodyPr/>
          <a:lstStyle/>
          <a:p>
            <a:r>
              <a:rPr lang="ru-RU" dirty="0" smtClean="0"/>
              <a:t>     Атмосфера и климат.</a:t>
            </a:r>
            <a:endParaRPr lang="ru-RU" dirty="0"/>
          </a:p>
        </p:txBody>
      </p:sp>
      <p:pic>
        <p:nvPicPr>
          <p:cNvPr id="4" name="Содержимое 3" descr="Марс.jpg"/>
          <p:cNvPicPr>
            <a:picLocks noGrp="1" noChangeAspect="1"/>
          </p:cNvPicPr>
          <p:nvPr>
            <p:ph idx="1"/>
          </p:nvPr>
        </p:nvPicPr>
        <p:blipFill>
          <a:blip r:embed="rId2" cstate="print"/>
          <a:stretch>
            <a:fillRect/>
          </a:stretch>
        </p:blipFill>
        <p:spPr>
          <a:xfrm>
            <a:off x="467544" y="1916832"/>
            <a:ext cx="3384376" cy="3672408"/>
          </a:xfrm>
        </p:spPr>
      </p:pic>
      <p:sp>
        <p:nvSpPr>
          <p:cNvPr id="5" name="Прямоугольник 4"/>
          <p:cNvSpPr/>
          <p:nvPr/>
        </p:nvSpPr>
        <p:spPr>
          <a:xfrm>
            <a:off x="4067944" y="1412776"/>
            <a:ext cx="4572000" cy="4524315"/>
          </a:xfrm>
          <a:prstGeom prst="rect">
            <a:avLst/>
          </a:prstGeom>
        </p:spPr>
        <p:txBody>
          <a:bodyPr wrap="square">
            <a:spAutoFit/>
          </a:bodyPr>
          <a:lstStyle/>
          <a:p>
            <a:r>
              <a:rPr lang="ru-RU" sz="1600" dirty="0" smtClean="0"/>
              <a:t>Температура на экваторе планеты колеблется от +30 °C в полдень до −80 °С в полночь. Вблизи полюсов температура иногда падает до −123 °С.</a:t>
            </a:r>
          </a:p>
          <a:p>
            <a:r>
              <a:rPr lang="ru-RU" sz="1600" dirty="0" smtClean="0"/>
              <a:t>Атмосфера Марса, состоящая в основном из углекислого газа, очень разрежена. Давление у поверхности Марса в 160 раз меньше земного. В отличие от Земли, масса марсианской атмосферы сильно изменяется в течение года в связи с таянием и </a:t>
            </a:r>
            <a:r>
              <a:rPr lang="ru-RU" sz="1600" dirty="0" err="1" smtClean="0"/>
              <a:t>намерзанием</a:t>
            </a:r>
            <a:r>
              <a:rPr lang="ru-RU" sz="1600" dirty="0" smtClean="0"/>
              <a:t> полярных шапок, содержащих углекислый газ.</a:t>
            </a:r>
          </a:p>
          <a:p>
            <a:r>
              <a:rPr lang="ru-RU" sz="1600" dirty="0" smtClean="0"/>
              <a:t>Существуют свидетельства того, что в прошлом атмосфера могла быть более плотной, а климат — тёплым и влажным, и на поверхности Марса существовала жидкая вода и шли дожди.</a:t>
            </a:r>
          </a:p>
          <a:p>
            <a:r>
              <a:rPr lang="ru-RU" sz="1600" dirty="0" smtClean="0"/>
              <a:t>Атмосфера состоит на 95 % из углекислого газа; также в ней содержится 2,7 % азота, 1,6 % аргона, 0,13 % кислорода, 0,1 % водяного пара, 0,07 % угарного газа.</a:t>
            </a:r>
            <a:endParaRPr lang="ru-RU" sz="16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         Поверхность.</a:t>
            </a:r>
            <a:endParaRPr lang="ru-RU" dirty="0"/>
          </a:p>
        </p:txBody>
      </p:sp>
      <p:pic>
        <p:nvPicPr>
          <p:cNvPr id="4" name="Содержимое 3" descr="кратер.jpg"/>
          <p:cNvPicPr>
            <a:picLocks noGrp="1" noChangeAspect="1"/>
          </p:cNvPicPr>
          <p:nvPr>
            <p:ph idx="1"/>
          </p:nvPr>
        </p:nvPicPr>
        <p:blipFill>
          <a:blip r:embed="rId2" cstate="print"/>
          <a:stretch>
            <a:fillRect/>
          </a:stretch>
        </p:blipFill>
        <p:spPr>
          <a:xfrm>
            <a:off x="899592" y="1628800"/>
            <a:ext cx="7315200" cy="2016224"/>
          </a:xfrm>
        </p:spPr>
      </p:pic>
      <p:sp>
        <p:nvSpPr>
          <p:cNvPr id="5" name="Прямоугольник 4"/>
          <p:cNvSpPr/>
          <p:nvPr/>
        </p:nvSpPr>
        <p:spPr>
          <a:xfrm>
            <a:off x="827584" y="3789040"/>
            <a:ext cx="7344816" cy="923330"/>
          </a:xfrm>
          <a:prstGeom prst="rect">
            <a:avLst/>
          </a:prstGeom>
        </p:spPr>
        <p:txBody>
          <a:bodyPr wrap="square">
            <a:spAutoFit/>
          </a:bodyPr>
          <a:lstStyle/>
          <a:p>
            <a:r>
              <a:rPr lang="ru-RU" dirty="0" smtClean="0"/>
              <a:t>Благодаря космическим экспедициям на Марс мы сегодня имеем подробную карту его поверхности и точные астрономические данные о нем.</a:t>
            </a:r>
            <a:endParaRPr lang="ru-R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Вода на Марсе?!</a:t>
            </a:r>
            <a:endParaRPr lang="ru-RU" dirty="0"/>
          </a:p>
        </p:txBody>
      </p:sp>
      <p:sp>
        <p:nvSpPr>
          <p:cNvPr id="3" name="Содержимое 2"/>
          <p:cNvSpPr>
            <a:spLocks noGrp="1"/>
          </p:cNvSpPr>
          <p:nvPr>
            <p:ph idx="1"/>
          </p:nvPr>
        </p:nvSpPr>
        <p:spPr>
          <a:xfrm>
            <a:off x="467544" y="1628800"/>
            <a:ext cx="8208912" cy="2736304"/>
          </a:xfrm>
        </p:spPr>
        <p:txBody>
          <a:bodyPr>
            <a:normAutofit fontScale="70000" lnSpcReduction="20000"/>
          </a:bodyPr>
          <a:lstStyle/>
          <a:p>
            <a:r>
              <a:rPr lang="ru-RU" sz="2600" dirty="0" smtClean="0"/>
              <a:t>В начале 2001 года MGS завершила выполнение своей главной задачи: в течение одного марсианского года она передала на Землю детальный обзор всей поверхности Марса. И сейчас приступила к подробному изучению особенно интересных областей. Снимки современной поверхности указывают на то, что на Марсе были эпохи, когда вода играла особо значимую роль на планете. Разветвленные долины, напоминающие русла высохших рек, слоистые образования в долине Маринера, песчаные дюны кратера Проктор – наиболее яркие тому примеры. Открытые водоемы не могут существовать на Марсе – там слишком низкая температура и слишком тонкая атмосфера, чтобы содержать жидкую воду; однако вода все же присутствует.</a:t>
            </a:r>
          </a:p>
          <a:p>
            <a:endParaRPr lang="ru-RU" dirty="0"/>
          </a:p>
        </p:txBody>
      </p:sp>
      <p:pic>
        <p:nvPicPr>
          <p:cNvPr id="4" name="Рисунок 3" descr="долина маринера.jpg"/>
          <p:cNvPicPr>
            <a:picLocks noChangeAspect="1"/>
          </p:cNvPicPr>
          <p:nvPr/>
        </p:nvPicPr>
        <p:blipFill>
          <a:blip r:embed="rId2" cstate="print"/>
          <a:stretch>
            <a:fillRect/>
          </a:stretch>
        </p:blipFill>
        <p:spPr>
          <a:xfrm>
            <a:off x="1331640" y="4509120"/>
            <a:ext cx="6336704" cy="1545332"/>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Грунт.</a:t>
            </a:r>
            <a:endParaRPr lang="ru-RU" dirty="0"/>
          </a:p>
        </p:txBody>
      </p:sp>
      <p:sp>
        <p:nvSpPr>
          <p:cNvPr id="3" name="Содержимое 2"/>
          <p:cNvSpPr>
            <a:spLocks noGrp="1"/>
          </p:cNvSpPr>
          <p:nvPr>
            <p:ph idx="1"/>
          </p:nvPr>
        </p:nvSpPr>
        <p:spPr>
          <a:xfrm>
            <a:off x="4572000" y="1412776"/>
            <a:ext cx="4114800" cy="4565104"/>
          </a:xfrm>
        </p:spPr>
        <p:txBody>
          <a:bodyPr>
            <a:normAutofit lnSpcReduction="10000"/>
          </a:bodyPr>
          <a:lstStyle/>
          <a:p>
            <a:r>
              <a:rPr lang="ru-RU" sz="1800" dirty="0" smtClean="0"/>
              <a:t>Элементный состав поверхностного слоя марсианской почвы по данным посадочных аппаратов неодинаков в разных местах. Основная составляющая почвы — кремнезём (20-25 %), содержащий примесь гидратов оксидов железа (до 15 %), придающих почве красноватый цвет. Согласно данным зонда НАСА Phoenix Mars Lander (посадка на Марс 25 мая 2008 года), соотношение pH и некоторые другие параметры марсианских почв близки к земным и на них теоретически можно было бы выращивать растения.</a:t>
            </a:r>
            <a:endParaRPr lang="ru-RU" sz="1800" dirty="0"/>
          </a:p>
        </p:txBody>
      </p:sp>
      <p:pic>
        <p:nvPicPr>
          <p:cNvPr id="4" name="Рисунок 3" descr="Грунт.jpg"/>
          <p:cNvPicPr>
            <a:picLocks noChangeAspect="1"/>
          </p:cNvPicPr>
          <p:nvPr/>
        </p:nvPicPr>
        <p:blipFill>
          <a:blip r:embed="rId2" cstate="print"/>
          <a:stretch>
            <a:fillRect/>
          </a:stretch>
        </p:blipFill>
        <p:spPr>
          <a:xfrm>
            <a:off x="899592" y="1412776"/>
            <a:ext cx="3600400" cy="4464496"/>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dirty="0" smtClean="0"/>
              <a:t>Бактерии в метеоритах.</a:t>
            </a:r>
            <a:endParaRPr lang="ru-RU" dirty="0"/>
          </a:p>
        </p:txBody>
      </p:sp>
      <p:sp>
        <p:nvSpPr>
          <p:cNvPr id="3" name="Содержимое 2"/>
          <p:cNvSpPr>
            <a:spLocks noGrp="1"/>
          </p:cNvSpPr>
          <p:nvPr>
            <p:ph idx="1"/>
          </p:nvPr>
        </p:nvSpPr>
        <p:spPr>
          <a:xfrm>
            <a:off x="4644008" y="1628800"/>
            <a:ext cx="4125144" cy="4392488"/>
          </a:xfrm>
        </p:spPr>
        <p:txBody>
          <a:bodyPr>
            <a:normAutofit fontScale="77500" lnSpcReduction="20000"/>
          </a:bodyPr>
          <a:lstStyle/>
          <a:p>
            <a:pPr indent="458788">
              <a:buNone/>
            </a:pPr>
            <a:r>
              <a:rPr lang="ru-RU" dirty="0" smtClean="0"/>
              <a:t>В последнее время пристальное внимание ученых привлекли марсианские метеориты, найденные в разных точках нашей планеты. Кристаллы минерального магнетита в одном из метеоритов , обнаруженном в Антарктиде, являются подтверждением того, существовала примитивная жизнь.</a:t>
            </a:r>
          </a:p>
          <a:p>
            <a:pPr marL="269875" indent="280988">
              <a:buNone/>
              <a:tabLst>
                <a:tab pos="895350" algn="l"/>
              </a:tabLst>
            </a:pPr>
            <a:endParaRPr lang="ru-RU" dirty="0"/>
          </a:p>
        </p:txBody>
      </p:sp>
      <p:pic>
        <p:nvPicPr>
          <p:cNvPr id="5" name="Рисунок 4" descr="метеорит.jpg"/>
          <p:cNvPicPr>
            <a:picLocks noChangeAspect="1"/>
          </p:cNvPicPr>
          <p:nvPr/>
        </p:nvPicPr>
        <p:blipFill>
          <a:blip r:embed="rId2" cstate="print"/>
          <a:stretch>
            <a:fillRect/>
          </a:stretch>
        </p:blipFill>
        <p:spPr>
          <a:xfrm>
            <a:off x="395536" y="1844824"/>
            <a:ext cx="4320480" cy="3384376"/>
          </a:xfrm>
          <a:prstGeom prst="rect">
            <a:avLst/>
          </a:prstGeom>
        </p:spPr>
      </p:pic>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Метро">
  <a:themeElements>
    <a:clrScheme name="Метро">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Метро">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Метро">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137</TotalTime>
  <Words>365</Words>
  <Application>Microsoft Office PowerPoint</Application>
  <PresentationFormat>Экран (4:3)</PresentationFormat>
  <Paragraphs>29</Paragraphs>
  <Slides>11</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11</vt:i4>
      </vt:variant>
    </vt:vector>
  </HeadingPairs>
  <TitlesOfParts>
    <vt:vector size="12" baseType="lpstr">
      <vt:lpstr>Метро</vt:lpstr>
      <vt:lpstr>Есть ли жизнь на Марсе? Это науке неизвестно. Пока.</vt:lpstr>
      <vt:lpstr>      Немного о Марсе.</vt:lpstr>
      <vt:lpstr>    Основные сведения.</vt:lpstr>
      <vt:lpstr> Физические характеристики.</vt:lpstr>
      <vt:lpstr>     Атмосфера и климат.</vt:lpstr>
      <vt:lpstr>         Поверхность.</vt:lpstr>
      <vt:lpstr>Вода на Марсе?!</vt:lpstr>
      <vt:lpstr>Грунт.</vt:lpstr>
      <vt:lpstr>Бактерии в метеоритах.</vt:lpstr>
      <vt:lpstr>Презентация PowerPoint</vt:lpstr>
      <vt:lpstr>Презентация PowerPoint</vt:lpstr>
    </vt:vector>
  </TitlesOfParts>
  <Company>Krokoz™</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Есть ли жизнь на Марсе.</dc:title>
  <dc:creator>Сергей</dc:creator>
  <cp:lastModifiedBy>Наташа</cp:lastModifiedBy>
  <cp:revision>20</cp:revision>
  <dcterms:created xsi:type="dcterms:W3CDTF">2010-09-22T16:55:01Z</dcterms:created>
  <dcterms:modified xsi:type="dcterms:W3CDTF">2015-01-25T16:15:44Z</dcterms:modified>
</cp:coreProperties>
</file>