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80" r:id="rId3"/>
    <p:sldId id="281" r:id="rId4"/>
    <p:sldId id="258" r:id="rId5"/>
    <p:sldId id="257" r:id="rId6"/>
    <p:sldId id="275" r:id="rId7"/>
    <p:sldId id="273" r:id="rId8"/>
    <p:sldId id="282" r:id="rId9"/>
    <p:sldId id="283" r:id="rId10"/>
    <p:sldId id="277" r:id="rId11"/>
    <p:sldId id="278" r:id="rId12"/>
    <p:sldId id="279" r:id="rId13"/>
    <p:sldId id="260" r:id="rId14"/>
    <p:sldId id="263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8" d="100"/>
          <a:sy n="78" d="100"/>
        </p:scale>
        <p:origin x="-1146" y="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25.01.2015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gif"/></Relationships>
</file>

<file path=ppt/slides/_rels/slide13.xml.rels><?xml version="1.0" encoding="UTF-8" standalone="yes"?>
<Relationships xmlns="http://schemas.openxmlformats.org/package/2006/relationships"><Relationship Id="rId8" Type="http://schemas.microsoft.com/office/2007/relationships/hdphoto" Target="../media/hdphoto3.wdp"/><Relationship Id="rId3" Type="http://schemas.openxmlformats.org/officeDocument/2006/relationships/image" Target="../media/image12.png"/><Relationship Id="rId7" Type="http://schemas.openxmlformats.org/officeDocument/2006/relationships/image" Target="../media/image14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6" Type="http://schemas.microsoft.com/office/2007/relationships/hdphoto" Target="../media/hdphoto2.wdp"/><Relationship Id="rId5" Type="http://schemas.openxmlformats.org/officeDocument/2006/relationships/image" Target="../media/image13.png"/><Relationship Id="rId10" Type="http://schemas.microsoft.com/office/2007/relationships/hdphoto" Target="../media/hdphoto4.wdp"/><Relationship Id="rId4" Type="http://schemas.microsoft.com/office/2007/relationships/hdphoto" Target="../media/hdphoto1.wdp"/><Relationship Id="rId9" Type="http://schemas.openxmlformats.org/officeDocument/2006/relationships/image" Target="../media/image15.png"/></Relationships>
</file>

<file path=ppt/slides/_rels/slide14.xml.rels><?xml version="1.0" encoding="UTF-8" standalone="yes"?>
<Relationships xmlns="http://schemas.openxmlformats.org/package/2006/relationships"><Relationship Id="rId8" Type="http://schemas.microsoft.com/office/2007/relationships/hdphoto" Target="../media/hdphoto7.wdp"/><Relationship Id="rId3" Type="http://schemas.openxmlformats.org/officeDocument/2006/relationships/image" Target="../media/image16.png"/><Relationship Id="rId7" Type="http://schemas.openxmlformats.org/officeDocument/2006/relationships/image" Target="../media/image18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6" Type="http://schemas.microsoft.com/office/2007/relationships/hdphoto" Target="../media/hdphoto6.wdp"/><Relationship Id="rId5" Type="http://schemas.openxmlformats.org/officeDocument/2006/relationships/image" Target="../media/image17.png"/><Relationship Id="rId10" Type="http://schemas.microsoft.com/office/2007/relationships/hdphoto" Target="../media/hdphoto8.wdp"/><Relationship Id="rId4" Type="http://schemas.microsoft.com/office/2007/relationships/hdphoto" Target="../media/hdphoto5.wdp"/><Relationship Id="rId9" Type="http://schemas.openxmlformats.org/officeDocument/2006/relationships/image" Target="../media/image19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image" Target="../media/image20.png"/><Relationship Id="rId7" Type="http://schemas.microsoft.com/office/2007/relationships/hdphoto" Target="../media/hdphoto10.wdp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2.png"/><Relationship Id="rId5" Type="http://schemas.microsoft.com/office/2007/relationships/hdphoto" Target="../media/hdphoto9.wdp"/><Relationship Id="rId4" Type="http://schemas.openxmlformats.org/officeDocument/2006/relationships/image" Target="../media/image21.png"/><Relationship Id="rId9" Type="http://schemas.microsoft.com/office/2007/relationships/hdphoto" Target="../media/hdphoto11.wdp"/></Relationships>
</file>

<file path=ppt/slides/_rels/slide16.xml.rels><?xml version="1.0" encoding="UTF-8" standalone="yes"?>
<Relationships xmlns="http://schemas.openxmlformats.org/package/2006/relationships"><Relationship Id="rId8" Type="http://schemas.microsoft.com/office/2007/relationships/hdphoto" Target="../media/hdphoto14.wdp"/><Relationship Id="rId3" Type="http://schemas.openxmlformats.org/officeDocument/2006/relationships/image" Target="../media/image24.png"/><Relationship Id="rId7" Type="http://schemas.openxmlformats.org/officeDocument/2006/relationships/image" Target="../media/image2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6" Type="http://schemas.microsoft.com/office/2007/relationships/hdphoto" Target="../media/hdphoto13.wdp"/><Relationship Id="rId5" Type="http://schemas.openxmlformats.org/officeDocument/2006/relationships/image" Target="../media/image25.png"/><Relationship Id="rId10" Type="http://schemas.microsoft.com/office/2007/relationships/hdphoto" Target="../media/hdphoto15.wdp"/><Relationship Id="rId4" Type="http://schemas.microsoft.com/office/2007/relationships/hdphoto" Target="../media/hdphoto12.wdp"/><Relationship Id="rId9" Type="http://schemas.openxmlformats.org/officeDocument/2006/relationships/image" Target="../media/image27.png"/></Relationships>
</file>

<file path=ppt/slides/_rels/slide17.xml.rels><?xml version="1.0" encoding="UTF-8" standalone="yes"?>
<Relationships xmlns="http://schemas.openxmlformats.org/package/2006/relationships"><Relationship Id="rId8" Type="http://schemas.microsoft.com/office/2007/relationships/hdphoto" Target="../media/hdphoto18.wdp"/><Relationship Id="rId3" Type="http://schemas.openxmlformats.org/officeDocument/2006/relationships/image" Target="../media/image28.png"/><Relationship Id="rId7" Type="http://schemas.openxmlformats.org/officeDocument/2006/relationships/image" Target="../media/image30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6" Type="http://schemas.microsoft.com/office/2007/relationships/hdphoto" Target="../media/hdphoto17.wdp"/><Relationship Id="rId5" Type="http://schemas.openxmlformats.org/officeDocument/2006/relationships/image" Target="../media/image29.png"/><Relationship Id="rId10" Type="http://schemas.microsoft.com/office/2007/relationships/hdphoto" Target="../media/hdphoto19.wdp"/><Relationship Id="rId4" Type="http://schemas.microsoft.com/office/2007/relationships/hdphoto" Target="../media/hdphoto16.wdp"/><Relationship Id="rId9" Type="http://schemas.openxmlformats.org/officeDocument/2006/relationships/image" Target="../media/image31.png"/></Relationships>
</file>

<file path=ppt/slides/_rels/slide18.xml.rels><?xml version="1.0" encoding="UTF-8" standalone="yes"?>
<Relationships xmlns="http://schemas.openxmlformats.org/package/2006/relationships"><Relationship Id="rId8" Type="http://schemas.microsoft.com/office/2007/relationships/hdphoto" Target="../media/hdphoto22.wdp"/><Relationship Id="rId3" Type="http://schemas.openxmlformats.org/officeDocument/2006/relationships/image" Target="../media/image32.png"/><Relationship Id="rId7" Type="http://schemas.openxmlformats.org/officeDocument/2006/relationships/image" Target="../media/image34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6" Type="http://schemas.microsoft.com/office/2007/relationships/hdphoto" Target="../media/hdphoto21.wdp"/><Relationship Id="rId5" Type="http://schemas.openxmlformats.org/officeDocument/2006/relationships/image" Target="../media/image33.png"/><Relationship Id="rId10" Type="http://schemas.microsoft.com/office/2007/relationships/hdphoto" Target="../media/hdphoto23.wdp"/><Relationship Id="rId4" Type="http://schemas.microsoft.com/office/2007/relationships/hdphoto" Target="../media/hdphoto20.wdp"/><Relationship Id="rId9" Type="http://schemas.openxmlformats.org/officeDocument/2006/relationships/image" Target="../media/image35.png"/></Relationships>
</file>

<file path=ppt/slides/_rels/slide19.xml.rels><?xml version="1.0" encoding="UTF-8" standalone="yes"?>
<Relationships xmlns="http://schemas.openxmlformats.org/package/2006/relationships"><Relationship Id="rId8" Type="http://schemas.microsoft.com/office/2007/relationships/hdphoto" Target="../media/hdphoto26.wdp"/><Relationship Id="rId3" Type="http://schemas.openxmlformats.org/officeDocument/2006/relationships/image" Target="../media/image36.png"/><Relationship Id="rId7" Type="http://schemas.openxmlformats.org/officeDocument/2006/relationships/image" Target="../media/image38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6" Type="http://schemas.microsoft.com/office/2007/relationships/hdphoto" Target="../media/hdphoto25.wdp"/><Relationship Id="rId5" Type="http://schemas.openxmlformats.org/officeDocument/2006/relationships/image" Target="../media/image37.png"/><Relationship Id="rId10" Type="http://schemas.microsoft.com/office/2007/relationships/hdphoto" Target="../media/hdphoto27.wdp"/><Relationship Id="rId4" Type="http://schemas.microsoft.com/office/2007/relationships/hdphoto" Target="../media/hdphoto24.wdp"/><Relationship Id="rId9" Type="http://schemas.openxmlformats.org/officeDocument/2006/relationships/image" Target="../media/image39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8" Type="http://schemas.microsoft.com/office/2007/relationships/hdphoto" Target="../media/hdphoto30.wdp"/><Relationship Id="rId3" Type="http://schemas.openxmlformats.org/officeDocument/2006/relationships/image" Target="../media/image40.png"/><Relationship Id="rId7" Type="http://schemas.openxmlformats.org/officeDocument/2006/relationships/image" Target="../media/image42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6" Type="http://schemas.microsoft.com/office/2007/relationships/hdphoto" Target="../media/hdphoto29.wdp"/><Relationship Id="rId5" Type="http://schemas.openxmlformats.org/officeDocument/2006/relationships/image" Target="../media/image41.png"/><Relationship Id="rId10" Type="http://schemas.microsoft.com/office/2007/relationships/hdphoto" Target="../media/hdphoto31.wdp"/><Relationship Id="rId4" Type="http://schemas.microsoft.com/office/2007/relationships/hdphoto" Target="../media/hdphoto28.wdp"/><Relationship Id="rId9" Type="http://schemas.openxmlformats.org/officeDocument/2006/relationships/image" Target="../media/image43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6" Type="http://schemas.microsoft.com/office/2007/relationships/hdphoto" Target="../media/hdphoto33.wdp"/><Relationship Id="rId5" Type="http://schemas.openxmlformats.org/officeDocument/2006/relationships/image" Target="../media/image45.png"/><Relationship Id="rId4" Type="http://schemas.microsoft.com/office/2007/relationships/hdphoto" Target="../media/hdphoto32.wdp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428"/>
          <a:stretch/>
        </p:blipFill>
        <p:spPr>
          <a:xfrm>
            <a:off x="-15782" y="0"/>
            <a:ext cx="9159782" cy="6857999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034749" y="332656"/>
            <a:ext cx="7713715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Консультация для воспитателей детского сада</a:t>
            </a:r>
          </a:p>
          <a:p>
            <a:pPr algn="ctr"/>
            <a:r>
              <a:rPr lang="ru-RU" sz="28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«Алёнушка».</a:t>
            </a:r>
            <a:endParaRPr lang="ru-RU" sz="2800" b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34748" y="1628800"/>
            <a:ext cx="749769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Monotype Corsiva" pitchFamily="66" charset="0"/>
              </a:rPr>
              <a:t>АРТИКУЛЯЦИОННАЯ  </a:t>
            </a:r>
            <a:r>
              <a:rPr lang="ru-RU" sz="32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Monotype Corsiva" pitchFamily="66" charset="0"/>
              </a:rPr>
              <a:t>ГИМНАСТИКА </a:t>
            </a:r>
          </a:p>
          <a:p>
            <a:pPr algn="ctr"/>
            <a:r>
              <a:rPr lang="ru-RU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Monotype Corsiva" pitchFamily="66" charset="0"/>
              </a:rPr>
              <a:t>КАК средство развития звуковой культуры речи</a:t>
            </a:r>
            <a:endParaRPr lang="ru-RU" sz="32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Monotype Corsiva" pitchFamily="66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3957" y="3604699"/>
            <a:ext cx="4032448" cy="2761951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TextBox 6"/>
          <p:cNvSpPr txBox="1"/>
          <p:nvPr/>
        </p:nvSpPr>
        <p:spPr>
          <a:xfrm>
            <a:off x="4582130" y="4617150"/>
            <a:ext cx="416633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0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Подготовила учитель-логопед</a:t>
            </a:r>
          </a:p>
          <a:p>
            <a:pPr algn="r"/>
            <a:r>
              <a:rPr lang="ru-RU" sz="20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Евстафьева Оксана Сергеевна</a:t>
            </a:r>
            <a:endParaRPr lang="ru-RU" sz="2000" b="1" dirty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472584" y="6023338"/>
            <a:ext cx="196566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000" b="1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г</a:t>
            </a:r>
            <a:r>
              <a:rPr lang="ru-RU" sz="20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. Заводоуковск</a:t>
            </a:r>
          </a:p>
          <a:p>
            <a:pPr algn="ctr"/>
            <a:r>
              <a:rPr lang="ru-RU" sz="20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2014 г.</a:t>
            </a:r>
            <a:endParaRPr lang="ru-RU" sz="2000" b="1" dirty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8982741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95536" y="260039"/>
            <a:ext cx="8562409" cy="523220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Начнем выполнять артикуляционную гимнастику: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07504" y="959331"/>
            <a:ext cx="6084168" cy="58060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С большим интересом воспринимает­ся детьми игровая ситуация, связанная с темой «Транспорт». В ней используются следующие виды игровых упражнений: губы вытянуты, рот приоткрыт ( машина въезжает в туннель); «широкий» язык лежит на нижней губе (машина едет по ровной дороге); кончик языка упирается в нижние зубы, спинка языка приподня­та (машина съезжает с горочки); высуну­тый язык двигается влево- вправо (маши­на поворачивает направо, затем — нале­во); кончик языка приподнят к верхним зубам (машина подъезжает к высокой горе); язык описывает круги под верхней и над нижней губами (машина объезжает гору); язык «чашечкой» (машина подъез­жает к яме); производятся круговые дви­жения языком по верхней и по нижней губами (клеим камеру); произносится звукосочетание  </a:t>
            </a:r>
            <a:r>
              <a:rPr lang="ru-RU" i="1" dirty="0" err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дж-дж-дж</a:t>
            </a:r>
            <a:r>
              <a:rPr lang="ru-RU" i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и звуки:</a:t>
            </a:r>
            <a:endParaRPr lang="ru-RU" dirty="0"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— </a:t>
            </a:r>
            <a:r>
              <a:rPr lang="ru-RU" i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т-т-т-т </a:t>
            </a: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(заглох мотор);</a:t>
            </a:r>
            <a:endParaRPr lang="ru-RU" dirty="0"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— </a:t>
            </a:r>
            <a:r>
              <a:rPr lang="ru-RU" i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д-д-д-д </a:t>
            </a: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(заводится мотор);</a:t>
            </a:r>
            <a:endParaRPr lang="ru-RU" dirty="0"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— </a:t>
            </a:r>
            <a:r>
              <a:rPr lang="ru-RU" i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ш-ш-ш-ш </a:t>
            </a: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(прокололась камера</a:t>
            </a:r>
            <a:r>
              <a:rPr lang="ru-RU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);</a:t>
            </a:r>
            <a:endParaRPr lang="ru-RU" dirty="0">
              <a:ea typeface="Calibri"/>
              <a:cs typeface="Times New Roman"/>
            </a:endParaRPr>
          </a:p>
        </p:txBody>
      </p:sp>
      <p:pic>
        <p:nvPicPr>
          <p:cNvPr id="1028" name="Picture 4" descr="http://nashkiev.ua/style/u/afisha/15197/big_poster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92157" y="1591480"/>
            <a:ext cx="2665788" cy="1872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&amp;Ocy;&amp;bcy;&amp;ocy;&amp;icy; Disney &amp;Tcy;&amp;acy;&amp;chcy;&amp;kcy;&amp;icy; ( Cars ) &amp;Mcy;&amp;ucy;&amp;lcy;&amp;softcy;&amp;tcy;&amp;icy;&amp;kcy;&amp;icy; &amp;Fcy;&amp;ocy;&amp;tcy;&amp;ocy; 2236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92157" y="3862337"/>
            <a:ext cx="2766000" cy="20726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0159537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755576" y="834444"/>
            <a:ext cx="4572000" cy="5189113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Не менее интересен для детей сюжет «Птенчики и мама-птица». Малыши вы­тягивают губы узкой трубочкой, показы­вая, какое маленькое яйцо снесла сойка, или вытягивают губы широкой трубоч­кой, демонстрируя, какое большое яйцо снесла ворона. Ребенок стучит языком по бугоркам, произнося звуки </a:t>
            </a:r>
            <a:r>
              <a:rPr lang="ru-RU" i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п</a:t>
            </a: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, </a:t>
            </a:r>
            <a:r>
              <a:rPr lang="ru-RU" i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д </a:t>
            </a: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(птенчик пробивает клювом скорлупу); открывает широко рот (птичка просит пищу); затем произносит простые звукосочетания (пте­нец учится петь).</a:t>
            </a:r>
            <a:endParaRPr lang="ru-RU" dirty="0"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В занятия включается произнесение звуков и их сочетаний с доступной детям артикуляцией. Это могут быть гласные а, у, и, </a:t>
            </a:r>
            <a:r>
              <a:rPr lang="ru-RU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о</a:t>
            </a: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.</a:t>
            </a:r>
            <a:endParaRPr lang="ru-RU" dirty="0">
              <a:ea typeface="Calibri"/>
              <a:cs typeface="Times New Roman"/>
            </a:endParaRPr>
          </a:p>
        </p:txBody>
      </p:sp>
      <p:pic>
        <p:nvPicPr>
          <p:cNvPr id="2050" name="Picture 2" descr="&amp;IEcy;&amp;vcy;&amp;rcy;&amp;acy;&amp;zhcy;&amp;kcy;&amp;acy; - &amp;Pcy;&amp;rcy;&amp;ocy;&amp;scy;&amp;mcy;&amp;ocy;&amp;tcy;&amp;rcy; &amp;pcy;&amp;rcy;&amp;ocy;&amp;fcy;&amp;icy;&amp;lcy;&amp;yacy;: &amp;Rcy;&amp;iecy;&amp;pcy;&amp;ucy;&amp;tcy;&amp;acy;&amp;tscy;&amp;icy;&amp;yacy; - &amp;Fcy;&amp;ocy;&amp;rcy;&amp;ucy;&amp;mcy; &amp;vcy;&amp;ocy;&amp;lcy;&amp;shcy;&amp;iecy;&amp;bcy;&amp;ncy;&amp;icy;&amp;kcy;&amp;ocy;&amp;vcy; &amp;scy; www.simoron.ru - &amp;Scy;&amp;tcy;&amp;rcy;&amp;acy;&amp;ncy;&amp;icy;&amp;tscy;&amp;acy;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8383" y="1052736"/>
            <a:ext cx="3194977" cy="2376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&amp;Mcy;&amp;acy;&amp;tcy;&amp;iecy;&amp;rcy;&amp;icy;&amp;acy;&amp;lcy;&amp;ycy; &amp;zcy;&amp;acy; 2010 &amp;gcy;&amp;ocy;&amp;dcy; &quot; &amp;Scy;&amp;tcy;&amp;rcy;&amp;acy;&amp;ncy;&amp;icy;&amp;tscy;&amp;acy; 2763 &quot; ALLDAY - &amp;ncy;&amp;acy;&amp;rcy;&amp;ocy;&amp;dcy;&amp;ncy;&amp;ycy;&amp;jcy; &amp;scy;&amp;acy;&amp;jcy;&amp;tcy; &amp;ocy; &amp;dcy;&amp;icy;&amp;zcy;&amp;acy;&amp;jcy;&amp;ncy;&amp;iecy;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3800077"/>
            <a:ext cx="3335219" cy="22234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7380670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611560" y="834444"/>
            <a:ext cx="4572000" cy="3277820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0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Способствуют выработке нужных ар­тикуляционных укладов и развивают переключаемость движений органов арти­куляционного аппарата игровые задания. Например, детям предлагается изобра­зить, как обезьянка вытягивает губы, прячет за щеку банан, смеется, играет на барабане, забивает гвоздик, включает со­ковыжималку</a:t>
            </a: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.</a:t>
            </a:r>
            <a:endParaRPr lang="ru-RU" sz="1400" dirty="0">
              <a:ea typeface="Calibri"/>
              <a:cs typeface="Times New Roman"/>
            </a:endParaRPr>
          </a:p>
        </p:txBody>
      </p:sp>
      <p:pic>
        <p:nvPicPr>
          <p:cNvPr id="3074" name="Picture 2" descr="&amp;Mcy;&amp;ucy;&amp;lcy;&amp;softcy;&amp;tcy;&amp;yacy;&amp;shcy;&amp;ncy;&amp;acy;&amp;yacy; &amp;Ocy;&amp;bcy;&amp;iecy;&amp;zcy;&amp;softcy;&amp;yacy;&amp;ncy;&amp;kcy;&amp;acy; &amp;Vcy;&amp;iecy;&amp;kcy;&amp;tcy;&amp;ocy;&amp;rcy;&amp;ncy;&amp;ycy;&amp;jcy; &amp;kcy;&amp;lcy;&amp;icy;&amp;pcy;&amp;acy;&amp;rcy;&amp;tcy; CLIPARTO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1124744"/>
            <a:ext cx="2808312" cy="2808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&amp;Acy;&amp;ncy;&amp;icy;&amp;mcy;&amp;acy;&amp;shcy;&amp;kcy;&amp;icy; &amp;Mcy;&amp;ucy;&amp;lcy;&amp;softcy;&amp;tcy;&amp;yacy;&amp;shcy;&amp;kcy;&amp;icy;, &amp;Acy;&amp;ncy;&amp;icy;&amp;mcy;&amp;acy;&amp;shcy;&amp;kcy;&amp;icy; &amp;mcy;&amp;ucy;&amp;lcy;&amp;softcy;&amp;tcy;&amp;yacy;&amp;shcy;&amp;iecy;&amp;kcy;, &amp;rcy;&amp;acy;&amp;zcy;&amp;ncy;&amp;ycy;&amp;iecy; &amp;acy;&amp;ncy;&amp;icy;&amp;mcy;&amp;acy;&amp;shcy;&amp;kcy;&amp;icy; Smayli.ru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872" y="4125640"/>
            <a:ext cx="1944216" cy="26081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6193468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421864" y="1080606"/>
            <a:ext cx="2406717" cy="238715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5652120" y="1031909"/>
            <a:ext cx="2952328" cy="240189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" name="TextBox 9"/>
          <p:cNvSpPr txBox="1"/>
          <p:nvPr/>
        </p:nvSpPr>
        <p:spPr>
          <a:xfrm>
            <a:off x="3131840" y="1408682"/>
            <a:ext cx="230425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1.</a:t>
            </a:r>
          </a:p>
          <a:p>
            <a:r>
              <a: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«Окошко»</a:t>
            </a: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-Широко открыть рот – «жарко»</a:t>
            </a: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-Закрыть рот – «холодно»</a:t>
            </a:r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422066" y="3907456"/>
            <a:ext cx="2406717" cy="234849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5652120" y="3865508"/>
            <a:ext cx="2952328" cy="248804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3" name="TextBox 12"/>
          <p:cNvSpPr txBox="1"/>
          <p:nvPr/>
        </p:nvSpPr>
        <p:spPr>
          <a:xfrm>
            <a:off x="3131840" y="3789040"/>
            <a:ext cx="252028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2.</a:t>
            </a:r>
          </a:p>
          <a:p>
            <a:r>
              <a: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«Чистим зубки»</a:t>
            </a: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-Улыбнуться, открыть рот</a:t>
            </a: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-Кончиком языка с внутренней стороны «почистить» поочередно нижние и верхние зубы.</a:t>
            </a:r>
          </a:p>
        </p:txBody>
      </p:sp>
    </p:spTree>
    <p:extLst>
      <p:ext uri="{BB962C8B-B14F-4D97-AF65-F5344CB8AC3E}">
        <p14:creationId xmlns:p14="http://schemas.microsoft.com/office/powerpoint/2010/main" val="418747583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308924" y="260648"/>
            <a:ext cx="2620002" cy="259904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5724128" y="263934"/>
            <a:ext cx="3120150" cy="259575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TextBox 6"/>
          <p:cNvSpPr txBox="1"/>
          <p:nvPr/>
        </p:nvSpPr>
        <p:spPr>
          <a:xfrm>
            <a:off x="3124172" y="520582"/>
            <a:ext cx="2743971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7.</a:t>
            </a:r>
          </a:p>
          <a:p>
            <a:r>
              <a: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«Маляр»</a:t>
            </a: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-Губы в улыбке</a:t>
            </a: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-Приоткрыть рот</a:t>
            </a: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-Кончиком языка «покрасить» (погладить) нёбо</a:t>
            </a: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308924" y="3777812"/>
            <a:ext cx="2643206" cy="262189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5782649" y="3838592"/>
            <a:ext cx="3061629" cy="250033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1" name="TextBox 10"/>
          <p:cNvSpPr txBox="1"/>
          <p:nvPr/>
        </p:nvSpPr>
        <p:spPr>
          <a:xfrm>
            <a:off x="3096848" y="3934595"/>
            <a:ext cx="265847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8.</a:t>
            </a:r>
          </a:p>
          <a:p>
            <a:r>
              <a: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«Грибочек»</a:t>
            </a: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-Улыбнуться</a:t>
            </a: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Покоцать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языком, (будто едешь на лошадке)</a:t>
            </a: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-Присосать к небу широкий язык</a:t>
            </a:r>
          </a:p>
        </p:txBody>
      </p:sp>
    </p:spTree>
    <p:extLst>
      <p:ext uri="{BB962C8B-B14F-4D97-AF65-F5344CB8AC3E}">
        <p14:creationId xmlns:p14="http://schemas.microsoft.com/office/powerpoint/2010/main" val="106719327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504" y="332655"/>
            <a:ext cx="2567393" cy="2526641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5868144" y="289105"/>
            <a:ext cx="3023754" cy="2570191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TextBox 6"/>
          <p:cNvSpPr txBox="1"/>
          <p:nvPr/>
        </p:nvSpPr>
        <p:spPr>
          <a:xfrm>
            <a:off x="2808717" y="385384"/>
            <a:ext cx="3312368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11.</a:t>
            </a:r>
          </a:p>
          <a:p>
            <a:r>
              <a: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«Лошадка»</a:t>
            </a: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-Вытянуть губы</a:t>
            </a: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-Приоткрыть рот</a:t>
            </a: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Поцокать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узким «языком»</a:t>
            </a: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(как цокают копытами лошадки)</a:t>
            </a: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283989" y="3789040"/>
            <a:ext cx="2826761" cy="273630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5546137" y="3810248"/>
            <a:ext cx="3312416" cy="271509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" name="TextBox 9"/>
          <p:cNvSpPr txBox="1"/>
          <p:nvPr/>
        </p:nvSpPr>
        <p:spPr>
          <a:xfrm>
            <a:off x="3240765" y="4052688"/>
            <a:ext cx="2448272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12.</a:t>
            </a:r>
          </a:p>
          <a:p>
            <a:r>
              <a: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«Пароход гудит»</a:t>
            </a: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-Губы в улыбке</a:t>
            </a: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-Открыть рот</a:t>
            </a: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-С напряжением произнести долгое «ы-ы-ы…»</a:t>
            </a:r>
          </a:p>
        </p:txBody>
      </p:sp>
    </p:spTree>
    <p:extLst>
      <p:ext uri="{BB962C8B-B14F-4D97-AF65-F5344CB8AC3E}">
        <p14:creationId xmlns:p14="http://schemas.microsoft.com/office/powerpoint/2010/main" val="3712106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375372" y="260647"/>
            <a:ext cx="2700355" cy="270035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5666400" y="291169"/>
            <a:ext cx="3237915" cy="2639309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TextBox 6"/>
          <p:cNvSpPr txBox="1"/>
          <p:nvPr/>
        </p:nvSpPr>
        <p:spPr>
          <a:xfrm>
            <a:off x="3195856" y="595160"/>
            <a:ext cx="2376264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13.</a:t>
            </a:r>
          </a:p>
          <a:p>
            <a:r>
              <a: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«Слоник пьет»</a:t>
            </a: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-Вытянув вперед губы трубочкой, образовать «хоботок слоника».</a:t>
            </a: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«Набирать водичку»</a:t>
            </a:r>
          </a:p>
        </p:txBody>
      </p:sp>
      <p:pic>
        <p:nvPicPr>
          <p:cNvPr id="8" name="Picture 6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251519" y="4005064"/>
            <a:ext cx="2664297" cy="239077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Picture 7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5793562" y="4005064"/>
            <a:ext cx="2989484" cy="252028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" name="TextBox 9"/>
          <p:cNvSpPr txBox="1"/>
          <p:nvPr/>
        </p:nvSpPr>
        <p:spPr>
          <a:xfrm>
            <a:off x="2915817" y="4140273"/>
            <a:ext cx="309634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14.</a:t>
            </a:r>
            <a:br>
              <a:rPr lang="ru-RU" b="1" dirty="0"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«Индюки болтают»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latin typeface="Times New Roman" pitchFamily="18" charset="0"/>
                <a:cs typeface="Times New Roman" pitchFamily="18" charset="0"/>
              </a:rPr>
              <a:t>-Языком быстро  двигать по верхней губе </a:t>
            </a:r>
            <a:br>
              <a:rPr lang="ru-RU" b="1" dirty="0"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latin typeface="Times New Roman" pitchFamily="18" charset="0"/>
                <a:cs typeface="Times New Roman" pitchFamily="18" charset="0"/>
              </a:rPr>
              <a:t>«бл-бл-бл-бл»</a:t>
            </a:r>
          </a:p>
        </p:txBody>
      </p:sp>
    </p:spTree>
    <p:extLst>
      <p:ext uri="{BB962C8B-B14F-4D97-AF65-F5344CB8AC3E}">
        <p14:creationId xmlns:p14="http://schemas.microsoft.com/office/powerpoint/2010/main" val="313920015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 flipV="1">
            <a:off x="251520" y="174238"/>
            <a:ext cx="2500330" cy="260238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9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6038214" y="174238"/>
            <a:ext cx="2924424" cy="246267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TextBox 6"/>
          <p:cNvSpPr txBox="1"/>
          <p:nvPr/>
        </p:nvSpPr>
        <p:spPr>
          <a:xfrm>
            <a:off x="2915816" y="223345"/>
            <a:ext cx="2952328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15.</a:t>
            </a:r>
          </a:p>
          <a:p>
            <a:r>
              <a: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«Орешки»</a:t>
            </a: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-Рот закрыт</a:t>
            </a: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-Кончик языка с напряжением поочередно упирается в щеки</a:t>
            </a: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-На щеках образуются твердые шарики- «орешки»</a:t>
            </a: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107505" y="3943583"/>
            <a:ext cx="2835832" cy="238638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6038214" y="3916344"/>
            <a:ext cx="2924424" cy="2495511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" name="TextBox 9"/>
          <p:cNvSpPr txBox="1"/>
          <p:nvPr/>
        </p:nvSpPr>
        <p:spPr>
          <a:xfrm>
            <a:off x="2948188" y="4158208"/>
            <a:ext cx="297838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16.</a:t>
            </a:r>
          </a:p>
          <a:p>
            <a:r>
              <a: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«Качели»</a:t>
            </a: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-Улыбнуться</a:t>
            </a: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-Открыть рот</a:t>
            </a: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-Кончик языка за верхние зубы</a:t>
            </a: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-Кончик зыка за нижние зубы</a:t>
            </a:r>
          </a:p>
        </p:txBody>
      </p:sp>
    </p:spTree>
    <p:extLst>
      <p:ext uri="{BB962C8B-B14F-4D97-AF65-F5344CB8AC3E}">
        <p14:creationId xmlns:p14="http://schemas.microsoft.com/office/powerpoint/2010/main" val="99603779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168340" y="260647"/>
            <a:ext cx="2857703" cy="272162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5868145" y="260648"/>
            <a:ext cx="2975291" cy="256897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TextBox 6"/>
          <p:cNvSpPr txBox="1"/>
          <p:nvPr/>
        </p:nvSpPr>
        <p:spPr>
          <a:xfrm>
            <a:off x="3203849" y="396946"/>
            <a:ext cx="2664296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17.</a:t>
            </a:r>
          </a:p>
          <a:p>
            <a:r>
              <a: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«Часики»</a:t>
            </a: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-Улыбнуться, открыть рот</a:t>
            </a: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-Кончик языка (как часовую стрелку)</a:t>
            </a: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переводить из одного уголка рта в другой</a:t>
            </a:r>
          </a:p>
          <a:p>
            <a:endParaRPr lang="ru-RU" dirty="0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467544" y="3894266"/>
            <a:ext cx="2448271" cy="253269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5868145" y="3815295"/>
            <a:ext cx="2962958" cy="242189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" name="TextBox 9"/>
          <p:cNvSpPr txBox="1"/>
          <p:nvPr/>
        </p:nvSpPr>
        <p:spPr>
          <a:xfrm>
            <a:off x="3026043" y="4149080"/>
            <a:ext cx="284210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18.</a:t>
            </a:r>
          </a:p>
          <a:p>
            <a:r>
              <a: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«Блинчик»</a:t>
            </a: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-Улыбнуться</a:t>
            </a: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-Приоткрыть рот</a:t>
            </a: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-Положить широкий язык на нижнюю губу</a:t>
            </a:r>
          </a:p>
        </p:txBody>
      </p:sp>
    </p:spTree>
    <p:extLst>
      <p:ext uri="{BB962C8B-B14F-4D97-AF65-F5344CB8AC3E}">
        <p14:creationId xmlns:p14="http://schemas.microsoft.com/office/powerpoint/2010/main" val="17389993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30" y="16349"/>
            <a:ext cx="9166029" cy="6858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323529" y="195091"/>
            <a:ext cx="2520280" cy="268159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5796136" y="205517"/>
            <a:ext cx="3080156" cy="255427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TextBox 6"/>
          <p:cNvSpPr txBox="1"/>
          <p:nvPr/>
        </p:nvSpPr>
        <p:spPr>
          <a:xfrm>
            <a:off x="2843808" y="407279"/>
            <a:ext cx="3096344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19.</a:t>
            </a:r>
          </a:p>
          <a:p>
            <a:r>
              <a: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«Вкусное варенье»</a:t>
            </a: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-Улыбнуться</a:t>
            </a: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-Открыть рот</a:t>
            </a: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-Широким язычком в форме «чашечки» облизать верхнюю губу</a:t>
            </a: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179512" y="4149079"/>
            <a:ext cx="2536385" cy="251593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5912575" y="4149080"/>
            <a:ext cx="2875279" cy="237626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" name="TextBox 9"/>
          <p:cNvSpPr txBox="1"/>
          <p:nvPr/>
        </p:nvSpPr>
        <p:spPr>
          <a:xfrm>
            <a:off x="2999590" y="4509120"/>
            <a:ext cx="280831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20.</a:t>
            </a:r>
          </a:p>
          <a:p>
            <a:r>
              <a: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«Шарик»</a:t>
            </a: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-Надуть щеки</a:t>
            </a: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-Сдуть щеки</a:t>
            </a:r>
          </a:p>
        </p:txBody>
      </p:sp>
    </p:spTree>
    <p:extLst>
      <p:ext uri="{BB962C8B-B14F-4D97-AF65-F5344CB8AC3E}">
        <p14:creationId xmlns:p14="http://schemas.microsoft.com/office/powerpoint/2010/main" val="12131518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619"/>
          <a:stretch/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51520" y="79315"/>
            <a:ext cx="8640960" cy="35295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2800" b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Грамотная, четкая, чистая и ритмич­ная речь ребенка — это не дар, она при­обретается благодаря совместным усили­ям родителей, педагогов и многих других людей, в окружении которых малыш ра­стет и развивается. В первую очередь та­кая речь характеризуется правильным произношением звуков.</a:t>
            </a:r>
            <a:endParaRPr lang="ru-RU" sz="2800" b="1" dirty="0">
              <a:ea typeface="Calibri"/>
              <a:cs typeface="Times New Roman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7704" y="3930149"/>
            <a:ext cx="5544616" cy="273534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86203787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130699" y="260648"/>
            <a:ext cx="2550283" cy="244827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5970589" y="260648"/>
            <a:ext cx="2913444" cy="244827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TextBox 6"/>
          <p:cNvSpPr txBox="1"/>
          <p:nvPr/>
        </p:nvSpPr>
        <p:spPr>
          <a:xfrm>
            <a:off x="2822753" y="260648"/>
            <a:ext cx="3168352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21.</a:t>
            </a:r>
          </a:p>
          <a:p>
            <a:r>
              <a: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«Гармошка»</a:t>
            </a: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-Улыбнуться</a:t>
            </a: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-Сделать «грибочек» (т.е. присосать широкий язык к нёбу)</a:t>
            </a: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-Не отрывая языка, открывать и закрывать рот (зубы не смыкать)</a:t>
            </a: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286450" y="4214843"/>
            <a:ext cx="2503686" cy="238446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5998246" y="4250299"/>
            <a:ext cx="2751039" cy="235131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" name="TextBox 9"/>
          <p:cNvSpPr txBox="1"/>
          <p:nvPr/>
        </p:nvSpPr>
        <p:spPr>
          <a:xfrm>
            <a:off x="2802237" y="4342713"/>
            <a:ext cx="316835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22.</a:t>
            </a:r>
          </a:p>
          <a:p>
            <a:r>
              <a: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«Барабанщик»</a:t>
            </a: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-Улыбнуться</a:t>
            </a: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-Открыть рот</a:t>
            </a: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-Кончик языка за верхними зубами : «дэ-дэ-дэ»</a:t>
            </a:r>
          </a:p>
        </p:txBody>
      </p:sp>
    </p:spTree>
    <p:extLst>
      <p:ext uri="{BB962C8B-B14F-4D97-AF65-F5344CB8AC3E}">
        <p14:creationId xmlns:p14="http://schemas.microsoft.com/office/powerpoint/2010/main" val="45302613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211960" y="98072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179512" y="493345"/>
            <a:ext cx="2459709" cy="256482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5724128" y="512899"/>
            <a:ext cx="3294791" cy="262466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" name="TextBox 9"/>
          <p:cNvSpPr txBox="1"/>
          <p:nvPr/>
        </p:nvSpPr>
        <p:spPr>
          <a:xfrm>
            <a:off x="2916429" y="849937"/>
            <a:ext cx="2663683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23.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«Загнать мяч в ворота»</a:t>
            </a: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-«Вытолкнуть» широкий язык между губами </a:t>
            </a: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(словно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загоняем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мяч в ворота)</a:t>
            </a:r>
          </a:p>
        </p:txBody>
      </p:sp>
    </p:spTree>
    <p:extLst>
      <p:ext uri="{BB962C8B-B14F-4D97-AF65-F5344CB8AC3E}">
        <p14:creationId xmlns:p14="http://schemas.microsoft.com/office/powerpoint/2010/main" val="284294302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6" name="Рисунок 1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39552" y="2276872"/>
            <a:ext cx="8036431" cy="92333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Благодарю за внимание!</a:t>
            </a:r>
            <a:endParaRPr lang="ru-RU" sz="5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050901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619"/>
          <a:stretch/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51520" y="79315"/>
            <a:ext cx="8640960" cy="38441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400" b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Правильное произношение звуков обеспечивается хорошей подвижностью и дифференцированной работой органов ар­тикуляционного аппарата. Выработать четкие и согласованные движения орга­нов артикуляционного аппарата помога­ет артикуляционная гимнастика</a:t>
            </a:r>
            <a:r>
              <a:rPr lang="ru-RU" sz="2400" b="1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.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400" b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Предлагаются комплек­сы упражнений артикуляционной гимна­стики, с помощью которых можно помочь детям овладеть нормами звукопроизношения родного языка.</a:t>
            </a:r>
            <a:endParaRPr lang="ru-RU" sz="2400" b="1" dirty="0"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endParaRPr lang="ru-RU" sz="2000" dirty="0">
              <a:ea typeface="Calibri"/>
              <a:cs typeface="Times New Roman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7704" y="3930149"/>
            <a:ext cx="5544616" cy="273534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9646678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619"/>
          <a:stretch/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51520" y="79315"/>
            <a:ext cx="8640960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Мы </a:t>
            </a:r>
            <a:r>
              <a:rPr lang="ru-RU" sz="3200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правильно произносим различные звуки благодаря хорошей подвижности  органов артикуляции, к которым относятся язык, губы, нижняя челюсть, мягкое нёбо</a:t>
            </a:r>
            <a:r>
              <a:rPr lang="ru-RU" sz="32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ctr"/>
            <a:r>
              <a:rPr lang="ru-RU" sz="32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ru-RU" sz="3200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ребенка т</a:t>
            </a:r>
            <a:r>
              <a:rPr lang="ru-RU" sz="32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очность</a:t>
            </a:r>
            <a:r>
              <a:rPr lang="ru-RU" sz="3200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 сила и </a:t>
            </a:r>
            <a:r>
              <a:rPr lang="ru-RU" sz="32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дифференцированность </a:t>
            </a:r>
            <a:r>
              <a:rPr lang="ru-RU" sz="3200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движений этих органов развиваются </a:t>
            </a:r>
            <a:r>
              <a:rPr lang="ru-RU" sz="32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постепенно</a:t>
            </a:r>
            <a:r>
              <a:rPr lang="ru-RU" sz="3200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 в процессе речевой деятельности.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7704" y="3930149"/>
            <a:ext cx="5544616" cy="273534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3756096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4890" y="0"/>
            <a:ext cx="9178889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126731" y="245839"/>
            <a:ext cx="748883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Что такое артикуляционная гимнастика</a:t>
            </a:r>
            <a:r>
              <a:rPr lang="en-US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?</a:t>
            </a:r>
            <a:endParaRPr lang="ru-RU" sz="2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C00000"/>
              </a:soli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79512" y="1086491"/>
            <a:ext cx="8784976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Гимнастика для рук, ног- дело нам привычное и знакомое.</a:t>
            </a:r>
          </a:p>
          <a:p>
            <a:r>
              <a:rPr lang="ru-RU" sz="2400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Понятно ведь, для чего мы тренируем мышцы- чтобы они стали сильными, ловкими, подвижными.</a:t>
            </a:r>
          </a:p>
          <a:p>
            <a:r>
              <a:rPr lang="ru-RU" sz="2400" b="1" i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 вот зачем язык тренировать, ведь он и так «без костей»?</a:t>
            </a:r>
          </a:p>
          <a:p>
            <a:r>
              <a:rPr lang="ru-RU" sz="2400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Оказывается, язык- главная мышца органов речи. И для него, как и для всякой мышцы, гимнастика просто необходима. Ведь язык должен быть достаточно хорошо развит, чтобы выполнять тонкие целенаправленные движения, именуемые звукопроизношением. Недостатки произношения отягощают эмоционально-психическое состояние ребенка, мешают ему развиваться и общаться со сверстниками.</a:t>
            </a:r>
          </a:p>
          <a:p>
            <a:r>
              <a:rPr lang="ru-RU" sz="2400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Чтобы эта проблема не возникала у ребенка в дальнейшем, стоит начать заниматься артикуляционной гимнастикой как можно раньше.</a:t>
            </a:r>
          </a:p>
        </p:txBody>
      </p:sp>
    </p:spTree>
    <p:extLst>
      <p:ext uri="{BB962C8B-B14F-4D97-AF65-F5344CB8AC3E}">
        <p14:creationId xmlns:p14="http://schemas.microsoft.com/office/powerpoint/2010/main" val="30595333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4890" y="0"/>
            <a:ext cx="9178889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126731" y="245839"/>
            <a:ext cx="748883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cap="all" dirty="0" smtClean="0">
                <a:ln w="9000" cmpd="sng">
                  <a:solidFill>
                    <a:srgbClr val="8064A2">
                      <a:shade val="50000"/>
                      <a:satMod val="120000"/>
                    </a:srgbClr>
                  </a:solidFill>
                  <a:prstDash val="solid"/>
                </a:ln>
                <a:solidFill>
                  <a:srgbClr val="C0000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Что такое артикуляционная гимнастика</a:t>
            </a:r>
            <a:r>
              <a:rPr lang="en-US" sz="2400" b="1" cap="all" dirty="0" smtClean="0">
                <a:ln w="9000" cmpd="sng">
                  <a:solidFill>
                    <a:srgbClr val="8064A2">
                      <a:shade val="50000"/>
                      <a:satMod val="120000"/>
                    </a:srgbClr>
                  </a:solidFill>
                  <a:prstDash val="solid"/>
                </a:ln>
                <a:solidFill>
                  <a:srgbClr val="C0000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?</a:t>
            </a:r>
            <a:endParaRPr lang="ru-RU" sz="2400" b="1" cap="all" dirty="0">
              <a:ln w="9000" cmpd="sng">
                <a:solidFill>
                  <a:srgbClr val="8064A2">
                    <a:shade val="50000"/>
                    <a:satMod val="120000"/>
                  </a:srgbClr>
                </a:solidFill>
                <a:prstDash val="solid"/>
              </a:ln>
              <a:solidFill>
                <a:srgbClr val="C00000"/>
              </a:soli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79512" y="1086491"/>
            <a:ext cx="8784976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b="1" dirty="0">
                <a:solidFill>
                  <a:srgbClr val="000000"/>
                </a:solidFill>
                <a:latin typeface="Times New Roman"/>
                <a:ea typeface="Times New Roman"/>
              </a:rPr>
              <a:t>Комплексы артикуляционных упраж­нений построены с учетом возможностей детей. При отборе материала для артику­ляционной гимнастики соблюдается оп­ределенная последовательность. Сначала даются самые простые упражнения, раз­вивающие подвижность артикуляцион­ных мышц. Постепенно они заменяются такими, которые являются базой для про­изношения того или иного звука</a:t>
            </a:r>
            <a:r>
              <a:rPr lang="ru-RU" sz="2400" b="1" dirty="0" smtClean="0">
                <a:solidFill>
                  <a:srgbClr val="000000"/>
                </a:solidFill>
                <a:latin typeface="Times New Roman"/>
                <a:ea typeface="Times New Roman"/>
              </a:rPr>
              <a:t>.</a:t>
            </a:r>
          </a:p>
          <a:p>
            <a:pPr algn="just"/>
            <a:r>
              <a:rPr lang="ru-RU" sz="2400" b="1" dirty="0">
                <a:solidFill>
                  <a:srgbClr val="000000"/>
                </a:solidFill>
                <a:latin typeface="Times New Roman"/>
                <a:ea typeface="Times New Roman"/>
              </a:rPr>
              <a:t>Надо отметить, что выработка неко­торых артикуляционных позиций требу­ет длительной и </a:t>
            </a:r>
            <a:r>
              <a:rPr lang="ru-RU" sz="2400" b="1" dirty="0" smtClean="0">
                <a:solidFill>
                  <a:srgbClr val="000000"/>
                </a:solidFill>
                <a:latin typeface="Times New Roman"/>
                <a:ea typeface="Times New Roman"/>
              </a:rPr>
              <a:t>систематической </a:t>
            </a:r>
            <a:r>
              <a:rPr lang="ru-RU" sz="2400" b="1" dirty="0">
                <a:solidFill>
                  <a:srgbClr val="000000"/>
                </a:solidFill>
                <a:latin typeface="Times New Roman"/>
                <a:ea typeface="Times New Roman"/>
              </a:rPr>
              <a:t>работы. Одни упражнения ребенок может освоить за несколько занятий, а другие — за не­сколько </a:t>
            </a:r>
            <a:r>
              <a:rPr lang="ru-RU" sz="2400" b="1" dirty="0" smtClean="0">
                <a:solidFill>
                  <a:srgbClr val="000000"/>
                </a:solidFill>
                <a:latin typeface="Times New Roman"/>
                <a:ea typeface="Times New Roman"/>
              </a:rPr>
              <a:t>месяцев. </a:t>
            </a:r>
            <a:r>
              <a:rPr lang="ru-RU" sz="2400" b="1" dirty="0">
                <a:solidFill>
                  <a:srgbClr val="000000"/>
                </a:solidFill>
                <a:latin typeface="Times New Roman"/>
                <a:ea typeface="Times New Roman"/>
              </a:rPr>
              <a:t>Вы­работка определенного артикуляцион­ного уклада порой требует сотни повторе­ний, и поэтому не следует думать, что предложенные комплексы упражнений будут усвоены детьми за одно занятие.</a:t>
            </a:r>
            <a:endParaRPr lang="ru-RU" sz="2400" b="1" dirty="0">
              <a:solidFill>
                <a:srgbClr val="1F497D">
                  <a:lumMod val="50000"/>
                </a:srgb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0953746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252519" cy="6858000"/>
          </a:xfr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</p:pic>
      <p:sp>
        <p:nvSpPr>
          <p:cNvPr id="5" name="TextBox 4"/>
          <p:cNvSpPr txBox="1"/>
          <p:nvPr/>
        </p:nvSpPr>
        <p:spPr>
          <a:xfrm>
            <a:off x="899592" y="332656"/>
            <a:ext cx="7416824" cy="830997"/>
          </a:xfrm>
          <a:prstGeom prst="rect">
            <a:avLst/>
          </a:prstGeom>
          <a:effectLst>
            <a:innerShdw blurRad="114300">
              <a:prstClr val="black"/>
            </a:innerShdw>
          </a:effectLst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Артикуляционную гимнастику можно разделить на 2 вида упражнений</a:t>
            </a:r>
            <a:r>
              <a:rPr lang="en-US" sz="2400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endParaRPr lang="ru-RU" sz="2400" b="1" dirty="0">
              <a:solidFill>
                <a:schemeClr val="accent4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67544" y="2060848"/>
            <a:ext cx="5256584" cy="1512168"/>
          </a:xfrm>
          <a:prstGeom prst="roundRect">
            <a:avLst/>
          </a:prstGeom>
          <a:effectLst>
            <a:innerShdw blurRad="114300">
              <a:prstClr val="black"/>
            </a:innerShdw>
          </a:effectLst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i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Статистические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– связанные с удержанием определённой артикуляционной позы.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3657925" y="4653136"/>
            <a:ext cx="5040560" cy="1584176"/>
          </a:xfrm>
          <a:prstGeom prst="roundRect">
            <a:avLst/>
          </a:prstGeom>
          <a:effectLst>
            <a:innerShdw blurRad="114300">
              <a:prstClr val="black"/>
            </a:innerShdw>
          </a:effectLst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i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Динамические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– требующие многократного повторения одного и того же вида движений.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4638860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4890" y="0"/>
            <a:ext cx="9178889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126731" y="245839"/>
            <a:ext cx="748883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Рекомендации по проведению упражнений артикуляционной </a:t>
            </a:r>
            <a:r>
              <a:rPr 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гимнастики.</a:t>
            </a:r>
            <a:endParaRPr lang="ru-RU" sz="28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79512" y="1086491"/>
            <a:ext cx="8784976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1.Проводить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артикуляционную гимнастику нужно ежедневно, чтобы вырабатываемые у детей навыки закреплялись. Лучше выполнять упражнения 3-4 раза в день по 3-5 минут. Не следует предлагать детям более 2-3 упражнений за раз – разбиваем комплекс  на весь день.</a:t>
            </a:r>
          </a:p>
          <a:p>
            <a:pPr algn="just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 выполняемых двух-трех упражнений новым может быть только одно, второе и третье даются для повторения и закрепления.</a:t>
            </a:r>
          </a:p>
          <a:p>
            <a:pPr algn="just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Комплекс упр. планируем на неделю.  На следующей неделе хорошо выполняемое упр. заменяем другим, новым, и закрепляем его на протяжении всей второй неделе. Таким образом, дети каждую неделю знакомятся с новым упр. и  отрабатывают его в артикуляционной гимнастике.</a:t>
            </a:r>
          </a:p>
          <a:p>
            <a:pPr algn="just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В комплексе должны присутствовать 2-3 упр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статических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2-3 упр. динамических.  Начинают гимнастику со статических упражнений, они  выполняются по 10-15 секунд (удержание артикуляционной позы в одном положении), далее переходят к динамическим. </a:t>
            </a:r>
          </a:p>
          <a:p>
            <a:pPr algn="just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345210237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4890" y="0"/>
            <a:ext cx="9178889" cy="685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93992" y="476672"/>
            <a:ext cx="8784976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>
                <a:solidFill>
                  <a:prstClr val="black"/>
                </a:solidFill>
              </a:rPr>
              <a:t> </a:t>
            </a:r>
            <a:r>
              <a:rPr lang="ru-RU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На первых занятиях упражнение повторяется 2-3 раза в связи с повышенной истощаемостью упражняемой мышцы, в дальнейшем  каждое упражнение выполняется до 10-15  раз. </a:t>
            </a:r>
          </a:p>
          <a:p>
            <a:r>
              <a:rPr lang="ru-RU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4. При отборе упражнений для артикуляционной гимнастики надо соблюдать определенную последовательность, идти от простых упражнений к более сложным. </a:t>
            </a:r>
          </a:p>
          <a:p>
            <a:r>
              <a:rPr lang="ru-RU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Проводить их лучше эмоционально, в игровой форме. Каждое упр. имеет своё название, свой образ. Так ребенку легче запомнить движение. А, чтобы одно и тоже движение дети не устали повторять длительное время, одному упражнению можно придумать несколько названий. </a:t>
            </a:r>
          </a:p>
          <a:p>
            <a:r>
              <a:rPr lang="ru-RU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Например упр. «трубочка» - придумайте несколько названий. (хоботок, шея у жирафа, дудочка, труба</a:t>
            </a:r>
            <a:r>
              <a:rPr lang="ru-RU" sz="2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…)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5. Артикуляционную гимнастику выполняют сидя, так как в таком положении у ребенка прямая спина, тело не напряжено, руки и ноги находятся в спокойном положении. 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6. Ребенок должен хорошо видеть лицо взрослого, а также свое лицо, чтобы самостоятельно контролировать правильность выполнения упражнений.</a:t>
            </a:r>
          </a:p>
          <a:p>
            <a:endParaRPr lang="ru-RU" sz="20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8670237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1131</TotalTime>
  <Words>1083</Words>
  <Application>Microsoft Office PowerPoint</Application>
  <PresentationFormat>Экран (4:3)</PresentationFormat>
  <Paragraphs>125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Я</dc:creator>
  <cp:lastModifiedBy>1</cp:lastModifiedBy>
  <cp:revision>45</cp:revision>
  <dcterms:created xsi:type="dcterms:W3CDTF">2013-10-11T11:52:06Z</dcterms:created>
  <dcterms:modified xsi:type="dcterms:W3CDTF">2015-01-25T16:38:14Z</dcterms:modified>
</cp:coreProperties>
</file>