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696D62-3747-443E-9A57-8D31406004F5}" type="datetimeFigureOut">
              <a:rPr lang="ru-RU" smtClean="0"/>
              <a:pPr/>
              <a:t>17.12.2014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12E925-9B0A-43FC-985C-7920CCC0C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38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otebook-2\Videos\&#1050;&#1091;&#1083;&#1100;&#1090;&#1091;&#1088;&#1072;%20&#1056;&#1086;&#1089;&#1089;&#1080;&#1080;.mp4" TargetMode="External"/><Relationship Id="rId5" Type="http://schemas.openxmlformats.org/officeDocument/2006/relationships/image" Target="../media/image6.jpeg"/><Relationship Id="rId4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Notebook-2\Videos\&#1043;&#1086;&#1076;%20&#1082;&#1091;&#1083;&#1100;&#1090;&#1091;&#1088;&#1099;.mp4" TargetMode="Externa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arant.ru/products/ipo/prime/doc/70453170/#1000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099240" cy="3024336"/>
          </a:xfrm>
          <a:ln>
            <a:noFill/>
          </a:ln>
        </p:spPr>
        <p:txBody>
          <a:bodyPr/>
          <a:lstStyle/>
          <a:p>
            <a:r>
              <a:rPr lang="ru-RU" i="1" dirty="0" smtClean="0">
                <a:solidFill>
                  <a:srgbClr val="7030A0"/>
                </a:solidFill>
              </a:rPr>
              <a:t>«ГОД КУЛЬТУРЫ В РОССИИ»</a:t>
            </a:r>
            <a:endParaRPr lang="ru-RU" i="1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508104" y="4509120"/>
            <a:ext cx="2986672" cy="18002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Презентацию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выполнила  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Филина О.В.</a:t>
            </a:r>
          </a:p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Педагог-психолог МБДОУ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д\с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№31</a:t>
            </a:r>
            <a:endParaRPr lang="ru-RU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 smtClean="0"/>
          </a:p>
          <a:p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5" name="Рисунок 4" descr="thumb_35654_news_bi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404664"/>
            <a:ext cx="2681335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60" name="Picture 8" descr="&amp;Lcy;&amp;icy;&amp;kcy;&amp;icy; &amp;ncy;&amp;acy;&amp;scy;&amp;lcy;&amp;iecy;&amp;dcy;&amp;icy;&amp;yacy; &amp;vcy; &amp;KHcy;&amp;acy;&amp;bcy;&amp;acy;&amp;rcy;&amp;ocy;&amp;vcy;&amp;scy;&amp;kcy;&amp;ocy;&amp;mcy; &amp;kcy;&amp;rcy;&amp;acy;&amp;iecy; &amp;ncy;&amp;acy; &amp;Rcy;&amp;Icy;&amp;Acy;&amp;Pcy; &amp;KHcy;&amp;acy;&amp;bcy;&amp;acy;&amp;rcy;&amp;ocy;&amp;vcy;&amp;scy;&amp;kcy; &amp;Ocy;&amp;ncy;&amp;lcy;&amp;acy;&amp;jcy;&amp;n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1412776"/>
            <a:ext cx="3152775" cy="228600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548680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b="1" i="1" dirty="0" smtClean="0">
                <a:solidFill>
                  <a:srgbClr val="002060"/>
                </a:solidFill>
              </a:rPr>
              <a:t> V. Международные и всероссийские фестивали традиционных национальных культур     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3558" name="Picture 6" descr="&amp;Fcy;&amp;iecy;&amp;scy;&amp;tcy;&amp;icy;&amp;vcy;&amp;acy;&amp;lcy;&amp;softcy; &quot;&amp;Ncy;&amp;acy;&amp;rcy;&amp;ocy;&amp;dcy;&amp;ocy;&amp;vcy; &amp;Dcy;&amp;ocy;&amp;ncy;&amp;acy; &amp;dcy;&amp;rcy;&amp;ucy;&amp;zhcy;&amp;ncy;&amp;acy;&amp;yacy; &amp;scy;&amp;iecy;&amp;mcy;&amp;softcy;&amp;yacy;&quot; &amp;vcy; &amp;Rcy;&amp;ocy;&amp;scy;&amp;tcy;&amp;ocy;&amp;vcy;&amp;iecy; - &amp;Fcy;&amp;ocy;&amp;tcy;&amp;ocy;&amp;gcy;&amp;acy;&amp;lcy;&amp;iecy;&amp;rcy;&amp;iecy;&amp;yacy; &amp;Rcy;&amp;ocy;&amp;scy;&amp;scy;&amp;icy;&amp;jcy;&amp;scy;&amp;kcy;&amp;ocy;&amp;jcy; &amp;gcy;&amp;acy;&amp;zcy;&amp;iecy;&amp;tcy;&amp;y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3717032"/>
            <a:ext cx="4608512" cy="2864959"/>
          </a:xfrm>
          <a:prstGeom prst="rect">
            <a:avLst/>
          </a:prstGeom>
          <a:noFill/>
        </p:spPr>
      </p:pic>
      <p:pic>
        <p:nvPicPr>
          <p:cNvPr id="23556" name="Picture 4" descr="&amp;Rcy;&amp;acy;&amp;dcy;&amp;ucy;&amp;gcy;&amp;acy; &amp;Ncy;&amp;acy;&amp;tscy;&amp;icy;&amp;jcy;.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0192" y="1196752"/>
            <a:ext cx="2092308" cy="2016224"/>
          </a:xfrm>
          <a:prstGeom prst="rect">
            <a:avLst/>
          </a:prstGeom>
          <a:noFill/>
        </p:spPr>
      </p:pic>
      <p:pic>
        <p:nvPicPr>
          <p:cNvPr id="23554" name="Picture 2" descr="&amp;Icy;&amp;Acy; &amp;Ncy;&amp;ocy;&amp;vcy;&amp;ocy;&amp;scy;&amp;tcy;&amp;icy; &amp;Scy;&amp;iecy;&amp;gcy;&amp;ocy;&amp;dcy;&amp;ncy;&amp;ya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1124744"/>
            <a:ext cx="2161591" cy="1800200"/>
          </a:xfrm>
          <a:prstGeom prst="rect">
            <a:avLst/>
          </a:prstGeom>
          <a:noFill/>
        </p:spPr>
      </p:pic>
      <p:pic>
        <p:nvPicPr>
          <p:cNvPr id="9" name="Рисунок 8" descr="thumb_35654_news_big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371703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3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VI. Международные и всероссийские проекты в области культурного наследия  </a:t>
            </a:r>
          </a:p>
          <a:p>
            <a:pPr algn="ctr"/>
            <a:r>
              <a:rPr lang="ru-RU" b="1" i="1" dirty="0">
                <a:solidFill>
                  <a:srgbClr val="002060"/>
                </a:solidFill>
              </a:rPr>
              <a:t/>
            </a:r>
            <a:br>
              <a:rPr lang="ru-RU" b="1" i="1" dirty="0">
                <a:solidFill>
                  <a:srgbClr val="002060"/>
                </a:solidFill>
              </a:rPr>
            </a:br>
            <a:endParaRPr lang="ru-RU" b="1" i="1" dirty="0">
              <a:solidFill>
                <a:srgbClr val="002060"/>
              </a:solidFill>
            </a:endParaRPr>
          </a:p>
        </p:txBody>
      </p:sp>
      <p:pic>
        <p:nvPicPr>
          <p:cNvPr id="24578" name="Picture 2" descr="&quot;&amp;Ncy;&amp;ocy;&amp;chcy;&amp;softcy; &amp;mcy;&amp;ucy;&amp;zcy;&amp;iecy;&amp;iecy;&amp;vcy;&quot; &amp;vcy;&amp;ocy; &amp;Vcy;&amp;lcy;&amp;acy;&amp;dcy;&amp;icy;&amp;vcy;&amp;ocy;&amp;scy;&amp;tcy;&amp;ocy;&amp;kcy;&amp;iecy; &amp;pcy;&amp;iecy;&amp;rcy;&amp;iecy;&amp;ncy;&amp;iecy;&amp;scy;&amp;iecy;&amp;ncy;&amp;acy; &amp;ncy;&amp;acy; &amp;icy;&amp;yucy;&amp;ncy;&amp;softcy; &amp;Rcy;&amp;Icy;&amp;Acy; &amp;Dcy;&amp;iecy;&amp;jcy;&amp;tcy;&amp;acy;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3"/>
            <a:ext cx="4464496" cy="2965125"/>
          </a:xfrm>
          <a:prstGeom prst="rect">
            <a:avLst/>
          </a:prstGeom>
          <a:noFill/>
        </p:spPr>
      </p:pic>
      <p:pic>
        <p:nvPicPr>
          <p:cNvPr id="24580" name="Picture 4" descr="&amp;Icy;&amp;ncy;&amp;tcy;&amp;iecy;&amp;rcy;&amp;mcy;&amp;ucy;&amp;zcy;&amp;iecy;&amp;jcy;-20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3429000"/>
            <a:ext cx="4212468" cy="2808312"/>
          </a:xfrm>
          <a:prstGeom prst="rect">
            <a:avLst/>
          </a:prstGeom>
          <a:noFill/>
        </p:spPr>
      </p:pic>
      <p:pic>
        <p:nvPicPr>
          <p:cNvPr id="7" name="Рисунок 6" descr="thumb_35654_news_big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07707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5"/>
            <a:ext cx="79928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2060"/>
                </a:solidFill>
              </a:rPr>
              <a:t>Мероприятия, посвященные памятным датам: </a:t>
            </a:r>
            <a:endParaRPr lang="ru-RU" sz="2000" b="1" i="1" dirty="0">
              <a:solidFill>
                <a:srgbClr val="002060"/>
              </a:solidFill>
            </a:endParaRPr>
          </a:p>
        </p:txBody>
      </p:sp>
      <p:pic>
        <p:nvPicPr>
          <p:cNvPr id="25602" name="Picture 2" descr="&amp;Mcy;&amp;ucy;&amp;rcy;&amp;mcy;&amp;acy;&amp;ncy;&amp;scy;&amp;kcy; 100-&amp;lcy;&amp;iecy;&amp;tcy;&amp;icy;&amp;yucy; &amp;ncy;&amp;acy;&amp;chcy;&amp;acy;&amp;lcy;&amp;acy; &amp;Pcy;&amp;iecy;&amp;rcy;&amp;vcy;&amp;ocy;&amp;jcy; &amp;mcy;&amp;icy;&amp;rcy;&amp;ocy;&amp;vcy;&amp;ocy;&amp;jcy; &amp;vcy;&amp;ocy;&amp;jcy;&amp;ncy;&amp;ycy; &amp;pcy;&amp;ocy;&amp;scy;&amp;vcy;&amp;yacy;&amp;shchcy;&amp;iecy;&amp;ncy;&amp;acy; &amp;vcy;&amp;ycy;&amp;scy;&amp;tcy;&amp;acy;&amp;vcy;&amp;kcy;&amp;acy; &amp;icy;&amp;zcy; &amp;chcy;&amp;acy;&amp;scy;&amp;tcy;&amp;ncy;&amp;ycy;&amp;khcy; &amp;acy;&amp;rcy;&amp;khcy;&amp;icy;&amp;vcy;&amp;ocy;&amp;vcy; &amp;Mcy;&amp;ucy;&amp;rcy;&amp;mcy;&amp;acy;&amp;ncy;&amp;scy;&amp;kcy;&amp;ocy;&amp;gcy;&amp;ocy; &amp;rcy;&amp;ocy;&amp;dcy;&amp;ocy;&amp;scy;&amp;lcy;&amp;ocy;&amp;vcy;&amp;ncy;&amp;ocy;&amp;gcy;&amp;ocy; &amp;ocy;&amp;bcy;&amp;shchcy;&amp;iecy;&amp;scy;&amp;tcy;&amp;vcy;&amp;acy; - &amp;Bcy;&amp;iecy;&amp;zcy;&amp;Fcy;&amp;ocy;&amp;r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980728"/>
            <a:ext cx="3816424" cy="2299437"/>
          </a:xfrm>
          <a:prstGeom prst="rect">
            <a:avLst/>
          </a:prstGeom>
          <a:noFill/>
        </p:spPr>
      </p:pic>
      <p:pic>
        <p:nvPicPr>
          <p:cNvPr id="25606" name="Picture 6" descr="&amp;Vcy;&amp;iecy;&amp;chcy;&amp;iecy;&amp;rcy;&amp;ncy;&amp;yacy;&amp;yacy; &amp;Mcy;&amp;ocy;&amp;scy;&amp;kcy;&amp;vcy;&amp;acy; - &amp;Kcy; 700-&amp;lcy;&amp;iecy;&amp;tcy;&amp;icy;&amp;yucy; &amp;Scy;&amp;iecy;&amp;rcy;&amp;gcy;&amp;icy;&amp;yacy; &amp;Rcy;&amp;acy;&amp;dcy;&amp;ocy;&amp;ncy;&amp;iecy;&amp;zhcy;&amp;scy;&amp;kcy;&amp;ocy;&amp;gcy;&amp;ocy; &amp;ocy;&amp;tcy;&amp;kcy;&amp;rcy;&amp;ocy;&amp;iecy;&amp;tcy;&amp;scy;&amp;yacy; &amp;vcy;&amp;ycy;&amp;scy;&amp;tcy;&amp;acy;&amp;vcy;&amp;kcy;&amp;acy; &amp;vcy; &amp;Icy;&amp;scy;&amp;tcy;&amp;ocy;&amp;rcy;&amp;icy;&amp;chcy;&amp;iecy;&amp;scy;&amp;kcy;&amp;ocy;&amp;mcy; &amp;mcy;&amp;ucy;&amp;zcy;&amp;ie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501008"/>
            <a:ext cx="5616624" cy="2906603"/>
          </a:xfrm>
          <a:prstGeom prst="rect">
            <a:avLst/>
          </a:prstGeom>
          <a:noFill/>
        </p:spPr>
      </p:pic>
      <p:pic>
        <p:nvPicPr>
          <p:cNvPr id="25608" name="Picture 8" descr="&amp;Acy;&amp;rcy;&amp;khcy;&amp;icy;&amp;vcy; &amp;rcy;&amp;acy;&amp;bcy;&amp;ocy;&amp;t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908720"/>
            <a:ext cx="3528392" cy="2350792"/>
          </a:xfrm>
          <a:prstGeom prst="rect">
            <a:avLst/>
          </a:prstGeom>
          <a:noFill/>
        </p:spPr>
      </p:pic>
      <p:pic>
        <p:nvPicPr>
          <p:cNvPr id="8" name="Рисунок 7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71703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 </a:t>
            </a:r>
            <a:r>
              <a:rPr lang="ru-RU" b="1" i="1" dirty="0" smtClean="0">
                <a:solidFill>
                  <a:srgbClr val="002060"/>
                </a:solidFill>
              </a:rPr>
              <a:t>VIII. Выявление талантливых детей и поддержка детского творчества </a:t>
            </a:r>
          </a:p>
          <a:p>
            <a:pPr algn="ctr"/>
            <a:r>
              <a:rPr lang="ru-RU" b="1" i="1" dirty="0" smtClean="0">
                <a:solidFill>
                  <a:srgbClr val="002060"/>
                </a:solidFill>
              </a:rPr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6626" name="Picture 2" descr="&amp;Ucy;&amp;chcy;&amp;iecy;&amp;ncy;&amp;icy;&amp;tscy;&amp;acy; &amp;Ncy;&amp;acy;&amp;rcy;&amp;softcy;&amp;yacy;&amp;ncy;-&amp;Mcy;&amp;acy;&amp;rcy;&amp;scy;&amp;kcy;&amp;ocy;&amp;jcy; &amp;Dcy;&amp;SHcy;&amp;Icy; &amp;scy;&amp;tcy;&amp;acy;&amp;lcy;&amp;acy; &amp;pcy;&amp;ocy;&amp;bcy;&amp;iecy;&amp;dcy;&amp;icy;&amp;tcy;&amp;iecy;&amp;lcy;&amp;softcy;&amp;ncy;&amp;icy;&amp;tscy;&amp;iecy;&amp;jcy; &amp;fcy;&amp;iecy;&amp;scy;&amp;tcy;&amp;icy;&amp;vcy;&amp;acy;&amp;lcy;&amp;yacy; &quot;&amp;Ucy;&amp;ncy;&amp;icy;&amp;kcy;&amp;ucy;&amp;mcy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124744"/>
            <a:ext cx="3456384" cy="2592288"/>
          </a:xfrm>
          <a:prstGeom prst="rect">
            <a:avLst/>
          </a:prstGeom>
          <a:noFill/>
        </p:spPr>
      </p:pic>
      <p:pic>
        <p:nvPicPr>
          <p:cNvPr id="26628" name="Picture 4" descr="&amp;Ncy;&amp;ocy;&amp;vcy;&amp;ocy;&amp;scy;&amp;tcy;&amp;i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67744" y="3356992"/>
            <a:ext cx="2085975" cy="1562100"/>
          </a:xfrm>
          <a:prstGeom prst="rect">
            <a:avLst/>
          </a:prstGeom>
          <a:noFill/>
        </p:spPr>
      </p:pic>
      <p:pic>
        <p:nvPicPr>
          <p:cNvPr id="26630" name="Picture 6" descr="&amp;Scy;&amp;iecy;&amp;kcy;&amp;tcy;&amp;ocy;&amp;rcy; &quot;&amp;Pcy;&amp;rcy;&amp;icy;&amp;zcy;&quot; - &amp;Rcy;&amp;acy;&amp;jcy;&amp;ocy;&amp;ncy;&amp;kcy;&amp;acy;.&amp;ocy;&amp;rcy;&amp;g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124744"/>
            <a:ext cx="4031070" cy="2808312"/>
          </a:xfrm>
          <a:prstGeom prst="rect">
            <a:avLst/>
          </a:prstGeom>
          <a:noFill/>
        </p:spPr>
      </p:pic>
      <p:pic>
        <p:nvPicPr>
          <p:cNvPr id="26632" name="Picture 8" descr="&amp;Vcy; &amp;Jcy;&amp;ocy;&amp;shcy;&amp;kcy;&amp;acy;&amp;rcy;-&amp;Ocy;&amp;lcy;&amp;iecy; &amp;vcy;&amp;ycy;&amp;bcy;&amp;iecy;&amp;rcy;&amp;ucy;&amp;tcy; &amp;lcy;&amp;ucy;&amp;chcy;&amp;shcy;&amp;icy;&amp;khcy; &amp;yucy;&amp;ncy;&amp;ycy;&amp;khcy; &amp;pcy;&amp;iecy;&amp;vcy;&amp;tscy;&amp;ocy;&amp;vcy; - &amp;Ncy;&amp;ocy;&amp;vcy;&amp;ocy;&amp;scy;&amp;tcy;&amp;icy; &amp;Jcy;&amp;ocy;&amp;shcy;&amp;kcy;&amp;acy;&amp;rcy;-&amp;Ocy;&amp;lcy;&amp;ycy; &amp;icy; &amp;Rcy;&amp;iecy;&amp;scy;&amp;pcy;&amp;ucy;&amp;bcy;&amp;lcy;&amp;icy;&amp;kcy;&amp;icy; &amp;Mcy;&amp;acy;&amp;rcy;&amp;icy;&amp;jcy; &amp;Ecy;&amp;l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60232" y="3573016"/>
            <a:ext cx="2035051" cy="2088232"/>
          </a:xfrm>
          <a:prstGeom prst="rect">
            <a:avLst/>
          </a:prstGeom>
          <a:noFill/>
        </p:spPr>
      </p:pic>
      <p:pic>
        <p:nvPicPr>
          <p:cNvPr id="9" name="Рисунок 8" descr="thumb_35654_news_big.jpe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23528" y="3789040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7650" name="Picture 2" descr="&quot;&amp;Mcy;&amp;acy;&amp;lcy;&amp;icy;&amp;ncy;&amp;kcy;&amp;icy;&quot; &amp;vcy; &quot;&amp;Pcy;&amp;lcy;&amp;acy;&amp;tcy;&amp;icy;&amp;ncy;&amp;ucy;&amp;mcy;&amp;iecy;&quot; &amp;IEcy;&amp;zhcy;&amp;iecy;&amp;ncy;&amp;iecy;&amp;dcy;&amp;iecy;&amp;lcy;&amp;softcy;&amp;ncy;&amp;icy;&amp;kcy; &quot;&amp;Bcy;&amp;icy;&amp;zcy;&amp;ncy;&amp;iecy;&amp;scy;-&amp;Acy;&amp;rcy;&amp;scy;&quot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764704"/>
            <a:ext cx="3038738" cy="2160240"/>
          </a:xfrm>
          <a:prstGeom prst="rect">
            <a:avLst/>
          </a:prstGeom>
          <a:noFill/>
        </p:spPr>
      </p:pic>
      <p:pic>
        <p:nvPicPr>
          <p:cNvPr id="27652" name="Picture 4" descr="&amp;Ocy;&amp;tcy;&amp;kcy;&amp;rcy;&amp;ycy;&amp;tcy;&amp;icy;&amp;iecy; &amp;rcy;&amp;iecy;&amp;gcy;&amp;icy;&amp;ocy;&amp;ncy;&amp;acy;&amp;lcy;&amp;softcy;&amp;ncy;&amp;ocy;&amp;gcy;&amp;ocy; &amp;ecy;&amp;tcy;&amp;acy;&amp;pcy;&amp;acy; &amp;Vcy;&amp;scy;&amp;iecy;&amp;rcy;&amp;ocy;&amp;scy;&amp;scy;&amp;icy;&amp;jcy;&amp;scy;&amp;kcy;&amp;ocy;&amp;gcy;&amp;ocy; &amp;kcy;&amp;ocy;&amp;ncy;&amp;kcy;&amp;ucy;&amp;rcy;&amp;scy;&amp;acy; &amp;vcy;&amp;ocy;&amp;kcy;&amp;acy;&amp;lcy;&amp;icy;&amp;scy;&amp;tcy;&amp;ocy;&amp;vcy; &quot;&amp;Zcy;&amp;vcy;&amp;ocy;&amp;ncy;&amp;kcy;&amp;icy;&amp;iecy; &amp;gcy;&amp;ocy;&amp;lcy;&amp;ocy;&amp;scy;&amp;acy; &amp;Rcy;&amp;ocy;&amp;scy;&amp;scy;&amp;icy;&amp;icy;&quot; &amp;pcy;&amp;rcy;&amp;ocy;&amp;shcy;&amp;lcy;&amp;ocy; &amp;vcy; &amp;kcy;&amp;rcy;&amp;acy;&amp;iecy;&amp;vcy;&amp;ocy;&amp;mcy; &amp;tscy;&amp;iecy;&amp;ncy;&amp;tcy;&amp;rcy;&amp;ie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7984" y="548680"/>
            <a:ext cx="4324350" cy="2876551"/>
          </a:xfrm>
          <a:prstGeom prst="rect">
            <a:avLst/>
          </a:prstGeom>
          <a:noFill/>
        </p:spPr>
      </p:pic>
      <p:pic>
        <p:nvPicPr>
          <p:cNvPr id="27654" name="Picture 6" descr="&amp;Icy;&amp;zcy; &amp;kcy;&amp;icy;&amp;ncy;&amp;ocy;&amp;fcy;&amp;ocy;&amp;rcy;&amp;ucy;&amp;mcy;&amp;acy; &quot;&amp;Dcy;&amp;iecy;&amp;scy;&amp;yacy;&amp;tcy;&amp;acy;&amp;yacy; &amp;mcy;&amp;ucy;&amp;zcy;&amp;acy; &amp;vcy; &amp;Pcy;&amp;iecy;&amp;ncy;&amp;zcy;&amp;iecy;&quot; &amp;mcy;&amp;ocy;&amp;zhcy;&amp;iecy;&amp;tcy; &amp;vcy;&amp;ycy;&amp;dcy;&amp;iecy;&amp;lcy;&amp;icy;&amp;tcy;&amp;softcy;&amp;scy;&amp;yacy; &amp;fcy;&amp;iecy;&amp;scy;&amp;tcy;&amp;icy;&amp;vcy;&amp;acy;&amp;lcy;&amp;softcy; &amp;scy;&amp;ocy;&amp;tscy;&amp;icy;&amp;acy;&amp;lcy;&amp;softcy;&amp;ncy;&amp;ocy;&amp;jcy; &amp;rcy;&amp;iecy;&amp;kcy;&amp;lcy;&amp;acy;&amp;mcy;&amp;ycy; &amp;Kcy;&amp;ocy;&amp;ocy;&amp;rcy;&amp;dcy;&amp;icy;&amp;ncy;&amp;acy;&amp;tscy;&amp;icy;&amp;ocy;&amp;ncy;&amp;ncy;&amp;ycy;&amp;jcy; &amp;scy;&amp;ocy;&amp;vcy;&amp;iecy;&amp;tcy; &amp;pcy;&amp;ocy; &amp;rcy;&amp;iecy;&amp;kcy;&amp;lcy;&amp;acy;&amp;mcy;&amp;iecy; &amp;pcy;&amp;rcy;&amp;icy; &amp;Mcy;&amp;Scy;&amp;Acy;&amp;P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55776" y="3429000"/>
            <a:ext cx="5904656" cy="3168352"/>
          </a:xfrm>
          <a:prstGeom prst="rect">
            <a:avLst/>
          </a:prstGeom>
          <a:noFill/>
        </p:spPr>
      </p:pic>
      <p:pic>
        <p:nvPicPr>
          <p:cNvPr id="7" name="Рисунок 6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371703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404664"/>
            <a:ext cx="8280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Проведение тематических уроков в общеобразовательных организациях, посвященных Году культуры в Российской Федерации </a:t>
            </a:r>
            <a: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Рисунок 4" descr="thumb_35654_news_bi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71703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ультура Росси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539552" y="548680"/>
            <a:ext cx="8208912" cy="5400600"/>
          </a:xfrm>
          <a:prstGeom prst="rect">
            <a:avLst/>
          </a:prstGeom>
        </p:spPr>
      </p:pic>
      <p:pic>
        <p:nvPicPr>
          <p:cNvPr id="28674" name="Picture 2" descr="&amp;Ocy;&amp;bcy;&amp;ocy;&amp;icy; &amp;khcy;&amp;rcy;&amp;acy;&amp;mcy;, &amp;zcy;&amp;icy;&amp;mcy;&amp;acy;, &amp;scy;&amp;ncy;&amp;iecy;&amp;gcy;, &amp;fcy;&amp;ocy;&amp;tcy;&amp;ocy;, &amp;ocy;&amp;bcy;&amp;ocy;&amp;icy; &amp;ncy;&amp;acy; &amp;rcy;&amp;acy;&amp;bcy;&amp;ocy;&amp;chcy;&amp;icy;&amp;jcy; &amp;scy;&amp;tcy;&amp;ocy;&amp;lcy;, &amp;icy;&amp;zcy;&amp;ocy;&amp;bcy;&amp;rcy;&amp;acy;&amp;zhcy;&amp;iecy;&amp;ncy;&amp;icy;&amp;iecy; &amp;vcy; &amp;rcy;&amp;acy;&amp;zcy;&amp;rcy;&amp;iecy;&amp;shcy;&amp;iecy;&amp;ncy;&amp;icy;&amp;icy; - oboifon.ru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764704"/>
            <a:ext cx="8064896" cy="5171948"/>
          </a:xfrm>
          <a:prstGeom prst="rect">
            <a:avLst/>
          </a:prstGeom>
          <a:noFill/>
        </p:spPr>
      </p:pic>
      <p:pic>
        <p:nvPicPr>
          <p:cNvPr id="5" name="Рисунок 4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3568" y="764704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Год культур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620688"/>
            <a:ext cx="7992888" cy="576064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136904" cy="5616624"/>
          </a:xfrm>
          <a:gradFill flip="none" rotWithShape="1"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>
            <a:normAutofit/>
          </a:bodyPr>
          <a:lstStyle/>
          <a:p>
            <a:pPr algn="ctr">
              <a:buNone/>
            </a:pPr>
            <a:endParaRPr lang="ru-RU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>
              <a:buNone/>
            </a:pPr>
            <a:r>
              <a:rPr lang="ru-RU" sz="4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Культура - это мера человечности в человеке.</a:t>
            </a:r>
          </a:p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(Карл Маркс)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thumb_35654_news_big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7544" y="476672"/>
            <a:ext cx="2088232" cy="1402001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148065" y="476672"/>
            <a:ext cx="3362582" cy="54726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Picture 4" descr="http://cdn.static3.rtr-vesti.ru/vh/pictures/b/307/01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620688"/>
            <a:ext cx="4392488" cy="32403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thumb_35654_news_bi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260648"/>
            <a:ext cx="1608800" cy="108012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3861048"/>
            <a:ext cx="4464496" cy="2808312"/>
          </a:xfrm>
          <a:prstGeom prst="rect">
            <a:avLst/>
          </a:prstGeom>
          <a:ln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2014 год объявлен в России </a:t>
            </a:r>
            <a:r>
              <a:rPr kumimoji="0" lang="ru-RU" sz="17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Годом культуры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Соответствующий указ подписал Президент Владимир Путин. В документе говорится, что Год культуры будет проведен с целью "</a:t>
            </a:r>
            <a:r>
              <a:rPr kumimoji="0" lang="ru-RU" sz="1700" b="1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…привлечения внимания общества к вопросам развития культуры, сохранения культурно-исторического наследия и роли российской культуры во всем мире".</a:t>
            </a: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1700" b="0" i="0" u="none" strike="noStrike" cap="none" normalizeH="0" baseline="0" dirty="0" smtClean="0">
              <a:ln>
                <a:noFill/>
              </a:ln>
              <a:solidFill>
                <a:srgbClr val="555555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3" descr="C:\Documents and Settings\Наталья\Мои документы\Мои рисунки\37987014.jpg"/>
          <p:cNvPicPr>
            <a:picLocks noChangeAspect="1" noChangeArrowheads="1"/>
          </p:cNvPicPr>
          <p:nvPr/>
        </p:nvPicPr>
        <p:blipFill>
          <a:blip r:embed="rId4" cstate="print"/>
          <a:srcRect l="6126" t="5000" r="9300" b="8244"/>
          <a:stretch>
            <a:fillRect/>
          </a:stretch>
        </p:blipFill>
        <p:spPr bwMode="auto">
          <a:xfrm>
            <a:off x="4932040" y="476672"/>
            <a:ext cx="3995936" cy="61687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1772816"/>
            <a:ext cx="8183880" cy="4272292"/>
          </a:xfrm>
        </p:spPr>
        <p:txBody>
          <a:bodyPr>
            <a:normAutofit/>
          </a:bodyPr>
          <a:lstStyle/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 исполнение Указа Президента Российской Федерации от 22 апреля 2013 г. N 375 "О проведении в Российской Федерации Года культуры":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Утвердить прилагаемый 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план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основных мероприятий по проведению в 2014 году в Российской Федерации Года культуры.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9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Минкомсвязи</a:t>
            </a:r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России оказать содействие в освещении в государственных средствах массовой информации проведения в Российской Федерации Года культуры.</a:t>
            </a:r>
          </a:p>
          <a:p>
            <a:r>
              <a:rPr lang="ru-RU" sz="1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Рекомендовать органам государственной власти субъектов Российской Федерации принять участие в проведении в Российской Федерации Года культуры.</a:t>
            </a:r>
          </a:p>
          <a:p>
            <a:endParaRPr lang="ru-RU" sz="1900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Председатель Правительства</a:t>
            </a:r>
            <a:b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9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Российской Федерации Д. Медведев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20688"/>
            <a:ext cx="813690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Распоряжение Правительства РФ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 25 декабря 2013 г.                                                           N 2517-р О Плане основных мероприятий </a:t>
            </a:r>
          </a:p>
          <a:p>
            <a:pPr algn="r"/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проведению в 2014 г. в РФ Года культуры</a:t>
            </a:r>
          </a:p>
          <a:p>
            <a:pPr algn="ctr"/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5" name="Рисунок 4" descr="thumb_35654_news_big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476672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490936"/>
          </a:xfrm>
        </p:spPr>
        <p:txBody>
          <a:bodyPr>
            <a:normAutofit fontScale="92500" lnSpcReduction="10000"/>
          </a:bodyPr>
          <a:lstStyle/>
          <a:p>
            <a:pPr marL="571500" indent="-57150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Стратегические меры, </a:t>
            </a:r>
          </a:p>
          <a:p>
            <a:pPr marL="571500" indent="-57150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направленные на развитие </a:t>
            </a:r>
          </a:p>
          <a:p>
            <a:pPr marL="571500" indent="-571500" algn="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сферы культуры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002060"/>
                </a:solidFill>
              </a:rPr>
              <a:t> - </a:t>
            </a:r>
            <a:r>
              <a:rPr lang="ru-RU" sz="2000" dirty="0" smtClean="0">
                <a:solidFill>
                  <a:srgbClr val="002060"/>
                </a:solidFill>
                <a:cs typeface="Times New Roman" pitchFamily="18" charset="0"/>
              </a:rPr>
              <a:t>Учреждение грантов Президента Российской Федерации (Правительства Российской Федерации) ведущим творческим коллективам субъектов Российской Федерации в Год культуры</a:t>
            </a: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dirty="0" smtClean="0">
                <a:solidFill>
                  <a:srgbClr val="002060"/>
                </a:solidFill>
              </a:rPr>
              <a:t>Поддержка проектов по сохранению исторического облика малых городов в Год культуры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Всероссийский конкурс на выявление наиболее успешных центров культуры и туризма "Город культуры в Год культуры"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Всероссийские форумы, конференции, семинары и иные мероприятия по вопросам проведения в Российской Федерации Года культуры </a:t>
            </a:r>
            <a:br>
              <a:rPr lang="ru-RU" sz="2000" dirty="0" smtClean="0">
                <a:solidFill>
                  <a:srgbClr val="002060"/>
                </a:solidFill>
              </a:rPr>
            </a:br>
            <a:r>
              <a:rPr lang="ru-RU" sz="2000" dirty="0" smtClean="0">
                <a:solidFill>
                  <a:srgbClr val="002060"/>
                </a:solidFill>
              </a:rPr>
              <a:t>- Серия презентаций (пресс-конференции, брифинги), посвященных проведению Года культуры. </a:t>
            </a:r>
            <a:br>
              <a:rPr lang="ru-RU" sz="2000" dirty="0" smtClean="0">
                <a:solidFill>
                  <a:srgbClr val="002060"/>
                </a:solidFill>
              </a:rPr>
            </a:br>
            <a:endParaRPr lang="ru-RU" sz="2000" dirty="0" smtClean="0">
              <a:solidFill>
                <a:srgbClr val="002060"/>
              </a:solidFill>
            </a:endParaRPr>
          </a:p>
          <a:p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thumb_35654_news_big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404664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библиотека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3573016"/>
            <a:ext cx="3006969" cy="223224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43808" y="5733256"/>
            <a:ext cx="3024336" cy="648072"/>
          </a:xfrm>
        </p:spPr>
        <p:txBody>
          <a:bodyPr anchor="t">
            <a:normAutofit/>
          </a:bodyPr>
          <a:lstStyle/>
          <a:p>
            <a:r>
              <a:rPr lang="ru-RU" sz="1800" dirty="0" smtClean="0">
                <a:solidFill>
                  <a:srgbClr val="C00000"/>
                </a:solidFill>
              </a:rPr>
              <a:t>"Библиотеки России - дорога в будущее"</a:t>
            </a:r>
            <a:endParaRPr lang="ru-RU" sz="1800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620688"/>
            <a:ext cx="79928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  </a:t>
            </a:r>
            <a:r>
              <a:rPr lang="en-US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II.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Всероссийские культурно-просветительские акции</a:t>
            </a:r>
          </a:p>
          <a:p>
            <a:r>
              <a:rPr lang="ru-RU" dirty="0" smtClean="0"/>
              <a:t>  </a:t>
            </a:r>
            <a:endParaRPr lang="ru-RU" dirty="0"/>
          </a:p>
        </p:txBody>
      </p:sp>
      <p:pic>
        <p:nvPicPr>
          <p:cNvPr id="4" name="Рисунок 3" descr="70_q05zj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03648" y="1052736"/>
            <a:ext cx="3024336" cy="226825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03648" y="3284984"/>
            <a:ext cx="3024336" cy="5760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rgbClr val="C00000"/>
                </a:solidFill>
              </a:rPr>
              <a:t>Фестиваль народной культуры в Сочи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027-500x3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32040" y="980728"/>
            <a:ext cx="3024336" cy="2285054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860032" y="3284984"/>
            <a:ext cx="3096344" cy="5760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Международный культурный форум в</a:t>
            </a:r>
          </a:p>
          <a:p>
            <a:pPr algn="ctr"/>
            <a:r>
              <a:rPr lang="ru-RU" sz="1400" b="1" i="1" dirty="0" smtClean="0">
                <a:solidFill>
                  <a:srgbClr val="C00000"/>
                </a:solidFill>
              </a:rPr>
              <a:t> Санкт-Петербурге </a:t>
            </a:r>
            <a:endParaRPr lang="ru-RU" sz="1400" b="1" i="1" dirty="0">
              <a:solidFill>
                <a:srgbClr val="C00000"/>
              </a:solidFill>
            </a:endParaRPr>
          </a:p>
        </p:txBody>
      </p:sp>
      <p:pic>
        <p:nvPicPr>
          <p:cNvPr id="9" name="Рисунок 8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4869160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76673"/>
            <a:ext cx="82809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III. Международные и всероссийские проекты в области театрального, музыкального и современного изобразительного искусства</a:t>
            </a:r>
          </a:p>
          <a:p>
            <a:pPr algn="ctr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7410" name="Picture 2" descr="&amp;Fcy;&amp;iecy;&amp;scy;&amp;tcy;&amp;icy;&amp;vcy;&amp;acy;&amp;lcy;&amp;softcy; &quot;&amp;Zcy;&amp;ocy;&amp;lcy;&amp;ocy;&amp;tcy;&amp;acy;&amp;yacy; &amp;mcy;&amp;acy;&amp;scy;&amp;kcy;&amp;acy;&quot; 2013. uTimes. &amp;kcy;&amp;acy;&amp;tcy;&amp;acy;&amp;lcy;&amp;ocy;&amp;gcy; &amp;dcy;&amp;lcy;&amp;yacy; &amp;ocy;&amp;rcy;&amp;gcy;&amp;acy;&amp;ncy;&amp;icy;&amp;zcy;&amp;acy;&amp;tcy;&amp;ocy;&amp;rcy;&amp;ocy;&amp;vcy; &amp;mcy;&amp;iecy;&amp;rcy;&amp;ocy;&amp;pcy;&amp;rcy;&amp;icy;&amp;yacy;&amp;tcy;&amp;icy;&amp;jcy; Event uTime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556792"/>
            <a:ext cx="3542257" cy="2304256"/>
          </a:xfrm>
          <a:prstGeom prst="rect">
            <a:avLst/>
          </a:prstGeom>
          <a:noFill/>
        </p:spPr>
      </p:pic>
      <p:pic>
        <p:nvPicPr>
          <p:cNvPr id="17412" name="Picture 4" descr="&amp;Tcy;&amp;iecy;&amp;lcy;&amp;iecy;&amp;pcy;&amp;rcy;&amp;ocy;&amp;gcy;&amp;rcy;&amp;acy;&amp;mcy;&amp;mcy;&amp;acy; - Intele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3600400" cy="2232248"/>
          </a:xfrm>
          <a:prstGeom prst="rect">
            <a:avLst/>
          </a:prstGeom>
          <a:noFill/>
        </p:spPr>
      </p:pic>
      <p:pic>
        <p:nvPicPr>
          <p:cNvPr id="17414" name="Picture 6" descr="&amp;Bcy;&amp;icy;&amp;iecy;&amp;ncy;&amp;ncy;&amp;acy;&amp;lcy;&amp;iecy; &amp;mcy;&amp;ocy;&amp;lcy;&amp;ocy;&amp;dcy;&amp;ocy;&amp;gcy;&amp;ocy; &amp;icy;&amp;scy;&amp;kcy;&amp;ucy;&amp;scy;&amp;scy;&amp;tcy;&amp;vcy;&amp;acy; &quot;&amp;Scy;&amp;tcy;&amp;ocy;&amp;jcy;. &amp;Kcy;&amp;tcy;&amp;ocy; &amp;icy;&amp;dcy;&amp;iecy;&amp;tcy;?&quot; &amp;pcy;&amp;rcy;&amp;icy;&amp;gcy;&amp;lcy;&amp;acy;&amp;shcy;&amp;acy;&amp;iecy;&amp;tcy; &amp;ucy;&amp;chcy;&amp;acy;&amp;scy;&amp;tcy;&amp;ncy;&amp;icy;&amp;kcy;&amp;ocy;&amp;vcy;-Z&amp;Ncy;&amp;YAcy;&amp;Tcy;&amp;A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95736" y="4077072"/>
            <a:ext cx="4552950" cy="2152650"/>
          </a:xfrm>
          <a:prstGeom prst="rect">
            <a:avLst/>
          </a:prstGeom>
          <a:noFill/>
        </p:spPr>
      </p:pic>
      <p:pic>
        <p:nvPicPr>
          <p:cNvPr id="8" name="Рисунок 7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67544" y="3933056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476673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Гастроли ведущих российских </a:t>
            </a:r>
          </a:p>
          <a:p>
            <a:pPr algn="r"/>
            <a:r>
              <a:rPr lang="ru-RU" sz="24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театров в регионах России</a:t>
            </a:r>
            <a:endParaRPr lang="ru-RU" dirty="0"/>
          </a:p>
        </p:txBody>
      </p:sp>
      <p:pic>
        <p:nvPicPr>
          <p:cNvPr id="20482" name="Picture 2" descr="&amp;Scy;&amp;acy;&amp;mcy;&amp;acy;&amp;rcy;&amp;acy; &amp;Bcy;&amp;lcy;&amp;acy;&amp;gcy;&amp;ocy;&amp;tcy;&amp;vcy;&amp;ocy;&amp;rcy;&amp;icy;&amp;tcy;&amp;iecy;&amp;lcy;&amp;softcy;&amp;ncy;&amp;ycy;&amp;iecy; &amp;gcy;&amp;acy;&amp;scy;&amp;tcy;&amp;rcy;&amp;ocy;&amp;lcy;&amp;icy; &amp;Mcy;&amp;acy;&amp;lcy;&amp;ocy;&amp;gcy;&amp;ocy; &amp;tcy;&amp;iecy;&amp;acy;&amp;tcy;&amp;rcy;&amp;acy; &amp;Rcy;&amp;ocy;&amp;scy;&amp;scy;&amp;icy;&amp;icy; &amp;pcy;&amp;ocy; &amp;Vcy;&amp;ocy;&amp;lcy;&amp;gcy;&amp;iecy;. &amp;Scy;&amp;iecy;&amp;gcy;&amp;ocy;&amp;dcy;&amp;ncy;&amp;yacy; &amp;gcy;&amp;ocy;&amp;scy;&amp;tcy;&amp;iecy;&amp;jcy; &amp;pcy;&amp;rcy;&amp;icy;&amp;ncy;&amp;icy;&amp;mcy;&amp;acy;&amp;iecy;&amp;tcy; &amp;Scy;&amp;acy;&amp;mcy;&amp;acy;&amp;rcy;&amp;acy; - &amp;Bcy;&amp;iecy;&amp;zcy;&amp;Fcy;&amp;ocy;&amp;rcy;&amp;mcy;&amp;acy;&amp;tcy;&amp;acy;.Ru - &amp;Ncy;&amp;ocy;&amp;vcy;&amp;ocy;&amp;scy;&amp;tcy;&amp;i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484784"/>
            <a:ext cx="1933575" cy="1447801"/>
          </a:xfrm>
          <a:prstGeom prst="rect">
            <a:avLst/>
          </a:prstGeom>
          <a:noFill/>
        </p:spPr>
      </p:pic>
      <p:pic>
        <p:nvPicPr>
          <p:cNvPr id="20484" name="Picture 4" descr="&amp;Pcy;&amp;rcy;&amp;ocy;&amp;fcy;&amp;icy;&amp;tcy; &amp;gcy;&amp;rcy;&amp;ucy;&amp;p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1412776"/>
            <a:ext cx="3461923" cy="1800200"/>
          </a:xfrm>
          <a:prstGeom prst="rect">
            <a:avLst/>
          </a:prstGeom>
          <a:noFill/>
        </p:spPr>
      </p:pic>
      <p:pic>
        <p:nvPicPr>
          <p:cNvPr id="20486" name="Picture 6" descr="&amp;Kcy;&amp;ocy;&amp;ncy;&amp;tscy;&amp;iecy;&amp;rcy;&amp;tcy;&amp;ncy;&amp;acy;&amp;yacy; &amp;acy;&amp;fcy;&amp;icy;&amp;shcy;&amp;acy; &amp;Kcy;&amp;ocy;&amp;ncy;&amp;tscy;&amp;iecy;&amp;rcy;&amp;tcy;&amp;ncy;&amp;ocy;&amp;gcy;&amp;ocy; &amp;zcy;&amp;acy;&amp;lcy;&amp;acy; &amp;Mcy;&amp;acy;&amp;rcy;&amp;icy;&amp;icy;&amp;ncy;&amp;scy;&amp;kcy;&amp;ocy;&amp;gcy;&amp;ocy; &amp;tcy;&amp;iecy;&amp;acy;&amp;tcy;&amp;rcy;&amp;acy; &amp;ncy;&amp;acy; &amp;yacy;&amp;ncy;&amp;vcy;&amp;acy;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60232" y="1340768"/>
            <a:ext cx="1809750" cy="1666875"/>
          </a:xfrm>
          <a:prstGeom prst="rect">
            <a:avLst/>
          </a:prstGeom>
          <a:noFill/>
        </p:spPr>
      </p:pic>
      <p:pic>
        <p:nvPicPr>
          <p:cNvPr id="20488" name="Picture 8" descr="&amp;Ncy;&amp;ocy;&amp;vcy;&amp;ocy;&amp;scy;&amp;tcy;&amp;icy;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3356992"/>
            <a:ext cx="2238375" cy="1647825"/>
          </a:xfrm>
          <a:prstGeom prst="rect">
            <a:avLst/>
          </a:prstGeom>
          <a:noFill/>
        </p:spPr>
      </p:pic>
      <p:pic>
        <p:nvPicPr>
          <p:cNvPr id="20492" name="Picture 12" descr="&amp;Tcy;&amp;iecy;&amp;acy;&amp;tcy;&amp;rcy; &amp;Scy;&amp;acy;&amp;tcy;&amp;icy;&amp;rcy;&amp;icy;&amp;kcy;&amp;ocy;&amp;ncy;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84168" y="3356992"/>
            <a:ext cx="2649895" cy="1656184"/>
          </a:xfrm>
          <a:prstGeom prst="rect">
            <a:avLst/>
          </a:prstGeom>
          <a:noFill/>
        </p:spPr>
      </p:pic>
      <p:pic>
        <p:nvPicPr>
          <p:cNvPr id="20490" name="Picture 10" descr="13 &amp;ncy;&amp;ocy;&amp;yacy;&amp;bcy;&amp;rcy;&amp;yacy; &amp;vcy; &amp;icy;&amp;scy;&amp;tcy;&amp;ocy;&amp;rcy;&amp;icy;&amp;icy; &quot; &amp;Ncy;&amp;Icy;&amp;Kcy;&amp;Ocy;&amp;Pcy;&amp;Ocy;&amp;Lcy;&amp;SOFTcy;-ART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131840" y="3861048"/>
            <a:ext cx="2747475" cy="2016224"/>
          </a:xfrm>
          <a:prstGeom prst="rect">
            <a:avLst/>
          </a:prstGeom>
          <a:noFill/>
        </p:spPr>
      </p:pic>
      <p:pic>
        <p:nvPicPr>
          <p:cNvPr id="11" name="Рисунок 10" descr="thumb_35654_news_big.jpe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23528" y="332656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548680"/>
            <a:ext cx="8136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IV. Сохранение и развитие народного творчества и традиционной культуры народов России     </a:t>
            </a:r>
            <a:br>
              <a:rPr lang="ru-RU" b="1" i="1" dirty="0" smtClean="0">
                <a:solidFill>
                  <a:srgbClr val="002060"/>
                </a:solidFill>
              </a:rPr>
            </a:br>
            <a:endParaRPr lang="ru-RU" b="1" i="1" dirty="0" smtClean="0">
              <a:solidFill>
                <a:srgbClr val="002060"/>
              </a:solidFill>
            </a:endParaRPr>
          </a:p>
        </p:txBody>
      </p:sp>
      <p:pic>
        <p:nvPicPr>
          <p:cNvPr id="21506" name="Picture 2" descr="&amp;Ncy;&amp;ocy;&amp;vcy;&amp;ocy;&amp;scy;&amp;tcy;&amp;icy; &amp;kcy;&amp;ucy;&amp;lcy;&amp;softcy;&amp;tcy;&amp;ucy;&amp;rcy;&amp;y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717032"/>
            <a:ext cx="3168352" cy="2816314"/>
          </a:xfrm>
          <a:prstGeom prst="rect">
            <a:avLst/>
          </a:prstGeom>
          <a:noFill/>
        </p:spPr>
      </p:pic>
      <p:pic>
        <p:nvPicPr>
          <p:cNvPr id="21508" name="Picture 4" descr="&amp;Mcy;&amp;iecy;&amp;zhcy;&amp;dcy;&amp;ucy;&amp;ncy;&amp;acy;&amp;rcy;&amp;ocy;&amp;dcy;&amp;ncy;&amp;ycy;&amp;jcy; &amp;fcy;&amp;iecy;&amp;scy;&amp;tcy;&amp;icy;&amp;vcy;&amp;acy;&amp;lcy;&amp;softcy; &amp;ncy;&amp;acy;&amp;rcy;&amp;ocy;&amp;dcy;&amp;ncy;&amp;ocy;&amp;gcy;&amp;ocy; &amp;tcy;&amp;vcy;&amp;ocy;&amp;rcy;&amp;chcy;&amp;iecy;&amp;scy;&amp;tcy;&amp;vcy;&amp;acy; &quot;&amp;Zcy;&amp;ocy;&amp;lcy;&amp;ocy;&amp;tcy;&amp;ocy;&amp;iecy; &amp;kcy;&amp;ocy;&amp;lcy;&amp;softcy;&amp;tscy;&amp;ocy;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268760"/>
            <a:ext cx="3096343" cy="2808312"/>
          </a:xfrm>
          <a:prstGeom prst="rect">
            <a:avLst/>
          </a:prstGeom>
          <a:noFill/>
        </p:spPr>
      </p:pic>
      <p:pic>
        <p:nvPicPr>
          <p:cNvPr id="21510" name="Picture 6" descr="&amp;Mcy;&amp;icy;&amp;ncy;&amp;icy;&amp;scy;&amp;tcy;&amp;iecy;&amp;rcy;&amp;scy;&amp;tcy;&amp;vcy;&amp;ocy; &amp;kcy;&amp;ucy;&amp;lcy;&amp;softcy;&amp;tcy;&amp;ucy;&amp;rcy;&amp;ycy; &amp;Mcy;&amp;ocy;&amp;scy;&amp;kcy;&amp;ocy;&amp;vcy;&amp;scy;&amp;kcy;&amp;ocy;&amp;jcy; &amp;ocy;&amp;bcy;&amp;lcy;&amp;acy;&amp;scy;&amp;t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412776"/>
            <a:ext cx="3672408" cy="2377884"/>
          </a:xfrm>
          <a:prstGeom prst="rect">
            <a:avLst/>
          </a:prstGeom>
          <a:noFill/>
        </p:spPr>
      </p:pic>
      <p:pic>
        <p:nvPicPr>
          <p:cNvPr id="7" name="Рисунок 6" descr="thumb_35654_news_big.jpe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5536" y="4941168"/>
            <a:ext cx="1608800" cy="1080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172</TotalTime>
  <Words>150</Words>
  <Application>Microsoft Office PowerPoint</Application>
  <PresentationFormat>Экран (4:3)</PresentationFormat>
  <Paragraphs>45</Paragraphs>
  <Slides>16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Аспект</vt:lpstr>
      <vt:lpstr>«ГОД КУЛЬТУРЫ В РОССИИ»</vt:lpstr>
      <vt:lpstr>Слайд 2</vt:lpstr>
      <vt:lpstr>Слайд 3</vt:lpstr>
      <vt:lpstr>Слайд 4</vt:lpstr>
      <vt:lpstr>Слайд 5</vt:lpstr>
      <vt:lpstr>"Библиотеки России - дорога в будущее"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«ГОД КУЛЬТУРЫ В РОССИИ»</dc:title>
  <dc:creator>Notebook-2</dc:creator>
  <cp:lastModifiedBy>Notebook-2</cp:lastModifiedBy>
  <cp:revision>19</cp:revision>
  <dcterms:created xsi:type="dcterms:W3CDTF">2014-12-08T17:54:21Z</dcterms:created>
  <dcterms:modified xsi:type="dcterms:W3CDTF">2014-12-17T13:16:07Z</dcterms:modified>
</cp:coreProperties>
</file>