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96" r:id="rId3"/>
    <p:sldId id="298" r:id="rId4"/>
    <p:sldId id="286" r:id="rId5"/>
    <p:sldId id="288" r:id="rId6"/>
    <p:sldId id="289" r:id="rId7"/>
    <p:sldId id="290" r:id="rId8"/>
    <p:sldId id="257" r:id="rId9"/>
    <p:sldId id="263" r:id="rId10"/>
    <p:sldId id="261" r:id="rId11"/>
    <p:sldId id="259" r:id="rId12"/>
    <p:sldId id="264" r:id="rId13"/>
    <p:sldId id="276" r:id="rId14"/>
    <p:sldId id="270" r:id="rId15"/>
    <p:sldId id="281" r:id="rId16"/>
    <p:sldId id="280" r:id="rId17"/>
    <p:sldId id="268" r:id="rId18"/>
    <p:sldId id="282" r:id="rId19"/>
    <p:sldId id="283" r:id="rId20"/>
    <p:sldId id="284" r:id="rId21"/>
    <p:sldId id="285" r:id="rId22"/>
    <p:sldId id="292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70" d="100"/>
          <a:sy n="70" d="100"/>
        </p:scale>
        <p:origin x="138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1BEDC9-B655-47B8-ADCA-8FB98FDCE561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061CB7-4367-4BA1-9779-9E8A391FCE8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857125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61CB7-4367-4BA1-9779-9E8A391FCE8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96964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061CB7-4367-4BA1-9779-9E8A391FCE8F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12891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D4F19-139A-4ADC-A31E-E9CFCA0AA50A}" type="datetimeFigureOut">
              <a:rPr lang="ru-RU" smtClean="0"/>
              <a:pPr/>
              <a:t>16.05.2014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B3B515-7768-476A-95AE-E7B878A41C9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eaLnBrk="0" hangingPunct="0"/>
            <a:r>
              <a:rPr lang="ru-RU" sz="7200" b="1" i="1" dirty="0" smtClean="0">
                <a:ea typeface="Times New Roman" pitchFamily="18" charset="0"/>
                <a:cs typeface="Monotype Corsiva" pitchFamily="66" charset="0"/>
              </a:rPr>
              <a:t/>
            </a:r>
            <a:br>
              <a:rPr lang="ru-RU" sz="7200" b="1" i="1" dirty="0" smtClean="0">
                <a:ea typeface="Times New Roman" pitchFamily="18" charset="0"/>
                <a:cs typeface="Monotype Corsiva" pitchFamily="66" charset="0"/>
              </a:rPr>
            </a:br>
            <a:r>
              <a:rPr lang="ru-RU" sz="7200" b="1" i="1" dirty="0" smtClean="0">
                <a:ea typeface="Times New Roman" pitchFamily="18" charset="0"/>
                <a:cs typeface="Monotype Corsiva" pitchFamily="66" charset="0"/>
              </a:rPr>
              <a:t>Измерение времени реакции</a:t>
            </a:r>
            <a:br>
              <a:rPr lang="ru-RU" sz="7200" b="1" i="1" dirty="0" smtClean="0">
                <a:ea typeface="Times New Roman" pitchFamily="18" charset="0"/>
                <a:cs typeface="Monotype Corsiva" pitchFamily="66" charset="0"/>
              </a:rPr>
            </a:br>
            <a:r>
              <a:rPr lang="ru-RU" sz="7200" b="1" i="1" dirty="0" smtClean="0">
                <a:ea typeface="Times New Roman" pitchFamily="18" charset="0"/>
                <a:cs typeface="Monotype Corsiva" pitchFamily="66" charset="0"/>
              </a:rPr>
              <a:t> </a:t>
            </a:r>
            <a:r>
              <a:rPr lang="ru-RU" sz="7200" dirty="0" smtClean="0">
                <a:ea typeface="Times New Roman" pitchFamily="18" charset="0"/>
                <a:cs typeface="Monotype Corsiva" pitchFamily="66" charset="0"/>
              </a:rPr>
              <a:t/>
            </a:r>
            <a:br>
              <a:rPr lang="ru-RU" sz="7200" dirty="0" smtClean="0">
                <a:ea typeface="Times New Roman" pitchFamily="18" charset="0"/>
                <a:cs typeface="Monotype Corsiva" pitchFamily="66" charset="0"/>
              </a:rPr>
            </a:b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7944" y="4581128"/>
            <a:ext cx="4824536" cy="1752600"/>
          </a:xfrm>
        </p:spPr>
        <p:txBody>
          <a:bodyPr>
            <a:noAutofit/>
          </a:bodyPr>
          <a:lstStyle/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Выполнила ученица 7 класса</a:t>
            </a:r>
          </a:p>
          <a:p>
            <a:r>
              <a:rPr lang="ru-RU" sz="2800" b="1" i="1" u="sng" dirty="0" err="1" smtClean="0">
                <a:solidFill>
                  <a:schemeClr val="tx1"/>
                </a:solidFill>
              </a:rPr>
              <a:t>Шункунова</a:t>
            </a:r>
            <a:r>
              <a:rPr lang="ru-RU" sz="2800" b="1" i="1" u="sng" dirty="0" smtClean="0">
                <a:solidFill>
                  <a:schemeClr val="tx1"/>
                </a:solidFill>
              </a:rPr>
              <a:t>  Регина</a:t>
            </a:r>
          </a:p>
          <a:p>
            <a:pPr algn="l"/>
            <a:r>
              <a:rPr lang="ru-RU" sz="2400" dirty="0" smtClean="0">
                <a:solidFill>
                  <a:schemeClr val="tx1"/>
                </a:solidFill>
              </a:rPr>
              <a:t> Руководитель   </a:t>
            </a:r>
            <a:r>
              <a:rPr lang="ru-RU" sz="2400" b="1" i="1" u="sng" dirty="0" err="1" smtClean="0">
                <a:solidFill>
                  <a:schemeClr val="tx1"/>
                </a:solidFill>
              </a:rPr>
              <a:t>Окрикова</a:t>
            </a:r>
            <a:r>
              <a:rPr lang="ru-RU" sz="2400" b="1" i="1" u="sng" dirty="0" smtClean="0">
                <a:solidFill>
                  <a:schemeClr val="tx1"/>
                </a:solidFill>
              </a:rPr>
              <a:t> В.К</a:t>
            </a:r>
            <a:r>
              <a:rPr lang="ru-RU" sz="2400" dirty="0" smtClean="0">
                <a:solidFill>
                  <a:schemeClr val="tx1"/>
                </a:solidFill>
              </a:rPr>
              <a:t>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332656"/>
            <a:ext cx="7992888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404664"/>
            <a:ext cx="7848872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08912" cy="6192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Винера\Downloads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5471592" y="692696"/>
            <a:ext cx="3672408" cy="3816424"/>
          </a:xfrm>
          <a:prstGeom prst="rect">
            <a:avLst/>
          </a:prstGeom>
          <a:noFill/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260648"/>
            <a:ext cx="5364088" cy="5865515"/>
          </a:xfrm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Время реакции - </a:t>
            </a:r>
            <a:r>
              <a:rPr lang="ru-RU" sz="4000" b="1" i="1" dirty="0" smtClean="0"/>
              <a:t>это промежуток времени от начала сигнала до реакции организма  человека на этот                                       сигнал. </a:t>
            </a:r>
          </a:p>
          <a:p>
            <a:endParaRPr lang="ru-RU" sz="2800" dirty="0" smtClean="0"/>
          </a:p>
          <a:p>
            <a:r>
              <a:rPr lang="ru-RU" sz="3600" dirty="0" smtClean="0">
                <a:solidFill>
                  <a:srgbClr val="C00000"/>
                </a:solidFill>
              </a:rPr>
              <a:t>Значит, можно как-то измерить время реакции.</a:t>
            </a:r>
          </a:p>
          <a:p>
            <a:endParaRPr lang="ru-RU" sz="32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На основе кинематического уравнения: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5400" dirty="0" smtClean="0"/>
              <a:t>  </a:t>
            </a:r>
            <a:r>
              <a:rPr lang="en-US" sz="5400" dirty="0" smtClean="0"/>
              <a:t>h</a:t>
            </a:r>
            <a:r>
              <a:rPr lang="ru-RU" sz="5400" dirty="0" smtClean="0"/>
              <a:t> = </a:t>
            </a:r>
            <a:r>
              <a:rPr lang="en-US" sz="5400" dirty="0" smtClean="0"/>
              <a:t>g t</a:t>
            </a:r>
            <a:r>
              <a:rPr lang="ru-RU" sz="5400" baseline="30000" dirty="0" smtClean="0"/>
              <a:t>2 </a:t>
            </a:r>
            <a:r>
              <a:rPr lang="ru-RU" sz="5400" dirty="0" smtClean="0"/>
              <a:t>/ 2,        </a:t>
            </a:r>
            <a:r>
              <a:rPr lang="en-US" sz="5400" dirty="0" smtClean="0"/>
              <a:t>t</a:t>
            </a:r>
            <a:r>
              <a:rPr lang="ru-RU" sz="5400" baseline="30000" dirty="0" smtClean="0"/>
              <a:t>2 </a:t>
            </a:r>
            <a:r>
              <a:rPr lang="ru-RU" sz="5400" dirty="0" smtClean="0"/>
              <a:t>= 2</a:t>
            </a:r>
            <a:r>
              <a:rPr lang="en-US" sz="5400" dirty="0" smtClean="0"/>
              <a:t>h</a:t>
            </a:r>
            <a:r>
              <a:rPr lang="ru-RU" sz="5400" dirty="0" smtClean="0"/>
              <a:t> / </a:t>
            </a:r>
            <a:r>
              <a:rPr lang="en-US" sz="5400" dirty="0" smtClean="0"/>
              <a:t>g</a:t>
            </a:r>
            <a:r>
              <a:rPr lang="ru-RU" sz="5400" dirty="0" smtClean="0"/>
              <a:t>,         </a:t>
            </a:r>
            <a:r>
              <a:rPr lang="en-US" sz="5400" dirty="0" smtClean="0"/>
              <a:t> </a:t>
            </a:r>
            <a:r>
              <a:rPr lang="ru-RU" sz="5400" dirty="0" smtClean="0"/>
              <a:t>   </a:t>
            </a:r>
          </a:p>
          <a:p>
            <a:pPr>
              <a:buNone/>
            </a:pPr>
            <a:r>
              <a:rPr lang="ru-RU" sz="5400" dirty="0" smtClean="0"/>
              <a:t>                     </a:t>
            </a:r>
            <a:r>
              <a:rPr lang="en-US" sz="5400" dirty="0" smtClean="0"/>
              <a:t>g</a:t>
            </a:r>
            <a:r>
              <a:rPr lang="ru-RU" sz="5400" dirty="0" smtClean="0"/>
              <a:t> = 9,81 м/с</a:t>
            </a:r>
            <a:r>
              <a:rPr lang="ru-RU" sz="5400" baseline="30000" dirty="0" smtClean="0"/>
              <a:t>2 </a:t>
            </a:r>
            <a:endParaRPr lang="ru-RU" sz="5400" dirty="0" smtClean="0"/>
          </a:p>
          <a:p>
            <a:pPr>
              <a:buNone/>
            </a:pPr>
            <a:r>
              <a:rPr lang="ru-RU" sz="5400" dirty="0" smtClean="0"/>
              <a:t>или              </a:t>
            </a:r>
            <a:r>
              <a:rPr lang="en-US" sz="5400" dirty="0" smtClean="0"/>
              <a:t>g</a:t>
            </a:r>
            <a:r>
              <a:rPr lang="ru-RU" sz="5400" dirty="0" smtClean="0"/>
              <a:t> = 981см/с</a:t>
            </a:r>
            <a:r>
              <a:rPr lang="ru-RU" sz="5400" baseline="30000" dirty="0" smtClean="0"/>
              <a:t>2 </a:t>
            </a:r>
            <a:endParaRPr lang="en-US" sz="5400" baseline="30000" dirty="0" smtClean="0"/>
          </a:p>
          <a:p>
            <a:pPr>
              <a:buNone/>
            </a:pPr>
            <a:r>
              <a:rPr lang="en-US" sz="5400" baseline="30000" dirty="0" smtClean="0"/>
              <a:t>  </a:t>
            </a:r>
            <a:r>
              <a:rPr lang="ru-RU" sz="5400" baseline="30000" dirty="0" smtClean="0"/>
              <a:t>         </a:t>
            </a:r>
            <a:r>
              <a:rPr lang="en-US" sz="5400" dirty="0" smtClean="0"/>
              <a:t>t=</a:t>
            </a:r>
            <a:r>
              <a:rPr lang="ru-RU" sz="5400" dirty="0" smtClean="0"/>
              <a:t> </a:t>
            </a:r>
            <a:r>
              <a:rPr lang="en-US" sz="5400" dirty="0" smtClean="0"/>
              <a:t>√ 2/981∙h   </a:t>
            </a:r>
            <a:endParaRPr lang="ru-RU" sz="5400" dirty="0" smtClean="0"/>
          </a:p>
          <a:p>
            <a:pPr algn="ctr">
              <a:buNone/>
            </a:pPr>
            <a:r>
              <a:rPr lang="en-US" sz="6600" dirty="0" smtClean="0">
                <a:solidFill>
                  <a:srgbClr val="C00000"/>
                </a:solidFill>
              </a:rPr>
              <a:t>t= 0,04515 √h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2555776" y="4221088"/>
            <a:ext cx="2160240" cy="0"/>
          </a:xfrm>
          <a:prstGeom prst="line">
            <a:avLst/>
          </a:prstGeom>
          <a:ln w="38100">
            <a:solidFill>
              <a:schemeClr val="tx1"/>
            </a:solidFill>
            <a:prstDash val="soli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228184" y="5157192"/>
            <a:ext cx="504056" cy="0"/>
          </a:xfrm>
          <a:prstGeom prst="line">
            <a:avLst/>
          </a:prstGeom>
          <a:ln w="571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Шкала градуировки прибора </a:t>
            </a:r>
            <a:endParaRPr lang="ru-RU" sz="4000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95536" y="1600200"/>
          <a:ext cx="8291264" cy="46268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2168"/>
                <a:gridCol w="1841336"/>
                <a:gridCol w="1645920"/>
                <a:gridCol w="1645920"/>
                <a:gridCol w="164592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  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0,045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0,150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0,207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21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0,251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31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0,289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41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0,065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  </a:t>
                      </a:r>
                      <a:endParaRPr lang="ru-RU" sz="24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0,156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12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0,212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22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0,255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32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0,293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42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0,078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0,163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0,217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0,259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0,296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43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0,090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0,169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0,221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0,263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0,299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44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0,101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0,175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15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0,226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0,267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35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0,303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45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0,111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0,181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0,230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0,271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0,306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46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0,119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0,186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0,235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0,275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0,310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47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0,128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0,192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18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0,239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28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0,278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38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0,313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48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0,135  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9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0,197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0,243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29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0,282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39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0,316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49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0,143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0,202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20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0,247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30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0,286   </a:t>
                      </a:r>
                      <a:r>
                        <a:rPr lang="ru-RU" sz="2400" b="1" dirty="0" smtClean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  </a:t>
                      </a:r>
                      <a:r>
                        <a:rPr lang="ru-RU" sz="24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40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0,319     </a:t>
                      </a: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2400" dirty="0">
                        <a:solidFill>
                          <a:srgbClr val="C0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Прибор для исследований </a:t>
            </a:r>
            <a:endParaRPr lang="ru-RU" dirty="0"/>
          </a:p>
        </p:txBody>
      </p:sp>
      <p:pic>
        <p:nvPicPr>
          <p:cNvPr id="2050" name="Picture 2" descr="C:\Users\Винера\Desktop\SAM_0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4896544" cy="609329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080120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C00000"/>
                </a:solidFill>
              </a:rPr>
              <a:t>Измерение скорости реакции </a:t>
            </a:r>
            <a:r>
              <a:rPr lang="ru-RU" sz="4000" b="1" dirty="0" smtClean="0">
                <a:solidFill>
                  <a:srgbClr val="C00000"/>
                </a:solidFill>
              </a:rPr>
              <a:t/>
            </a:r>
            <a:br>
              <a:rPr lang="ru-RU" sz="4000" b="1" dirty="0" smtClean="0">
                <a:solidFill>
                  <a:srgbClr val="C00000"/>
                </a:solidFill>
              </a:rPr>
            </a:br>
            <a:endParaRPr lang="ru-RU" sz="4000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Users\Винера\Desktop\SAM_0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764704"/>
            <a:ext cx="4392488" cy="5832648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Результаты измерений времени реакции учащихся 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075240" cy="490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22712"/>
                <a:gridCol w="2520280"/>
                <a:gridCol w="2232248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400" b="1" i="1" kern="1200" dirty="0" smtClean="0">
                          <a:solidFill>
                            <a:srgbClr val="00B050"/>
                          </a:solidFill>
                          <a:latin typeface="+mj-lt"/>
                          <a:ea typeface="+mn-ea"/>
                          <a:cs typeface="+mn-cs"/>
                        </a:rPr>
                        <a:t>Средние результаты измерений времени</a:t>
                      </a:r>
                      <a:r>
                        <a:rPr lang="ru-RU" sz="2400" b="1" i="1" kern="1200" baseline="0" dirty="0" smtClean="0">
                          <a:solidFill>
                            <a:srgbClr val="00B050"/>
                          </a:solidFill>
                          <a:latin typeface="+mj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b="1" i="1" kern="1200" dirty="0" smtClean="0">
                          <a:solidFill>
                            <a:srgbClr val="00B050"/>
                          </a:solidFill>
                          <a:latin typeface="+mj-lt"/>
                          <a:ea typeface="+mn-ea"/>
                          <a:cs typeface="+mn-cs"/>
                        </a:rPr>
                        <a:t>реакции </a:t>
                      </a:r>
                      <a:endParaRPr lang="ru-RU" sz="2400" b="1" i="1" dirty="0">
                        <a:solidFill>
                          <a:srgbClr val="00B050"/>
                        </a:solidFill>
                        <a:latin typeface="+mj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rgbClr val="00B050"/>
                          </a:solidFill>
                          <a:latin typeface="+mj-lt"/>
                          <a:ea typeface="Calibri"/>
                          <a:cs typeface="Times New Roman"/>
                        </a:rPr>
                        <a:t>Утром, после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400" b="1" i="1" dirty="0" smtClean="0">
                          <a:solidFill>
                            <a:srgbClr val="00B050"/>
                          </a:solidFill>
                          <a:latin typeface="+mj-lt"/>
                          <a:ea typeface="Calibri"/>
                          <a:cs typeface="Times New Roman"/>
                        </a:rPr>
                        <a:t>1</a:t>
                      </a:r>
                      <a:r>
                        <a:rPr lang="ru-RU" sz="2400" b="1" i="1" dirty="0">
                          <a:solidFill>
                            <a:srgbClr val="00B050"/>
                          </a:solidFill>
                          <a:latin typeface="+mj-lt"/>
                          <a:ea typeface="Calibri"/>
                          <a:cs typeface="Times New Roman"/>
                        </a:rPr>
                        <a:t>-го урока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rgbClr val="00B050"/>
                          </a:solidFill>
                          <a:latin typeface="+mj-lt"/>
                          <a:ea typeface="Calibri"/>
                          <a:cs typeface="Times New Roman"/>
                        </a:rPr>
                        <a:t>Днем, после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 smtClean="0">
                          <a:solidFill>
                            <a:srgbClr val="00B050"/>
                          </a:solidFill>
                          <a:latin typeface="+mj-lt"/>
                          <a:ea typeface="Calibri"/>
                          <a:cs typeface="Times New Roman"/>
                        </a:rPr>
                        <a:t>6-го </a:t>
                      </a:r>
                      <a:r>
                        <a:rPr lang="ru-RU" sz="2400" b="1" i="1" dirty="0">
                          <a:solidFill>
                            <a:srgbClr val="00B050"/>
                          </a:solidFill>
                          <a:latin typeface="+mj-lt"/>
                          <a:ea typeface="Calibri"/>
                          <a:cs typeface="Times New Roman"/>
                        </a:rPr>
                        <a:t>урока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учащихся занимающихся спортом 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+mj-lt"/>
                          <a:ea typeface="Calibri"/>
                          <a:cs typeface="Times New Roman"/>
                        </a:rPr>
                        <a:t>0,216</a:t>
                      </a: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latin typeface="+mj-lt"/>
                          <a:ea typeface="Calibri"/>
                          <a:cs typeface="Times New Roman"/>
                        </a:rPr>
                        <a:t>0,221</a:t>
                      </a: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учащихся не занимающихся спортом 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>
                          <a:latin typeface="+mj-lt"/>
                          <a:ea typeface="Calibri"/>
                          <a:cs typeface="Times New Roman"/>
                        </a:rPr>
                        <a:t>0,236</a:t>
                      </a: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dirty="0" smtClean="0">
                          <a:latin typeface="+mj-lt"/>
                          <a:ea typeface="Calibri"/>
                          <a:cs typeface="Times New Roman"/>
                        </a:rPr>
                        <a:t>0,238</a:t>
                      </a:r>
                      <a:endParaRPr lang="ru-RU" sz="2800" b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работники школы не водят личный транспорт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0,228</a:t>
                      </a:r>
                      <a:endParaRPr lang="ru-RU" sz="2800" b="1" i="1" dirty="0"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0,228</a:t>
                      </a:r>
                      <a:endParaRPr lang="ru-RU" sz="2800" b="1" i="1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ru-RU" sz="2800" b="1" i="1" dirty="0">
                        <a:latin typeface="+mj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работники школы водят личный транспорт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0,193</a:t>
                      </a:r>
                      <a:endParaRPr lang="ru-RU" sz="2800" b="1" i="1" dirty="0">
                        <a:latin typeface="+mj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b="1" i="1" kern="1200" dirty="0" smtClean="0">
                          <a:solidFill>
                            <a:schemeClr val="dk1"/>
                          </a:solidFill>
                          <a:latin typeface="+mj-lt"/>
                          <a:ea typeface="+mn-ea"/>
                          <a:cs typeface="+mn-cs"/>
                        </a:rPr>
                        <a:t>0,193</a:t>
                      </a:r>
                      <a:endParaRPr lang="ru-RU" sz="2800" b="1" i="1" dirty="0" smtClean="0">
                        <a:latin typeface="+mj-lt"/>
                        <a:ea typeface="Calibri"/>
                        <a:cs typeface="Times New Roman"/>
                      </a:endParaRPr>
                    </a:p>
                    <a:p>
                      <a:pPr algn="ctr"/>
                      <a:endParaRPr lang="ru-RU" sz="2800" b="1" i="1" dirty="0">
                        <a:latin typeface="+mj-lt"/>
                      </a:endParaRPr>
                    </a:p>
                  </a:txBody>
                  <a:tcPr>
                    <a:solidFill>
                      <a:schemeClr val="bg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Диаграмма выбора профессий, связанных с риском</a:t>
            </a:r>
            <a:endParaRPr lang="ru-RU" dirty="0">
              <a:solidFill>
                <a:srgbClr val="C00000"/>
              </a:solidFill>
            </a:endParaRPr>
          </a:p>
        </p:txBody>
      </p:sp>
      <p:grpSp>
        <p:nvGrpSpPr>
          <p:cNvPr id="1028" name="Group 4"/>
          <p:cNvGrpSpPr>
            <a:grpSpLocks noChangeAspect="1"/>
          </p:cNvGrpSpPr>
          <p:nvPr/>
        </p:nvGrpSpPr>
        <p:grpSpPr bwMode="auto">
          <a:xfrm>
            <a:off x="611188" y="1557338"/>
            <a:ext cx="7993062" cy="4751387"/>
            <a:chOff x="385" y="981"/>
            <a:chExt cx="5035" cy="2993"/>
          </a:xfrm>
        </p:grpSpPr>
        <p:sp>
          <p:nvSpPr>
            <p:cNvPr id="1027" name="AutoShape 3"/>
            <p:cNvSpPr>
              <a:spLocks noChangeAspect="1" noChangeArrowheads="1" noTextEdit="1"/>
            </p:cNvSpPr>
            <p:nvPr/>
          </p:nvSpPr>
          <p:spPr bwMode="auto">
            <a:xfrm>
              <a:off x="385" y="981"/>
              <a:ext cx="5035" cy="29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29" name="Rectangle 5"/>
            <p:cNvSpPr>
              <a:spLocks noChangeArrowheads="1"/>
            </p:cNvSpPr>
            <p:nvPr/>
          </p:nvSpPr>
          <p:spPr bwMode="auto">
            <a:xfrm>
              <a:off x="434" y="1031"/>
              <a:ext cx="4927" cy="2893"/>
            </a:xfrm>
            <a:prstGeom prst="rect">
              <a:avLst/>
            </a:prstGeom>
            <a:solidFill>
              <a:srgbClr val="FFFFFF"/>
            </a:solidFill>
            <a:ln w="158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132" y="1540"/>
              <a:ext cx="1532" cy="1576"/>
            </a:xfrm>
            <a:custGeom>
              <a:avLst/>
              <a:gdLst/>
              <a:ahLst/>
              <a:cxnLst>
                <a:cxn ang="0">
                  <a:pos x="3" y="57"/>
                </a:cxn>
                <a:cxn ang="0">
                  <a:pos x="0" y="79"/>
                </a:cxn>
                <a:cxn ang="0">
                  <a:pos x="78" y="158"/>
                </a:cxn>
                <a:cxn ang="0">
                  <a:pos x="157" y="79"/>
                </a:cxn>
                <a:cxn ang="0">
                  <a:pos x="78" y="1"/>
                </a:cxn>
                <a:cxn ang="0">
                  <a:pos x="78" y="1"/>
                </a:cxn>
                <a:cxn ang="0">
                  <a:pos x="78" y="79"/>
                </a:cxn>
                <a:cxn ang="0">
                  <a:pos x="3" y="57"/>
                </a:cxn>
              </a:cxnLst>
              <a:rect l="0" t="0" r="r" b="b"/>
              <a:pathLst>
                <a:path w="157" h="158">
                  <a:moveTo>
                    <a:pt x="3" y="57"/>
                  </a:moveTo>
                  <a:cubicBezTo>
                    <a:pt x="1" y="64"/>
                    <a:pt x="0" y="71"/>
                    <a:pt x="0" y="79"/>
                  </a:cubicBezTo>
                  <a:cubicBezTo>
                    <a:pt x="0" y="122"/>
                    <a:pt x="35" y="158"/>
                    <a:pt x="78" y="158"/>
                  </a:cubicBezTo>
                  <a:cubicBezTo>
                    <a:pt x="121" y="158"/>
                    <a:pt x="157" y="122"/>
                    <a:pt x="157" y="79"/>
                  </a:cubicBezTo>
                  <a:cubicBezTo>
                    <a:pt x="157" y="36"/>
                    <a:pt x="121" y="1"/>
                    <a:pt x="78" y="1"/>
                  </a:cubicBezTo>
                  <a:cubicBezTo>
                    <a:pt x="78" y="0"/>
                    <a:pt x="78" y="1"/>
                    <a:pt x="78" y="1"/>
                  </a:cubicBezTo>
                  <a:lnTo>
                    <a:pt x="78" y="79"/>
                  </a:lnTo>
                  <a:lnTo>
                    <a:pt x="3" y="57"/>
                  </a:lnTo>
                  <a:close/>
                </a:path>
              </a:pathLst>
            </a:custGeom>
            <a:solidFill>
              <a:srgbClr val="9999FF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2161" y="1550"/>
              <a:ext cx="732" cy="778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56"/>
                </a:cxn>
                <a:cxn ang="0">
                  <a:pos x="75" y="78"/>
                </a:cxn>
                <a:cxn ang="0">
                  <a:pos x="75" y="0"/>
                </a:cxn>
              </a:cxnLst>
              <a:rect l="0" t="0" r="r" b="b"/>
              <a:pathLst>
                <a:path w="75" h="78">
                  <a:moveTo>
                    <a:pt x="75" y="0"/>
                  </a:moveTo>
                  <a:cubicBezTo>
                    <a:pt x="40" y="0"/>
                    <a:pt x="10" y="22"/>
                    <a:pt x="0" y="56"/>
                  </a:cubicBezTo>
                  <a:lnTo>
                    <a:pt x="75" y="78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rgbClr val="993366"/>
            </a:solidFill>
            <a:ln w="15875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2" name="Rectangle 8"/>
            <p:cNvSpPr>
              <a:spLocks noChangeArrowheads="1"/>
            </p:cNvSpPr>
            <p:nvPr/>
          </p:nvSpPr>
          <p:spPr bwMode="auto">
            <a:xfrm>
              <a:off x="3390" y="3016"/>
              <a:ext cx="43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84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,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0%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Rectangle 9"/>
            <p:cNvSpPr>
              <a:spLocks noChangeArrowheads="1"/>
            </p:cNvSpPr>
            <p:nvPr/>
          </p:nvSpPr>
          <p:spPr bwMode="auto">
            <a:xfrm>
              <a:off x="1985" y="1500"/>
              <a:ext cx="438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sz="1600" dirty="0" smtClean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15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,</a:t>
              </a:r>
              <a:r>
                <a:rPr kumimoji="0" lang="en-US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r>
                <a:rPr kumimoji="0" lang="ru-RU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0%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>
              <a:off x="1117" y="3655"/>
              <a:ext cx="3542" cy="229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5" name="Rectangle 11"/>
            <p:cNvSpPr>
              <a:spLocks noChangeArrowheads="1"/>
            </p:cNvSpPr>
            <p:nvPr/>
          </p:nvSpPr>
          <p:spPr bwMode="auto">
            <a:xfrm>
              <a:off x="1166" y="3735"/>
              <a:ext cx="68" cy="69"/>
            </a:xfrm>
            <a:prstGeom prst="rect">
              <a:avLst/>
            </a:prstGeom>
            <a:solidFill>
              <a:srgbClr val="9999FF"/>
            </a:solidFill>
            <a:ln w="158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6" name="Rectangle 12"/>
            <p:cNvSpPr>
              <a:spLocks noChangeArrowheads="1"/>
            </p:cNvSpPr>
            <p:nvPr/>
          </p:nvSpPr>
          <p:spPr bwMode="auto">
            <a:xfrm>
              <a:off x="1273" y="3685"/>
              <a:ext cx="1395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Не связаны с риском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7" name="Rectangle 13"/>
            <p:cNvSpPr>
              <a:spLocks noChangeArrowheads="1"/>
            </p:cNvSpPr>
            <p:nvPr/>
          </p:nvSpPr>
          <p:spPr bwMode="auto">
            <a:xfrm>
              <a:off x="2580" y="3735"/>
              <a:ext cx="69" cy="69"/>
            </a:xfrm>
            <a:prstGeom prst="rect">
              <a:avLst/>
            </a:prstGeom>
            <a:solidFill>
              <a:srgbClr val="993366"/>
            </a:solidFill>
            <a:ln w="158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1038" name="Rectangle 14"/>
            <p:cNvSpPr>
              <a:spLocks noChangeArrowheads="1"/>
            </p:cNvSpPr>
            <p:nvPr/>
          </p:nvSpPr>
          <p:spPr bwMode="auto">
            <a:xfrm>
              <a:off x="2688" y="3685"/>
              <a:ext cx="2137" cy="1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Профессии, связанные с риском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434" y="1031"/>
              <a:ext cx="4927" cy="2893"/>
            </a:xfrm>
            <a:prstGeom prst="rect">
              <a:avLst/>
            </a:prstGeom>
            <a:noFill/>
            <a:ln w="15875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4725144"/>
            <a:ext cx="9144000" cy="1296144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Напряженный  момент... Мяч движется по полю, как ошпаренный. Удар... Гол!!! Зрители ликуют! А вот у вратаря с реакцией видимо не очень хорошо... В его ворота забит уже который мяч...</a:t>
            </a:r>
          </a:p>
          <a:p>
            <a:endParaRPr lang="ru-RU" sz="3200" dirty="0"/>
          </a:p>
        </p:txBody>
      </p:sp>
      <p:pic>
        <p:nvPicPr>
          <p:cNvPr id="1026" name="Picture 2" descr="C:\Users\Винера\Desktop\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404664"/>
            <a:ext cx="6048672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Диаграмма времени реакции в разное время суток</a:t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sz="3100" b="1" dirty="0" smtClean="0">
                <a:solidFill>
                  <a:srgbClr val="C00000"/>
                </a:solidFill>
              </a:rPr>
              <a:t>(</a:t>
            </a:r>
            <a:r>
              <a:rPr lang="ru-RU" sz="3100" b="1" dirty="0" smtClean="0">
                <a:solidFill>
                  <a:srgbClr val="C00000"/>
                </a:solidFill>
              </a:rPr>
              <a:t>часть участников эксперимента)</a:t>
            </a:r>
            <a:endParaRPr lang="ru-RU" sz="3100" dirty="0">
              <a:solidFill>
                <a:srgbClr val="C00000"/>
              </a:solidFill>
            </a:endParaRPr>
          </a:p>
        </p:txBody>
      </p:sp>
      <p:grpSp>
        <p:nvGrpSpPr>
          <p:cNvPr id="2052" name="Group 4"/>
          <p:cNvGrpSpPr>
            <a:grpSpLocks noChangeAspect="1"/>
          </p:cNvGrpSpPr>
          <p:nvPr/>
        </p:nvGrpSpPr>
        <p:grpSpPr bwMode="auto">
          <a:xfrm>
            <a:off x="468313" y="1628775"/>
            <a:ext cx="8207375" cy="4710113"/>
            <a:chOff x="295" y="1026"/>
            <a:chExt cx="5170" cy="2967"/>
          </a:xfrm>
        </p:grpSpPr>
        <p:sp>
          <p:nvSpPr>
            <p:cNvPr id="2051" name="AutoShape 3"/>
            <p:cNvSpPr>
              <a:spLocks noChangeAspect="1" noChangeArrowheads="1" noTextEdit="1"/>
            </p:cNvSpPr>
            <p:nvPr/>
          </p:nvSpPr>
          <p:spPr bwMode="auto">
            <a:xfrm>
              <a:off x="295" y="1026"/>
              <a:ext cx="5170" cy="29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3" name="Rectangle 5"/>
            <p:cNvSpPr>
              <a:spLocks noChangeArrowheads="1"/>
            </p:cNvSpPr>
            <p:nvPr/>
          </p:nvSpPr>
          <p:spPr bwMode="auto">
            <a:xfrm>
              <a:off x="336" y="1063"/>
              <a:ext cx="5080" cy="2893"/>
            </a:xfrm>
            <a:prstGeom prst="rect">
              <a:avLst/>
            </a:prstGeom>
            <a:solidFill>
              <a:srgbClr val="FFFF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4" name="Line 6"/>
            <p:cNvSpPr>
              <a:spLocks noChangeShapeType="1"/>
            </p:cNvSpPr>
            <p:nvPr/>
          </p:nvSpPr>
          <p:spPr bwMode="auto">
            <a:xfrm>
              <a:off x="799" y="3033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5" name="Line 7"/>
            <p:cNvSpPr>
              <a:spLocks noChangeShapeType="1"/>
            </p:cNvSpPr>
            <p:nvPr/>
          </p:nvSpPr>
          <p:spPr bwMode="auto">
            <a:xfrm>
              <a:off x="799" y="2674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6" name="Line 8"/>
            <p:cNvSpPr>
              <a:spLocks noChangeShapeType="1"/>
            </p:cNvSpPr>
            <p:nvPr/>
          </p:nvSpPr>
          <p:spPr bwMode="auto">
            <a:xfrm>
              <a:off x="799" y="2315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7" name="Line 9"/>
            <p:cNvSpPr>
              <a:spLocks noChangeShapeType="1"/>
            </p:cNvSpPr>
            <p:nvPr/>
          </p:nvSpPr>
          <p:spPr bwMode="auto">
            <a:xfrm>
              <a:off x="799" y="1949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8" name="Line 10"/>
            <p:cNvSpPr>
              <a:spLocks noChangeShapeType="1"/>
            </p:cNvSpPr>
            <p:nvPr/>
          </p:nvSpPr>
          <p:spPr bwMode="auto">
            <a:xfrm>
              <a:off x="799" y="1590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9" name="Line 11"/>
            <p:cNvSpPr>
              <a:spLocks noChangeShapeType="1"/>
            </p:cNvSpPr>
            <p:nvPr/>
          </p:nvSpPr>
          <p:spPr bwMode="auto">
            <a:xfrm>
              <a:off x="799" y="1231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0" name="Rectangle 12"/>
            <p:cNvSpPr>
              <a:spLocks noChangeArrowheads="1"/>
            </p:cNvSpPr>
            <p:nvPr/>
          </p:nvSpPr>
          <p:spPr bwMode="auto">
            <a:xfrm>
              <a:off x="872" y="2418"/>
              <a:ext cx="155" cy="974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1" name="Rectangle 13"/>
            <p:cNvSpPr>
              <a:spLocks noChangeArrowheads="1"/>
            </p:cNvSpPr>
            <p:nvPr/>
          </p:nvSpPr>
          <p:spPr bwMode="auto">
            <a:xfrm>
              <a:off x="1327" y="2052"/>
              <a:ext cx="155" cy="1340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2" name="Rectangle 14"/>
            <p:cNvSpPr>
              <a:spLocks noChangeArrowheads="1"/>
            </p:cNvSpPr>
            <p:nvPr/>
          </p:nvSpPr>
          <p:spPr bwMode="auto">
            <a:xfrm>
              <a:off x="1783" y="2132"/>
              <a:ext cx="154" cy="1260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3" name="Rectangle 15"/>
            <p:cNvSpPr>
              <a:spLocks noChangeArrowheads="1"/>
            </p:cNvSpPr>
            <p:nvPr/>
          </p:nvSpPr>
          <p:spPr bwMode="auto">
            <a:xfrm>
              <a:off x="2238" y="2220"/>
              <a:ext cx="154" cy="1172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4" name="Rectangle 16"/>
            <p:cNvSpPr>
              <a:spLocks noChangeArrowheads="1"/>
            </p:cNvSpPr>
            <p:nvPr/>
          </p:nvSpPr>
          <p:spPr bwMode="auto">
            <a:xfrm>
              <a:off x="2693" y="2176"/>
              <a:ext cx="154" cy="1216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5" name="Rectangle 17"/>
            <p:cNvSpPr>
              <a:spLocks noChangeArrowheads="1"/>
            </p:cNvSpPr>
            <p:nvPr/>
          </p:nvSpPr>
          <p:spPr bwMode="auto">
            <a:xfrm>
              <a:off x="3148" y="1934"/>
              <a:ext cx="155" cy="1458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6" name="Rectangle 18"/>
            <p:cNvSpPr>
              <a:spLocks noChangeArrowheads="1"/>
            </p:cNvSpPr>
            <p:nvPr/>
          </p:nvSpPr>
          <p:spPr bwMode="auto">
            <a:xfrm>
              <a:off x="3595" y="1971"/>
              <a:ext cx="155" cy="1421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7" name="Rectangle 19"/>
            <p:cNvSpPr>
              <a:spLocks noChangeArrowheads="1"/>
            </p:cNvSpPr>
            <p:nvPr/>
          </p:nvSpPr>
          <p:spPr bwMode="auto">
            <a:xfrm>
              <a:off x="4051" y="1898"/>
              <a:ext cx="154" cy="1494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8" name="Rectangle 20"/>
            <p:cNvSpPr>
              <a:spLocks noChangeArrowheads="1"/>
            </p:cNvSpPr>
            <p:nvPr/>
          </p:nvSpPr>
          <p:spPr bwMode="auto">
            <a:xfrm>
              <a:off x="4506" y="1898"/>
              <a:ext cx="154" cy="1494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69" name="Rectangle 21"/>
            <p:cNvSpPr>
              <a:spLocks noChangeArrowheads="1"/>
            </p:cNvSpPr>
            <p:nvPr/>
          </p:nvSpPr>
          <p:spPr bwMode="auto">
            <a:xfrm>
              <a:off x="4961" y="1832"/>
              <a:ext cx="154" cy="1560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>
              <a:off x="1027" y="2220"/>
              <a:ext cx="154" cy="1172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1" name="Rectangle 23"/>
            <p:cNvSpPr>
              <a:spLocks noChangeArrowheads="1"/>
            </p:cNvSpPr>
            <p:nvPr/>
          </p:nvSpPr>
          <p:spPr bwMode="auto">
            <a:xfrm>
              <a:off x="1482" y="2176"/>
              <a:ext cx="154" cy="1216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2" name="Rectangle 24"/>
            <p:cNvSpPr>
              <a:spLocks noChangeArrowheads="1"/>
            </p:cNvSpPr>
            <p:nvPr/>
          </p:nvSpPr>
          <p:spPr bwMode="auto">
            <a:xfrm>
              <a:off x="1937" y="2132"/>
              <a:ext cx="154" cy="1260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2392" y="2088"/>
              <a:ext cx="155" cy="1304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4" name="Rectangle 26"/>
            <p:cNvSpPr>
              <a:spLocks noChangeArrowheads="1"/>
            </p:cNvSpPr>
            <p:nvPr/>
          </p:nvSpPr>
          <p:spPr bwMode="auto">
            <a:xfrm>
              <a:off x="2847" y="1934"/>
              <a:ext cx="155" cy="1458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5" name="Rectangle 27"/>
            <p:cNvSpPr>
              <a:spLocks noChangeArrowheads="1"/>
            </p:cNvSpPr>
            <p:nvPr/>
          </p:nvSpPr>
          <p:spPr bwMode="auto">
            <a:xfrm>
              <a:off x="3303" y="1868"/>
              <a:ext cx="146" cy="1524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6" name="Rectangle 28"/>
            <p:cNvSpPr>
              <a:spLocks noChangeArrowheads="1"/>
            </p:cNvSpPr>
            <p:nvPr/>
          </p:nvSpPr>
          <p:spPr bwMode="auto">
            <a:xfrm>
              <a:off x="3750" y="1641"/>
              <a:ext cx="154" cy="1751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4205" y="1766"/>
              <a:ext cx="154" cy="1626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8" name="Rectangle 30"/>
            <p:cNvSpPr>
              <a:spLocks noChangeArrowheads="1"/>
            </p:cNvSpPr>
            <p:nvPr/>
          </p:nvSpPr>
          <p:spPr bwMode="auto">
            <a:xfrm>
              <a:off x="4660" y="1832"/>
              <a:ext cx="155" cy="1560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79" name="Rectangle 31"/>
            <p:cNvSpPr>
              <a:spLocks noChangeArrowheads="1"/>
            </p:cNvSpPr>
            <p:nvPr/>
          </p:nvSpPr>
          <p:spPr bwMode="auto">
            <a:xfrm>
              <a:off x="5115" y="1737"/>
              <a:ext cx="155" cy="1655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0" name="Line 32"/>
            <p:cNvSpPr>
              <a:spLocks noChangeShapeType="1"/>
            </p:cNvSpPr>
            <p:nvPr/>
          </p:nvSpPr>
          <p:spPr bwMode="auto">
            <a:xfrm>
              <a:off x="799" y="1231"/>
              <a:ext cx="1" cy="216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1" name="Line 33"/>
            <p:cNvSpPr>
              <a:spLocks noChangeShapeType="1"/>
            </p:cNvSpPr>
            <p:nvPr/>
          </p:nvSpPr>
          <p:spPr bwMode="auto">
            <a:xfrm>
              <a:off x="758" y="3392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2" name="Line 34"/>
            <p:cNvSpPr>
              <a:spLocks noChangeShapeType="1"/>
            </p:cNvSpPr>
            <p:nvPr/>
          </p:nvSpPr>
          <p:spPr bwMode="auto">
            <a:xfrm>
              <a:off x="758" y="3033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3" name="Line 35"/>
            <p:cNvSpPr>
              <a:spLocks noChangeShapeType="1"/>
            </p:cNvSpPr>
            <p:nvPr/>
          </p:nvSpPr>
          <p:spPr bwMode="auto">
            <a:xfrm>
              <a:off x="758" y="2674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4" name="Line 36"/>
            <p:cNvSpPr>
              <a:spLocks noChangeShapeType="1"/>
            </p:cNvSpPr>
            <p:nvPr/>
          </p:nvSpPr>
          <p:spPr bwMode="auto">
            <a:xfrm>
              <a:off x="758" y="2315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5" name="Line 37"/>
            <p:cNvSpPr>
              <a:spLocks noChangeShapeType="1"/>
            </p:cNvSpPr>
            <p:nvPr/>
          </p:nvSpPr>
          <p:spPr bwMode="auto">
            <a:xfrm>
              <a:off x="758" y="1949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6" name="Line 38"/>
            <p:cNvSpPr>
              <a:spLocks noChangeShapeType="1"/>
            </p:cNvSpPr>
            <p:nvPr/>
          </p:nvSpPr>
          <p:spPr bwMode="auto">
            <a:xfrm>
              <a:off x="758" y="1590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7" name="Line 39"/>
            <p:cNvSpPr>
              <a:spLocks noChangeShapeType="1"/>
            </p:cNvSpPr>
            <p:nvPr/>
          </p:nvSpPr>
          <p:spPr bwMode="auto">
            <a:xfrm>
              <a:off x="758" y="1231"/>
              <a:ext cx="41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8" name="Line 40"/>
            <p:cNvSpPr>
              <a:spLocks noChangeShapeType="1"/>
            </p:cNvSpPr>
            <p:nvPr/>
          </p:nvSpPr>
          <p:spPr bwMode="auto">
            <a:xfrm>
              <a:off x="799" y="3392"/>
              <a:ext cx="454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89" name="Line 41"/>
            <p:cNvSpPr>
              <a:spLocks noChangeShapeType="1"/>
            </p:cNvSpPr>
            <p:nvPr/>
          </p:nvSpPr>
          <p:spPr bwMode="auto">
            <a:xfrm flipV="1">
              <a:off x="799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0" name="Line 42"/>
            <p:cNvSpPr>
              <a:spLocks noChangeShapeType="1"/>
            </p:cNvSpPr>
            <p:nvPr/>
          </p:nvSpPr>
          <p:spPr bwMode="auto">
            <a:xfrm flipV="1">
              <a:off x="1254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1" name="Line 43"/>
            <p:cNvSpPr>
              <a:spLocks noChangeShapeType="1"/>
            </p:cNvSpPr>
            <p:nvPr/>
          </p:nvSpPr>
          <p:spPr bwMode="auto">
            <a:xfrm flipV="1">
              <a:off x="1709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2" name="Line 44"/>
            <p:cNvSpPr>
              <a:spLocks noChangeShapeType="1"/>
            </p:cNvSpPr>
            <p:nvPr/>
          </p:nvSpPr>
          <p:spPr bwMode="auto">
            <a:xfrm flipV="1">
              <a:off x="2165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3" name="Line 45"/>
            <p:cNvSpPr>
              <a:spLocks noChangeShapeType="1"/>
            </p:cNvSpPr>
            <p:nvPr/>
          </p:nvSpPr>
          <p:spPr bwMode="auto">
            <a:xfrm flipV="1">
              <a:off x="2620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4" name="Line 46"/>
            <p:cNvSpPr>
              <a:spLocks noChangeShapeType="1"/>
            </p:cNvSpPr>
            <p:nvPr/>
          </p:nvSpPr>
          <p:spPr bwMode="auto">
            <a:xfrm flipV="1">
              <a:off x="3075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5" name="Line 47"/>
            <p:cNvSpPr>
              <a:spLocks noChangeShapeType="1"/>
            </p:cNvSpPr>
            <p:nvPr/>
          </p:nvSpPr>
          <p:spPr bwMode="auto">
            <a:xfrm flipV="1">
              <a:off x="3522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6" name="Line 48"/>
            <p:cNvSpPr>
              <a:spLocks noChangeShapeType="1"/>
            </p:cNvSpPr>
            <p:nvPr/>
          </p:nvSpPr>
          <p:spPr bwMode="auto">
            <a:xfrm flipV="1">
              <a:off x="3977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7" name="Line 49"/>
            <p:cNvSpPr>
              <a:spLocks noChangeShapeType="1"/>
            </p:cNvSpPr>
            <p:nvPr/>
          </p:nvSpPr>
          <p:spPr bwMode="auto">
            <a:xfrm flipV="1">
              <a:off x="4433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8" name="Line 50"/>
            <p:cNvSpPr>
              <a:spLocks noChangeShapeType="1"/>
            </p:cNvSpPr>
            <p:nvPr/>
          </p:nvSpPr>
          <p:spPr bwMode="auto">
            <a:xfrm flipV="1">
              <a:off x="4888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99" name="Line 51"/>
            <p:cNvSpPr>
              <a:spLocks noChangeShapeType="1"/>
            </p:cNvSpPr>
            <p:nvPr/>
          </p:nvSpPr>
          <p:spPr bwMode="auto">
            <a:xfrm flipV="1">
              <a:off x="5343" y="3392"/>
              <a:ext cx="1" cy="3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00" name="Rectangle 52"/>
            <p:cNvSpPr>
              <a:spLocks noChangeArrowheads="1"/>
            </p:cNvSpPr>
            <p:nvPr/>
          </p:nvSpPr>
          <p:spPr bwMode="auto">
            <a:xfrm>
              <a:off x="620" y="3326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1" name="Rectangle 53"/>
            <p:cNvSpPr>
              <a:spLocks noChangeArrowheads="1"/>
            </p:cNvSpPr>
            <p:nvPr/>
          </p:nvSpPr>
          <p:spPr bwMode="auto">
            <a:xfrm>
              <a:off x="441" y="2967"/>
              <a:ext cx="30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0,05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2" name="Rectangle 54"/>
            <p:cNvSpPr>
              <a:spLocks noChangeArrowheads="1"/>
            </p:cNvSpPr>
            <p:nvPr/>
          </p:nvSpPr>
          <p:spPr bwMode="auto">
            <a:xfrm>
              <a:off x="514" y="2608"/>
              <a:ext cx="23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3" name="Rectangle 55"/>
            <p:cNvSpPr>
              <a:spLocks noChangeArrowheads="1"/>
            </p:cNvSpPr>
            <p:nvPr/>
          </p:nvSpPr>
          <p:spPr bwMode="auto">
            <a:xfrm>
              <a:off x="441" y="2249"/>
              <a:ext cx="30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4" name="Rectangle 56"/>
            <p:cNvSpPr>
              <a:spLocks noChangeArrowheads="1"/>
            </p:cNvSpPr>
            <p:nvPr/>
          </p:nvSpPr>
          <p:spPr bwMode="auto">
            <a:xfrm>
              <a:off x="514" y="1883"/>
              <a:ext cx="23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5" name="Rectangle 57"/>
            <p:cNvSpPr>
              <a:spLocks noChangeArrowheads="1"/>
            </p:cNvSpPr>
            <p:nvPr/>
          </p:nvSpPr>
          <p:spPr bwMode="auto">
            <a:xfrm>
              <a:off x="441" y="1524"/>
              <a:ext cx="309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6" name="Rectangle 58"/>
            <p:cNvSpPr>
              <a:spLocks noChangeArrowheads="1"/>
            </p:cNvSpPr>
            <p:nvPr/>
          </p:nvSpPr>
          <p:spPr bwMode="auto">
            <a:xfrm>
              <a:off x="514" y="1165"/>
              <a:ext cx="236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7" name="Rectangle 59"/>
            <p:cNvSpPr>
              <a:spLocks noChangeArrowheads="1"/>
            </p:cNvSpPr>
            <p:nvPr/>
          </p:nvSpPr>
          <p:spPr bwMode="auto">
            <a:xfrm>
              <a:off x="994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8" name="Rectangle 60"/>
            <p:cNvSpPr>
              <a:spLocks noChangeArrowheads="1"/>
            </p:cNvSpPr>
            <p:nvPr/>
          </p:nvSpPr>
          <p:spPr bwMode="auto">
            <a:xfrm>
              <a:off x="1449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09" name="Rectangle 61"/>
            <p:cNvSpPr>
              <a:spLocks noChangeArrowheads="1"/>
            </p:cNvSpPr>
            <p:nvPr/>
          </p:nvSpPr>
          <p:spPr bwMode="auto">
            <a:xfrm>
              <a:off x="1905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0" name="Rectangle 62"/>
            <p:cNvSpPr>
              <a:spLocks noChangeArrowheads="1"/>
            </p:cNvSpPr>
            <p:nvPr/>
          </p:nvSpPr>
          <p:spPr bwMode="auto">
            <a:xfrm>
              <a:off x="2360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4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1" name="Rectangle 63"/>
            <p:cNvSpPr>
              <a:spLocks noChangeArrowheads="1"/>
            </p:cNvSpPr>
            <p:nvPr/>
          </p:nvSpPr>
          <p:spPr bwMode="auto">
            <a:xfrm>
              <a:off x="2815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2" name="Rectangle 64"/>
            <p:cNvSpPr>
              <a:spLocks noChangeArrowheads="1"/>
            </p:cNvSpPr>
            <p:nvPr/>
          </p:nvSpPr>
          <p:spPr bwMode="auto">
            <a:xfrm>
              <a:off x="3262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6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3" name="Rectangle 65"/>
            <p:cNvSpPr>
              <a:spLocks noChangeArrowheads="1"/>
            </p:cNvSpPr>
            <p:nvPr/>
          </p:nvSpPr>
          <p:spPr bwMode="auto">
            <a:xfrm>
              <a:off x="3717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7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4" name="Rectangle 66"/>
            <p:cNvSpPr>
              <a:spLocks noChangeArrowheads="1"/>
            </p:cNvSpPr>
            <p:nvPr/>
          </p:nvSpPr>
          <p:spPr bwMode="auto">
            <a:xfrm>
              <a:off x="4173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8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5" name="Rectangle 67"/>
            <p:cNvSpPr>
              <a:spLocks noChangeArrowheads="1"/>
            </p:cNvSpPr>
            <p:nvPr/>
          </p:nvSpPr>
          <p:spPr bwMode="auto">
            <a:xfrm>
              <a:off x="4628" y="3495"/>
              <a:ext cx="130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9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6" name="Rectangle 68"/>
            <p:cNvSpPr>
              <a:spLocks noChangeArrowheads="1"/>
            </p:cNvSpPr>
            <p:nvPr/>
          </p:nvSpPr>
          <p:spPr bwMode="auto">
            <a:xfrm>
              <a:off x="5042" y="3495"/>
              <a:ext cx="203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10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17" name="Rectangle 69"/>
            <p:cNvSpPr>
              <a:spLocks noChangeArrowheads="1"/>
            </p:cNvSpPr>
            <p:nvPr/>
          </p:nvSpPr>
          <p:spPr bwMode="auto">
            <a:xfrm>
              <a:off x="2051" y="3737"/>
              <a:ext cx="2032" cy="190"/>
            </a:xfrm>
            <a:prstGeom prst="rect">
              <a:avLst/>
            </a:prstGeom>
            <a:solidFill>
              <a:srgbClr val="FFFFFF"/>
            </a:solidFill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8" name="Rectangle 70"/>
            <p:cNvSpPr>
              <a:spLocks noChangeArrowheads="1"/>
            </p:cNvSpPr>
            <p:nvPr/>
          </p:nvSpPr>
          <p:spPr bwMode="auto">
            <a:xfrm>
              <a:off x="2100" y="3803"/>
              <a:ext cx="73" cy="65"/>
            </a:xfrm>
            <a:prstGeom prst="rect">
              <a:avLst/>
            </a:prstGeom>
            <a:solidFill>
              <a:srgbClr val="9999FF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19" name="Rectangle 71"/>
            <p:cNvSpPr>
              <a:spLocks noChangeArrowheads="1"/>
            </p:cNvSpPr>
            <p:nvPr/>
          </p:nvSpPr>
          <p:spPr bwMode="auto">
            <a:xfrm>
              <a:off x="2213" y="3766"/>
              <a:ext cx="806" cy="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После 1 урока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0" name="Rectangle 72"/>
            <p:cNvSpPr>
              <a:spLocks noChangeArrowheads="1"/>
            </p:cNvSpPr>
            <p:nvPr/>
          </p:nvSpPr>
          <p:spPr bwMode="auto">
            <a:xfrm>
              <a:off x="3099" y="3803"/>
              <a:ext cx="74" cy="65"/>
            </a:xfrm>
            <a:prstGeom prst="rect">
              <a:avLst/>
            </a:prstGeom>
            <a:solidFill>
              <a:srgbClr val="993366"/>
            </a:solidFill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121" name="Rectangle 73"/>
            <p:cNvSpPr>
              <a:spLocks noChangeArrowheads="1"/>
            </p:cNvSpPr>
            <p:nvPr/>
          </p:nvSpPr>
          <p:spPr bwMode="auto">
            <a:xfrm>
              <a:off x="3213" y="3766"/>
              <a:ext cx="894" cy="16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5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после 6 урока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22" name="Rectangle 74"/>
            <p:cNvSpPr>
              <a:spLocks noChangeArrowheads="1"/>
            </p:cNvSpPr>
            <p:nvPr/>
          </p:nvSpPr>
          <p:spPr bwMode="auto">
            <a:xfrm>
              <a:off x="336" y="1063"/>
              <a:ext cx="5080" cy="2893"/>
            </a:xfrm>
            <a:prstGeom prst="rect">
              <a:avLst/>
            </a:prstGeom>
            <a:noFill/>
            <a:ln w="12700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22960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Диаграмма времени реакции 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100" b="1" dirty="0" smtClean="0">
                <a:solidFill>
                  <a:srgbClr val="C00000"/>
                </a:solidFill>
              </a:rPr>
              <a:t>(</a:t>
            </a:r>
            <a:r>
              <a:rPr lang="ru-RU" sz="3100" b="1" dirty="0" smtClean="0">
                <a:solidFill>
                  <a:srgbClr val="C00000"/>
                </a:solidFill>
              </a:rPr>
              <a:t>часть участников эксперимента)</a:t>
            </a:r>
            <a:r>
              <a:rPr lang="ru-RU" sz="3100" dirty="0" smtClean="0">
                <a:solidFill>
                  <a:srgbClr val="C00000"/>
                </a:solidFill>
              </a:rPr>
              <a:t/>
            </a:r>
            <a:br>
              <a:rPr lang="ru-RU" sz="3100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 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pSp>
        <p:nvGrpSpPr>
          <p:cNvPr id="3076" name="Group 4"/>
          <p:cNvGrpSpPr>
            <a:grpSpLocks noChangeAspect="1"/>
          </p:cNvGrpSpPr>
          <p:nvPr/>
        </p:nvGrpSpPr>
        <p:grpSpPr bwMode="auto">
          <a:xfrm>
            <a:off x="467544" y="1052736"/>
            <a:ext cx="8352928" cy="5256583"/>
            <a:chOff x="560" y="1287"/>
            <a:chExt cx="4695" cy="2293"/>
          </a:xfrm>
        </p:grpSpPr>
        <p:sp>
          <p:nvSpPr>
            <p:cNvPr id="3075" name="AutoShape 3"/>
            <p:cNvSpPr>
              <a:spLocks noChangeAspect="1" noChangeArrowheads="1" noTextEdit="1"/>
            </p:cNvSpPr>
            <p:nvPr/>
          </p:nvSpPr>
          <p:spPr bwMode="auto">
            <a:xfrm>
              <a:off x="560" y="1287"/>
              <a:ext cx="4640" cy="22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7" name="Rectangle 5"/>
            <p:cNvSpPr>
              <a:spLocks noChangeArrowheads="1"/>
            </p:cNvSpPr>
            <p:nvPr/>
          </p:nvSpPr>
          <p:spPr bwMode="auto">
            <a:xfrm>
              <a:off x="594" y="1321"/>
              <a:ext cx="4565" cy="2225"/>
            </a:xfrm>
            <a:prstGeom prst="rect">
              <a:avLst/>
            </a:prstGeom>
            <a:solidFill>
              <a:srgbClr val="FFFF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8" name="Rectangle 6"/>
            <p:cNvSpPr>
              <a:spLocks noChangeArrowheads="1"/>
            </p:cNvSpPr>
            <p:nvPr/>
          </p:nvSpPr>
          <p:spPr bwMode="auto">
            <a:xfrm>
              <a:off x="887" y="1485"/>
              <a:ext cx="4149" cy="1617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79" name="Line 7"/>
            <p:cNvSpPr>
              <a:spLocks noChangeShapeType="1"/>
            </p:cNvSpPr>
            <p:nvPr/>
          </p:nvSpPr>
          <p:spPr bwMode="auto">
            <a:xfrm>
              <a:off x="887" y="3102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0" name="Line 8"/>
            <p:cNvSpPr>
              <a:spLocks noChangeShapeType="1"/>
            </p:cNvSpPr>
            <p:nvPr/>
          </p:nvSpPr>
          <p:spPr bwMode="auto">
            <a:xfrm>
              <a:off x="887" y="2829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1" name="Line 9"/>
            <p:cNvSpPr>
              <a:spLocks noChangeShapeType="1"/>
            </p:cNvSpPr>
            <p:nvPr/>
          </p:nvSpPr>
          <p:spPr bwMode="auto">
            <a:xfrm>
              <a:off x="887" y="2563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2" name="Line 10"/>
            <p:cNvSpPr>
              <a:spLocks noChangeShapeType="1"/>
            </p:cNvSpPr>
            <p:nvPr/>
          </p:nvSpPr>
          <p:spPr bwMode="auto">
            <a:xfrm>
              <a:off x="887" y="2290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3" name="Line 11"/>
            <p:cNvSpPr>
              <a:spLocks noChangeShapeType="1"/>
            </p:cNvSpPr>
            <p:nvPr/>
          </p:nvSpPr>
          <p:spPr bwMode="auto">
            <a:xfrm>
              <a:off x="887" y="2024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4" name="Line 12"/>
            <p:cNvSpPr>
              <a:spLocks noChangeShapeType="1"/>
            </p:cNvSpPr>
            <p:nvPr/>
          </p:nvSpPr>
          <p:spPr bwMode="auto">
            <a:xfrm>
              <a:off x="887" y="1751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5" name="Line 13"/>
            <p:cNvSpPr>
              <a:spLocks noChangeShapeType="1"/>
            </p:cNvSpPr>
            <p:nvPr/>
          </p:nvSpPr>
          <p:spPr bwMode="auto">
            <a:xfrm>
              <a:off x="887" y="1485"/>
              <a:ext cx="4149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6" name="Rectangle 14"/>
            <p:cNvSpPr>
              <a:spLocks noChangeArrowheads="1"/>
            </p:cNvSpPr>
            <p:nvPr/>
          </p:nvSpPr>
          <p:spPr bwMode="auto">
            <a:xfrm>
              <a:off x="887" y="1485"/>
              <a:ext cx="4149" cy="1617"/>
            </a:xfrm>
            <a:prstGeom prst="rect">
              <a:avLst/>
            </a:prstGeom>
            <a:noFill/>
            <a:ln w="11113">
              <a:solidFill>
                <a:srgbClr val="80808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7" name="Rectangle 15"/>
            <p:cNvSpPr>
              <a:spLocks noChangeArrowheads="1"/>
            </p:cNvSpPr>
            <p:nvPr/>
          </p:nvSpPr>
          <p:spPr bwMode="auto">
            <a:xfrm>
              <a:off x="969" y="2372"/>
              <a:ext cx="116" cy="730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8" name="Rectangle 16"/>
            <p:cNvSpPr>
              <a:spLocks noChangeArrowheads="1"/>
            </p:cNvSpPr>
            <p:nvPr/>
          </p:nvSpPr>
          <p:spPr bwMode="auto">
            <a:xfrm>
              <a:off x="1248" y="2099"/>
              <a:ext cx="109" cy="1003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89" name="Rectangle 17"/>
            <p:cNvSpPr>
              <a:spLocks noChangeArrowheads="1"/>
            </p:cNvSpPr>
            <p:nvPr/>
          </p:nvSpPr>
          <p:spPr bwMode="auto">
            <a:xfrm>
              <a:off x="1521" y="2126"/>
              <a:ext cx="116" cy="976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0" name="Rectangle 18"/>
            <p:cNvSpPr>
              <a:spLocks noChangeArrowheads="1"/>
            </p:cNvSpPr>
            <p:nvPr/>
          </p:nvSpPr>
          <p:spPr bwMode="auto">
            <a:xfrm>
              <a:off x="1800" y="2263"/>
              <a:ext cx="109" cy="839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1" name="Rectangle 19"/>
            <p:cNvSpPr>
              <a:spLocks noChangeArrowheads="1"/>
            </p:cNvSpPr>
            <p:nvPr/>
          </p:nvSpPr>
          <p:spPr bwMode="auto">
            <a:xfrm>
              <a:off x="2073" y="2010"/>
              <a:ext cx="115" cy="1092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2" name="Rectangle 20"/>
            <p:cNvSpPr>
              <a:spLocks noChangeArrowheads="1"/>
            </p:cNvSpPr>
            <p:nvPr/>
          </p:nvSpPr>
          <p:spPr bwMode="auto">
            <a:xfrm>
              <a:off x="2352" y="2038"/>
              <a:ext cx="116" cy="1064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3" name="Rectangle 21"/>
            <p:cNvSpPr>
              <a:spLocks noChangeArrowheads="1"/>
            </p:cNvSpPr>
            <p:nvPr/>
          </p:nvSpPr>
          <p:spPr bwMode="auto">
            <a:xfrm>
              <a:off x="2631" y="1983"/>
              <a:ext cx="109" cy="1119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4" name="Rectangle 22"/>
            <p:cNvSpPr>
              <a:spLocks noChangeArrowheads="1"/>
            </p:cNvSpPr>
            <p:nvPr/>
          </p:nvSpPr>
          <p:spPr bwMode="auto">
            <a:xfrm>
              <a:off x="3183" y="1703"/>
              <a:ext cx="109" cy="1399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5" name="Rectangle 23"/>
            <p:cNvSpPr>
              <a:spLocks noChangeArrowheads="1"/>
            </p:cNvSpPr>
            <p:nvPr/>
          </p:nvSpPr>
          <p:spPr bwMode="auto">
            <a:xfrm>
              <a:off x="3456" y="1983"/>
              <a:ext cx="116" cy="1119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6" name="Rectangle 24"/>
            <p:cNvSpPr>
              <a:spLocks noChangeArrowheads="1"/>
            </p:cNvSpPr>
            <p:nvPr/>
          </p:nvSpPr>
          <p:spPr bwMode="auto">
            <a:xfrm>
              <a:off x="3735" y="1860"/>
              <a:ext cx="116" cy="1242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7" name="Rectangle 25"/>
            <p:cNvSpPr>
              <a:spLocks noChangeArrowheads="1"/>
            </p:cNvSpPr>
            <p:nvPr/>
          </p:nvSpPr>
          <p:spPr bwMode="auto">
            <a:xfrm>
              <a:off x="4014" y="1751"/>
              <a:ext cx="109" cy="1351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8" name="Rectangle 26"/>
            <p:cNvSpPr>
              <a:spLocks noChangeArrowheads="1"/>
            </p:cNvSpPr>
            <p:nvPr/>
          </p:nvSpPr>
          <p:spPr bwMode="auto">
            <a:xfrm>
              <a:off x="4287" y="1935"/>
              <a:ext cx="116" cy="1167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099" name="Rectangle 27"/>
            <p:cNvSpPr>
              <a:spLocks noChangeArrowheads="1"/>
            </p:cNvSpPr>
            <p:nvPr/>
          </p:nvSpPr>
          <p:spPr bwMode="auto">
            <a:xfrm>
              <a:off x="4566" y="1703"/>
              <a:ext cx="109" cy="1399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0" name="Rectangle 28"/>
            <p:cNvSpPr>
              <a:spLocks noChangeArrowheads="1"/>
            </p:cNvSpPr>
            <p:nvPr/>
          </p:nvSpPr>
          <p:spPr bwMode="auto">
            <a:xfrm>
              <a:off x="4839" y="1881"/>
              <a:ext cx="116" cy="1221"/>
            </a:xfrm>
            <a:prstGeom prst="rect">
              <a:avLst/>
            </a:prstGeom>
            <a:solidFill>
              <a:srgbClr val="9999FF"/>
            </a:solidFill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1" name="Line 29"/>
            <p:cNvSpPr>
              <a:spLocks noChangeShapeType="1"/>
            </p:cNvSpPr>
            <p:nvPr/>
          </p:nvSpPr>
          <p:spPr bwMode="auto">
            <a:xfrm>
              <a:off x="887" y="1485"/>
              <a:ext cx="1" cy="161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2" name="Line 30"/>
            <p:cNvSpPr>
              <a:spLocks noChangeShapeType="1"/>
            </p:cNvSpPr>
            <p:nvPr/>
          </p:nvSpPr>
          <p:spPr bwMode="auto">
            <a:xfrm>
              <a:off x="853" y="3102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3" name="Line 31"/>
            <p:cNvSpPr>
              <a:spLocks noChangeShapeType="1"/>
            </p:cNvSpPr>
            <p:nvPr/>
          </p:nvSpPr>
          <p:spPr bwMode="auto">
            <a:xfrm>
              <a:off x="853" y="2829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4" name="Line 32"/>
            <p:cNvSpPr>
              <a:spLocks noChangeShapeType="1"/>
            </p:cNvSpPr>
            <p:nvPr/>
          </p:nvSpPr>
          <p:spPr bwMode="auto">
            <a:xfrm>
              <a:off x="853" y="2563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5" name="Line 33"/>
            <p:cNvSpPr>
              <a:spLocks noChangeShapeType="1"/>
            </p:cNvSpPr>
            <p:nvPr/>
          </p:nvSpPr>
          <p:spPr bwMode="auto">
            <a:xfrm>
              <a:off x="853" y="2290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6" name="Line 34"/>
            <p:cNvSpPr>
              <a:spLocks noChangeShapeType="1"/>
            </p:cNvSpPr>
            <p:nvPr/>
          </p:nvSpPr>
          <p:spPr bwMode="auto">
            <a:xfrm>
              <a:off x="853" y="2024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7" name="Line 35"/>
            <p:cNvSpPr>
              <a:spLocks noChangeShapeType="1"/>
            </p:cNvSpPr>
            <p:nvPr/>
          </p:nvSpPr>
          <p:spPr bwMode="auto">
            <a:xfrm>
              <a:off x="853" y="1751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8" name="Line 36"/>
            <p:cNvSpPr>
              <a:spLocks noChangeShapeType="1"/>
            </p:cNvSpPr>
            <p:nvPr/>
          </p:nvSpPr>
          <p:spPr bwMode="auto">
            <a:xfrm>
              <a:off x="853" y="1485"/>
              <a:ext cx="34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3109" name="Rectangle 37"/>
            <p:cNvSpPr>
              <a:spLocks noChangeArrowheads="1"/>
            </p:cNvSpPr>
            <p:nvPr/>
          </p:nvSpPr>
          <p:spPr bwMode="auto">
            <a:xfrm>
              <a:off x="1337" y="3171"/>
              <a:ext cx="3918" cy="1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600" b="1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спортсмены                               не увлекающиеся спортом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0" name="Rectangle 38"/>
            <p:cNvSpPr>
              <a:spLocks noChangeArrowheads="1"/>
            </p:cNvSpPr>
            <p:nvPr/>
          </p:nvSpPr>
          <p:spPr bwMode="auto">
            <a:xfrm>
              <a:off x="901" y="2215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0,133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1" name="Rectangle 39"/>
            <p:cNvSpPr>
              <a:spLocks noChangeArrowheads="1"/>
            </p:cNvSpPr>
            <p:nvPr/>
          </p:nvSpPr>
          <p:spPr bwMode="auto">
            <a:xfrm>
              <a:off x="1180" y="1942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0,185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2" name="Rectangle 40"/>
            <p:cNvSpPr>
              <a:spLocks noChangeArrowheads="1"/>
            </p:cNvSpPr>
            <p:nvPr/>
          </p:nvSpPr>
          <p:spPr bwMode="auto">
            <a:xfrm>
              <a:off x="1453" y="1969"/>
              <a:ext cx="30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0,181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3" name="Rectangle 41"/>
            <p:cNvSpPr>
              <a:spLocks noChangeArrowheads="1"/>
            </p:cNvSpPr>
            <p:nvPr/>
          </p:nvSpPr>
          <p:spPr bwMode="auto">
            <a:xfrm>
              <a:off x="1732" y="2106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0,157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4" name="Rectangle 42"/>
            <p:cNvSpPr>
              <a:spLocks noChangeArrowheads="1"/>
            </p:cNvSpPr>
            <p:nvPr/>
          </p:nvSpPr>
          <p:spPr bwMode="auto">
            <a:xfrm>
              <a:off x="2004" y="1853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0,203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5" name="Rectangle 43"/>
            <p:cNvSpPr>
              <a:spLocks noChangeArrowheads="1"/>
            </p:cNvSpPr>
            <p:nvPr/>
          </p:nvSpPr>
          <p:spPr bwMode="auto">
            <a:xfrm>
              <a:off x="2284" y="1881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0,199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6" name="Rectangle 44"/>
            <p:cNvSpPr>
              <a:spLocks noChangeArrowheads="1"/>
            </p:cNvSpPr>
            <p:nvPr/>
          </p:nvSpPr>
          <p:spPr bwMode="auto">
            <a:xfrm>
              <a:off x="2563" y="1826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0,206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7" name="Rectangle 45"/>
            <p:cNvSpPr>
              <a:spLocks noChangeArrowheads="1"/>
            </p:cNvSpPr>
            <p:nvPr/>
          </p:nvSpPr>
          <p:spPr bwMode="auto">
            <a:xfrm>
              <a:off x="3115" y="1546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0,258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8" name="Rectangle 46"/>
            <p:cNvSpPr>
              <a:spLocks noChangeArrowheads="1"/>
            </p:cNvSpPr>
            <p:nvPr/>
          </p:nvSpPr>
          <p:spPr bwMode="auto">
            <a:xfrm>
              <a:off x="3388" y="1826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0,207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19" name="Rectangle 47"/>
            <p:cNvSpPr>
              <a:spLocks noChangeArrowheads="1"/>
            </p:cNvSpPr>
            <p:nvPr/>
          </p:nvSpPr>
          <p:spPr bwMode="auto">
            <a:xfrm>
              <a:off x="3694" y="1703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0,231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0" name="Rectangle 48"/>
            <p:cNvSpPr>
              <a:spLocks noChangeArrowheads="1"/>
            </p:cNvSpPr>
            <p:nvPr/>
          </p:nvSpPr>
          <p:spPr bwMode="auto">
            <a:xfrm>
              <a:off x="3946" y="1594"/>
              <a:ext cx="30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0,251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1" name="Rectangle 49"/>
            <p:cNvSpPr>
              <a:spLocks noChangeArrowheads="1"/>
            </p:cNvSpPr>
            <p:nvPr/>
          </p:nvSpPr>
          <p:spPr bwMode="auto">
            <a:xfrm>
              <a:off x="4219" y="1778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0,218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2" name="Rectangle 50"/>
            <p:cNvSpPr>
              <a:spLocks noChangeArrowheads="1"/>
            </p:cNvSpPr>
            <p:nvPr/>
          </p:nvSpPr>
          <p:spPr bwMode="auto">
            <a:xfrm>
              <a:off x="4498" y="1546"/>
              <a:ext cx="264" cy="1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0,259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3" name="Rectangle 51"/>
            <p:cNvSpPr>
              <a:spLocks noChangeArrowheads="1"/>
            </p:cNvSpPr>
            <p:nvPr/>
          </p:nvSpPr>
          <p:spPr bwMode="auto">
            <a:xfrm>
              <a:off x="4771" y="1724"/>
              <a:ext cx="307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0,226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4" name="Rectangle 52"/>
            <p:cNvSpPr>
              <a:spLocks noChangeArrowheads="1"/>
            </p:cNvSpPr>
            <p:nvPr/>
          </p:nvSpPr>
          <p:spPr bwMode="auto">
            <a:xfrm>
              <a:off x="751" y="3048"/>
              <a:ext cx="102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5" name="Rectangle 53"/>
            <p:cNvSpPr>
              <a:spLocks noChangeArrowheads="1"/>
            </p:cNvSpPr>
            <p:nvPr/>
          </p:nvSpPr>
          <p:spPr bwMode="auto">
            <a:xfrm>
              <a:off x="615" y="2775"/>
              <a:ext cx="245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0,05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6" name="Rectangle 54"/>
            <p:cNvSpPr>
              <a:spLocks noChangeArrowheads="1"/>
            </p:cNvSpPr>
            <p:nvPr/>
          </p:nvSpPr>
          <p:spPr bwMode="auto">
            <a:xfrm>
              <a:off x="669" y="2509"/>
              <a:ext cx="19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7" name="Rectangle 55"/>
            <p:cNvSpPr>
              <a:spLocks noChangeArrowheads="1"/>
            </p:cNvSpPr>
            <p:nvPr/>
          </p:nvSpPr>
          <p:spPr bwMode="auto">
            <a:xfrm>
              <a:off x="615" y="2236"/>
              <a:ext cx="245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0,15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8" name="Rectangle 56"/>
            <p:cNvSpPr>
              <a:spLocks noChangeArrowheads="1"/>
            </p:cNvSpPr>
            <p:nvPr/>
          </p:nvSpPr>
          <p:spPr bwMode="auto">
            <a:xfrm>
              <a:off x="669" y="1969"/>
              <a:ext cx="19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29" name="Rectangle 57"/>
            <p:cNvSpPr>
              <a:spLocks noChangeArrowheads="1"/>
            </p:cNvSpPr>
            <p:nvPr/>
          </p:nvSpPr>
          <p:spPr bwMode="auto">
            <a:xfrm>
              <a:off x="615" y="1696"/>
              <a:ext cx="245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0,25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0" name="Rectangle 58"/>
            <p:cNvSpPr>
              <a:spLocks noChangeArrowheads="1"/>
            </p:cNvSpPr>
            <p:nvPr/>
          </p:nvSpPr>
          <p:spPr bwMode="auto">
            <a:xfrm>
              <a:off x="669" y="1430"/>
              <a:ext cx="191" cy="1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13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0,3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31" name="Rectangle 59"/>
            <p:cNvSpPr>
              <a:spLocks noChangeArrowheads="1"/>
            </p:cNvSpPr>
            <p:nvPr/>
          </p:nvSpPr>
          <p:spPr bwMode="auto">
            <a:xfrm>
              <a:off x="594" y="1321"/>
              <a:ext cx="4565" cy="2225"/>
            </a:xfrm>
            <a:prstGeom prst="rect">
              <a:avLst/>
            </a:prstGeom>
            <a:noFill/>
            <a:ln w="11113">
              <a:solidFill>
                <a:srgbClr val="0000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>Биологический возраст по быстроте реакции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1340768"/>
            <a:ext cx="4762872" cy="511256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u="sng" dirty="0" smtClean="0"/>
              <a:t>Если вы схватили линейку :</a:t>
            </a:r>
            <a:endParaRPr lang="ru-RU" u="sng" dirty="0" smtClean="0"/>
          </a:p>
          <a:p>
            <a:r>
              <a:rPr lang="ru-RU" i="1" dirty="0" smtClean="0"/>
              <a:t>на отметке 20 см – ваш биологический возраст 20 лет;</a:t>
            </a:r>
          </a:p>
          <a:p>
            <a:endParaRPr lang="ru-RU" dirty="0" smtClean="0"/>
          </a:p>
          <a:p>
            <a:r>
              <a:rPr lang="ru-RU" i="1" dirty="0" smtClean="0"/>
              <a:t>на отметке 25 см – 30 лет;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на отметке 35 см – 40 лет;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на отметке 40 см – 50 лет;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на отметке 45 см – 60 лет.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Винера\Desktop\2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25766" y="1268760"/>
            <a:ext cx="3350689" cy="4857403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576064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Очень важно быстро реагировать на внешние раздражающие воздействия, потому что среди них могут быть опасные или даже смертельные</a:t>
            </a:r>
            <a:endParaRPr lang="ru-RU" sz="2800" dirty="0"/>
          </a:p>
        </p:txBody>
      </p:sp>
      <p:pic>
        <p:nvPicPr>
          <p:cNvPr id="2050" name="Picture 2" descr="C:\Users\Винера\Desktop\222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4008" y="1628800"/>
            <a:ext cx="3960440" cy="4104456"/>
          </a:xfrm>
          <a:prstGeom prst="rect">
            <a:avLst/>
          </a:prstGeom>
          <a:noFill/>
        </p:spPr>
      </p:pic>
      <p:pic>
        <p:nvPicPr>
          <p:cNvPr id="2051" name="Picture 3" descr="C:\Users\Винера\Desktop\333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628800"/>
            <a:ext cx="3600400" cy="410445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8000" b="1" i="1" dirty="0" smtClean="0">
                <a:solidFill>
                  <a:srgbClr val="C00000"/>
                </a:solidFill>
              </a:rPr>
              <a:t>Рекордные </a:t>
            </a:r>
            <a:endParaRPr lang="en-US" sz="8000" b="1" i="1" dirty="0" smtClean="0">
              <a:solidFill>
                <a:srgbClr val="C00000"/>
              </a:solidFill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endParaRPr lang="en-US" sz="8000" b="1" i="1" dirty="0" smtClean="0">
              <a:solidFill>
                <a:srgbClr val="C00000"/>
              </a:solidFill>
            </a:endParaRPr>
          </a:p>
          <a:p>
            <a:pPr marL="0" lvl="0" indent="0" algn="ctr">
              <a:spcBef>
                <a:spcPct val="0"/>
              </a:spcBef>
              <a:buNone/>
              <a:defRPr/>
            </a:pPr>
            <a:r>
              <a:rPr lang="ru-RU" sz="8000" b="1" i="1" dirty="0" smtClean="0">
                <a:solidFill>
                  <a:srgbClr val="C00000"/>
                </a:solidFill>
              </a:rPr>
              <a:t>скорости</a:t>
            </a:r>
            <a:r>
              <a:rPr lang="ru-RU" sz="8000" dirty="0" smtClean="0"/>
              <a:t/>
            </a:r>
            <a:br>
              <a:rPr lang="ru-RU" sz="8000" dirty="0" smtClean="0"/>
            </a:br>
            <a:endParaRPr lang="ru-RU" sz="8000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prestig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32655"/>
            <a:ext cx="4040188" cy="1584177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 smtClean="0"/>
              <a:t>Наиболее ветреное место на земле</a:t>
            </a:r>
            <a:r>
              <a:rPr lang="en-US" sz="2600" dirty="0" smtClean="0"/>
              <a:t> </a:t>
            </a:r>
            <a:r>
              <a:rPr lang="ru-RU" sz="2600" dirty="0" smtClean="0"/>
              <a:t>бухт</a:t>
            </a:r>
            <a:r>
              <a:rPr lang="en-US" sz="2600" dirty="0" smtClean="0"/>
              <a:t>a</a:t>
            </a:r>
            <a:r>
              <a:rPr lang="ru-RU" sz="2600" dirty="0" smtClean="0"/>
              <a:t> </a:t>
            </a:r>
            <a:r>
              <a:rPr lang="ru-RU" sz="2600" dirty="0" err="1" smtClean="0"/>
              <a:t>Commonwealth</a:t>
            </a:r>
            <a:r>
              <a:rPr lang="ru-RU" sz="2600" dirty="0" smtClean="0"/>
              <a:t> в Антарктике. Ветер здесь дует постоянно, с</a:t>
            </a:r>
            <a:r>
              <a:rPr lang="en-US" sz="2600" dirty="0" smtClean="0"/>
              <a:t>o </a:t>
            </a:r>
            <a:r>
              <a:rPr lang="ru-RU" sz="2600" dirty="0" smtClean="0"/>
              <a:t>скоростью 240 км / час. 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88640"/>
            <a:ext cx="4041775" cy="1440159"/>
          </a:xfrm>
        </p:spPr>
        <p:txBody>
          <a:bodyPr>
            <a:normAutofit/>
          </a:bodyPr>
          <a:lstStyle/>
          <a:p>
            <a:r>
              <a:rPr lang="ru-RU" dirty="0" smtClean="0"/>
              <a:t>Во время кипячения молекулы воды движутся со скоростью 650 м/с. </a:t>
            </a:r>
          </a:p>
          <a:p>
            <a:endParaRPr lang="ru-RU" dirty="0"/>
          </a:p>
        </p:txBody>
      </p:sp>
      <p:pic>
        <p:nvPicPr>
          <p:cNvPr id="7" name="Picture 2" descr="C:\Users\Винера\Desktop\Измерение скорости реакции человек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628800"/>
            <a:ext cx="3960440" cy="4464495"/>
          </a:xfrm>
          <a:prstGeom prst="rect">
            <a:avLst/>
          </a:prstGeom>
          <a:noFill/>
        </p:spPr>
      </p:pic>
      <p:pic>
        <p:nvPicPr>
          <p:cNvPr id="8" name="Picture 3" descr="C:\Users\Винера\Desktop\вода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1700808"/>
            <a:ext cx="4104456" cy="432048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32657"/>
            <a:ext cx="4040188" cy="151216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Скорость перемещения нервных импульсов у человека составляет около 90 метров в секунду.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"/>
            <a:ext cx="4041775" cy="1700808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Скорость в</a:t>
            </a:r>
            <a:r>
              <a:rPr lang="en-US" sz="9600" dirty="0" smtClean="0"/>
              <a:t> </a:t>
            </a:r>
            <a:r>
              <a:rPr lang="ru-RU" sz="9600" dirty="0" smtClean="0"/>
              <a:t>322км/ч развивает сапсан во время охоты за добычей. Это самая большая скорость в животном мире.</a:t>
            </a:r>
          </a:p>
          <a:p>
            <a:endParaRPr lang="ru-RU" dirty="0"/>
          </a:p>
        </p:txBody>
      </p:sp>
      <p:pic>
        <p:nvPicPr>
          <p:cNvPr id="7" name="Picture 2" descr="C:\Users\Винера\Downloads\i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84784"/>
            <a:ext cx="3744416" cy="4680520"/>
          </a:xfrm>
          <a:prstGeom prst="rect">
            <a:avLst/>
          </a:prstGeom>
          <a:noFill/>
        </p:spPr>
      </p:pic>
      <p:pic>
        <p:nvPicPr>
          <p:cNvPr id="8" name="Picture 3" descr="C:\Users\Винера\Downloads\peregrinefalconkk_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355977" y="1556792"/>
            <a:ext cx="4788024" cy="4536504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260648"/>
            <a:ext cx="4317876" cy="2088232"/>
          </a:xfrm>
        </p:spPr>
        <p:txBody>
          <a:bodyPr>
            <a:normAutofit fontScale="70000" lnSpcReduction="20000"/>
          </a:bodyPr>
          <a:lstStyle/>
          <a:p>
            <a:r>
              <a:rPr lang="ru-RU" sz="2600" dirty="0" smtClean="0">
                <a:solidFill>
                  <a:srgbClr val="002060"/>
                </a:solidFill>
              </a:rPr>
              <a:t>Шестнадцатилетняя киевлянка Ирина Ивакина читает 163 333 слова в минуту 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Неофициальный рекорд —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 416 250 слов в минуту. </a:t>
            </a:r>
          </a:p>
          <a:p>
            <a:r>
              <a:rPr lang="ru-RU" sz="2600" dirty="0" smtClean="0">
                <a:solidFill>
                  <a:srgbClr val="002060"/>
                </a:solidFill>
              </a:rPr>
              <a:t>Ученица одной из российских школ Светлана Архипова установила рекорд — 60 тысяч знаков в минуту. </a:t>
            </a:r>
          </a:p>
          <a:p>
            <a:endParaRPr lang="ru-RU" sz="16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88640"/>
            <a:ext cx="4041775" cy="2088232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Самый  быстрый принтер2600 страниц формата А4 в минуту.</a:t>
            </a:r>
          </a:p>
          <a:p>
            <a:r>
              <a:rPr lang="en-US" dirty="0" smtClean="0">
                <a:solidFill>
                  <a:srgbClr val="002060"/>
                </a:solidFill>
              </a:rPr>
              <a:t>     </a:t>
            </a:r>
            <a:r>
              <a:rPr lang="ru-RU" dirty="0" smtClean="0">
                <a:solidFill>
                  <a:srgbClr val="002060"/>
                </a:solidFill>
              </a:rPr>
              <a:t>Известный  английский музыкант </a:t>
            </a:r>
            <a:r>
              <a:rPr lang="ru-RU" dirty="0" err="1" smtClean="0">
                <a:solidFill>
                  <a:srgbClr val="002060"/>
                </a:solidFill>
              </a:rPr>
              <a:t>Рори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r>
              <a:rPr lang="ru-RU" dirty="0" err="1" smtClean="0">
                <a:solidFill>
                  <a:srgbClr val="002060"/>
                </a:solidFill>
              </a:rPr>
              <a:t>Блэквелл</a:t>
            </a:r>
            <a:r>
              <a:rPr lang="ru-RU" dirty="0" smtClean="0">
                <a:solidFill>
                  <a:srgbClr val="002060"/>
                </a:solidFill>
              </a:rPr>
              <a:t> - за 1 минуту на одном барабане он сделал 3720 ударов палочками, то есть 62 удара в секунду. Тогда </a:t>
            </a:r>
            <a:r>
              <a:rPr lang="ru-RU" dirty="0" err="1" smtClean="0">
                <a:solidFill>
                  <a:srgbClr val="002060"/>
                </a:solidFill>
              </a:rPr>
              <a:t>Блэквеллу</a:t>
            </a:r>
            <a:r>
              <a:rPr lang="ru-RU" dirty="0" smtClean="0">
                <a:solidFill>
                  <a:srgbClr val="002060"/>
                </a:solidFill>
              </a:rPr>
              <a:t> было уже 58 лет.</a:t>
            </a:r>
          </a:p>
          <a:p>
            <a:endParaRPr lang="ru-RU" dirty="0"/>
          </a:p>
        </p:txBody>
      </p:sp>
      <p:pic>
        <p:nvPicPr>
          <p:cNvPr id="7" name="Picture 2" descr="C:\Users\Винера\Downloads\reading13.gif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564904"/>
            <a:ext cx="3816424" cy="3744416"/>
          </a:xfrm>
          <a:prstGeom prst="rect">
            <a:avLst/>
          </a:prstGeom>
          <a:noFill/>
        </p:spPr>
      </p:pic>
      <p:pic>
        <p:nvPicPr>
          <p:cNvPr id="8" name="Picture 3" descr="C:\Users\Винера\Downloads\Drummer.gif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66934" y="2420887"/>
            <a:ext cx="3997957" cy="370527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3"/>
            <a:ext cx="77048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Цель: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проведение исследований и диагностика времени реакции.</a:t>
            </a:r>
            <a:endParaRPr lang="ru-RU" sz="2800" b="1" dirty="0" smtClean="0">
              <a:solidFill>
                <a:srgbClr val="002060"/>
              </a:solidFill>
            </a:endParaRPr>
          </a:p>
          <a:p>
            <a:r>
              <a:rPr lang="ru-RU" sz="2800" b="1" dirty="0" smtClean="0">
                <a:solidFill>
                  <a:srgbClr val="C00000"/>
                </a:solidFill>
              </a:rPr>
              <a:t>Задачи: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изучить литературу о времени реакции человека;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изготовить физический прибор для измерения времени реакции человека;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провести эксперименты и проанализировать их результаты;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- предложить способы улучшения неудовлетворительных результатов. </a:t>
            </a:r>
            <a:endParaRPr lang="ru-RU" sz="28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836712"/>
            <a:ext cx="8457510" cy="2862322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algn="ctr"/>
            <a:r>
              <a:rPr lang="ru-RU" sz="6000" i="1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Этапы   работы </a:t>
            </a:r>
          </a:p>
          <a:p>
            <a:pPr algn="ctr"/>
            <a:r>
              <a:rPr lang="ru-RU" sz="6000" i="1" u="sng" dirty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р</a:t>
            </a:r>
            <a:r>
              <a:rPr lang="ru-RU" sz="6000" i="1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еакции   мозга </a:t>
            </a:r>
          </a:p>
          <a:p>
            <a:pPr algn="ctr"/>
            <a:r>
              <a:rPr lang="ru-RU" sz="6000" i="1" u="sng" dirty="0" smtClean="0">
                <a:effectLst>
                  <a:glow rad="63500">
                    <a:schemeClr val="accent1">
                      <a:satMod val="175000"/>
                      <a:alpha val="40000"/>
                    </a:schemeClr>
                  </a:glow>
                </a:effectLst>
              </a:rPr>
              <a:t>на сигнал</a:t>
            </a:r>
            <a:endParaRPr lang="ru-RU" sz="6000" dirty="0">
              <a:effectLst>
                <a:glow rad="63500">
                  <a:schemeClr val="accent1">
                    <a:satMod val="175000"/>
                    <a:alpha val="40000"/>
                  </a:schemeClr>
                </a:glo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1069</TotalTime>
  <Words>625</Words>
  <Application>Microsoft Office PowerPoint</Application>
  <PresentationFormat>Экран (4:3)</PresentationFormat>
  <Paragraphs>171</Paragraphs>
  <Slides>22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7" baseType="lpstr">
      <vt:lpstr>Arial</vt:lpstr>
      <vt:lpstr>Calibri</vt:lpstr>
      <vt:lpstr>Monotype Corsiva</vt:lpstr>
      <vt:lpstr>Times New Roman</vt:lpstr>
      <vt:lpstr>Тема Office</vt:lpstr>
      <vt:lpstr> Измерение времени реакции   </vt:lpstr>
      <vt:lpstr>Презентация PowerPoint</vt:lpstr>
      <vt:lpstr>Очень важно быстро реагировать на внешние раздражающие воздействия, потому что среди них могут быть опасные или даже смертельные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На основе кинематического уравнения:</vt:lpstr>
      <vt:lpstr>Шкала градуировки прибора </vt:lpstr>
      <vt:lpstr>Прибор для исследований </vt:lpstr>
      <vt:lpstr>Измерение скорости реакции  </vt:lpstr>
      <vt:lpstr>Результаты измерений времени реакции учащихся </vt:lpstr>
      <vt:lpstr>Диаграмма выбора профессий, связанных с риском</vt:lpstr>
      <vt:lpstr>Диаграмма времени реакции в разное время суток  (часть участников эксперимента)</vt:lpstr>
      <vt:lpstr> Диаграмма времени реакции  (часть участников эксперимента)   </vt:lpstr>
      <vt:lpstr>Биологический возраст по быстроте реакции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Измерение времени реакции</dc:title>
  <dc:creator>Винера</dc:creator>
  <cp:lastModifiedBy>USER</cp:lastModifiedBy>
  <cp:revision>84</cp:revision>
  <dcterms:created xsi:type="dcterms:W3CDTF">2014-02-10T07:37:02Z</dcterms:created>
  <dcterms:modified xsi:type="dcterms:W3CDTF">2014-05-16T18:08:10Z</dcterms:modified>
</cp:coreProperties>
</file>