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78" r:id="rId6"/>
    <p:sldId id="261" r:id="rId7"/>
    <p:sldId id="279" r:id="rId8"/>
    <p:sldId id="260" r:id="rId9"/>
    <p:sldId id="277" r:id="rId10"/>
    <p:sldId id="276" r:id="rId11"/>
    <p:sldId id="275" r:id="rId12"/>
    <p:sldId id="273" r:id="rId13"/>
    <p:sldId id="274" r:id="rId14"/>
    <p:sldId id="264" r:id="rId15"/>
    <p:sldId id="267" r:id="rId16"/>
    <p:sldId id="268" r:id="rId17"/>
    <p:sldId id="269" r:id="rId18"/>
    <p:sldId id="272" r:id="rId19"/>
    <p:sldId id="271" r:id="rId20"/>
    <p:sldId id="270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CD2D97-B2B6-47EA-A0DB-81EA1395A0D3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FC3610-C9DE-42A0-AAD1-F6C8D6388705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СОЛЬ</a:t>
          </a:r>
          <a:endParaRPr lang="ru-RU" dirty="0">
            <a:solidFill>
              <a:srgbClr val="FF0000"/>
            </a:solidFill>
          </a:endParaRPr>
        </a:p>
      </dgm:t>
    </dgm:pt>
    <dgm:pt modelId="{46F43496-CA9C-4F8F-B460-E88328D3A607}" type="parTrans" cxnId="{DEA43D60-7907-4F36-8F88-4E89125D4FAF}">
      <dgm:prSet/>
      <dgm:spPr/>
      <dgm:t>
        <a:bodyPr/>
        <a:lstStyle/>
        <a:p>
          <a:endParaRPr lang="ru-RU"/>
        </a:p>
      </dgm:t>
    </dgm:pt>
    <dgm:pt modelId="{48EEB04C-FE73-4622-8066-920456007144}" type="sibTrans" cxnId="{DEA43D60-7907-4F36-8F88-4E89125D4FAF}">
      <dgm:prSet/>
      <dgm:spPr/>
      <dgm:t>
        <a:bodyPr/>
        <a:lstStyle/>
        <a:p>
          <a:endParaRPr lang="ru-RU"/>
        </a:p>
      </dgm:t>
    </dgm:pt>
    <dgm:pt modelId="{C8863877-8550-47E6-B73F-4F24D77072C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Металл + неметалл</a:t>
          </a:r>
        </a:p>
      </dgm:t>
    </dgm:pt>
    <dgm:pt modelId="{039EE1E8-AA68-4E56-9CFF-0FC8FA1C5B27}" type="parTrans" cxnId="{133514E5-A3DE-4B68-AC21-DD45529BC9F6}">
      <dgm:prSet/>
      <dgm:spPr/>
      <dgm:t>
        <a:bodyPr/>
        <a:lstStyle/>
        <a:p>
          <a:endParaRPr lang="ru-RU"/>
        </a:p>
      </dgm:t>
    </dgm:pt>
    <dgm:pt modelId="{24E39F5A-10D3-4932-AD0D-C2C30F6F4938}" type="sibTrans" cxnId="{133514E5-A3DE-4B68-AC21-DD45529BC9F6}">
      <dgm:prSet/>
      <dgm:spPr/>
      <dgm:t>
        <a:bodyPr/>
        <a:lstStyle/>
        <a:p>
          <a:endParaRPr lang="ru-RU"/>
        </a:p>
      </dgm:t>
    </dgm:pt>
    <dgm:pt modelId="{DAEDA8D8-34AA-499A-97BE-50A5D2EAE4B4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Металл + кислота</a:t>
          </a:r>
        </a:p>
      </dgm:t>
    </dgm:pt>
    <dgm:pt modelId="{ADDD323D-9706-43C0-863E-7AACF9A39BEC}" type="parTrans" cxnId="{78B53CD0-B827-4D5A-AF37-7E6B0F5FAAA7}">
      <dgm:prSet/>
      <dgm:spPr/>
      <dgm:t>
        <a:bodyPr/>
        <a:lstStyle/>
        <a:p>
          <a:endParaRPr lang="ru-RU"/>
        </a:p>
      </dgm:t>
    </dgm:pt>
    <dgm:pt modelId="{A8D687D3-A4F5-419E-9AF1-E2749E67B94C}" type="sibTrans" cxnId="{78B53CD0-B827-4D5A-AF37-7E6B0F5FAAA7}">
      <dgm:prSet/>
      <dgm:spPr/>
      <dgm:t>
        <a:bodyPr/>
        <a:lstStyle/>
        <a:p>
          <a:endParaRPr lang="ru-RU"/>
        </a:p>
      </dgm:t>
    </dgm:pt>
    <dgm:pt modelId="{8B5F9390-11F5-44DD-BFC6-619282FFD3E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err="1" smtClean="0"/>
            <a:t>Осн</a:t>
          </a:r>
          <a:r>
            <a:rPr lang="ru-RU" sz="2400" dirty="0" smtClean="0"/>
            <a:t> оксид + кислота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dirty="0"/>
        </a:p>
      </dgm:t>
    </dgm:pt>
    <dgm:pt modelId="{EDA138A2-1446-4876-AF45-D6021039D488}" type="parTrans" cxnId="{148BD43A-A9A2-474E-98C8-564A4C4B5E0E}">
      <dgm:prSet/>
      <dgm:spPr/>
      <dgm:t>
        <a:bodyPr/>
        <a:lstStyle/>
        <a:p>
          <a:endParaRPr lang="ru-RU"/>
        </a:p>
      </dgm:t>
    </dgm:pt>
    <dgm:pt modelId="{79502260-8703-453E-9C3F-584627B1C735}" type="sibTrans" cxnId="{148BD43A-A9A2-474E-98C8-564A4C4B5E0E}">
      <dgm:prSet/>
      <dgm:spPr/>
      <dgm:t>
        <a:bodyPr/>
        <a:lstStyle/>
        <a:p>
          <a:endParaRPr lang="ru-RU"/>
        </a:p>
      </dgm:t>
    </dgm:pt>
    <dgm:pt modelId="{BA62323F-E3FF-4C49-BC96-639268C346C1}">
      <dgm:prSet phldrT="[Текст]" custT="1"/>
      <dgm:spPr/>
      <dgm:t>
        <a:bodyPr/>
        <a:lstStyle/>
        <a:p>
          <a:r>
            <a:rPr lang="ru-RU" sz="2400" dirty="0" smtClean="0"/>
            <a:t>Основание + кислота</a:t>
          </a:r>
          <a:endParaRPr lang="ru-RU" sz="2400" dirty="0"/>
        </a:p>
      </dgm:t>
    </dgm:pt>
    <dgm:pt modelId="{C8707EF7-6F0A-455B-B962-1E93A41A7416}" type="parTrans" cxnId="{E600BCDF-9266-470C-910A-B717A3F440D2}">
      <dgm:prSet/>
      <dgm:spPr/>
      <dgm:t>
        <a:bodyPr/>
        <a:lstStyle/>
        <a:p>
          <a:endParaRPr lang="ru-RU"/>
        </a:p>
      </dgm:t>
    </dgm:pt>
    <dgm:pt modelId="{920BA642-27B8-4E0B-BDA1-C884D79E9E45}" type="sibTrans" cxnId="{E600BCDF-9266-470C-910A-B717A3F440D2}">
      <dgm:prSet/>
      <dgm:spPr/>
      <dgm:t>
        <a:bodyPr/>
        <a:lstStyle/>
        <a:p>
          <a:endParaRPr lang="ru-RU"/>
        </a:p>
      </dgm:t>
    </dgm:pt>
    <dgm:pt modelId="{91325AA3-1790-4C7C-A0EF-ACA3A6EB756A}">
      <dgm:prSet phldrT="[Текст]" custT="1"/>
      <dgm:spPr/>
      <dgm:t>
        <a:bodyPr/>
        <a:lstStyle/>
        <a:p>
          <a:r>
            <a:rPr lang="ru-RU" sz="2400" dirty="0" smtClean="0"/>
            <a:t>Металл + соль</a:t>
          </a:r>
          <a:endParaRPr lang="ru-RU" sz="2400" dirty="0"/>
        </a:p>
      </dgm:t>
    </dgm:pt>
    <dgm:pt modelId="{7A83A7E8-C0FD-4E80-8410-CC2B98761B19}" type="parTrans" cxnId="{925C704C-AFB2-431C-9BDC-ADBD104F5E6C}">
      <dgm:prSet/>
      <dgm:spPr/>
      <dgm:t>
        <a:bodyPr/>
        <a:lstStyle/>
        <a:p>
          <a:endParaRPr lang="ru-RU"/>
        </a:p>
      </dgm:t>
    </dgm:pt>
    <dgm:pt modelId="{3961DDBD-F936-4F9F-8CD8-3215C46B2860}" type="sibTrans" cxnId="{925C704C-AFB2-431C-9BDC-ADBD104F5E6C}">
      <dgm:prSet/>
      <dgm:spPr/>
      <dgm:t>
        <a:bodyPr/>
        <a:lstStyle/>
        <a:p>
          <a:endParaRPr lang="ru-RU"/>
        </a:p>
      </dgm:t>
    </dgm:pt>
    <dgm:pt modelId="{ED37BD46-8896-44EA-A8FE-9B83A98A3984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Кислотный оксид + щелочь 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1034C609-48BD-4EDC-98C0-34C8C3DEEECF}" type="parTrans" cxnId="{6F1BD3C6-5752-45FB-B00E-08C10491D747}">
      <dgm:prSet/>
      <dgm:spPr/>
      <dgm:t>
        <a:bodyPr/>
        <a:lstStyle/>
        <a:p>
          <a:endParaRPr lang="ru-RU"/>
        </a:p>
      </dgm:t>
    </dgm:pt>
    <dgm:pt modelId="{4D7E8014-9383-4A86-9305-33F85F8A26D4}" type="sibTrans" cxnId="{6F1BD3C6-5752-45FB-B00E-08C10491D747}">
      <dgm:prSet/>
      <dgm:spPr/>
      <dgm:t>
        <a:bodyPr/>
        <a:lstStyle/>
        <a:p>
          <a:endParaRPr lang="ru-RU"/>
        </a:p>
      </dgm:t>
    </dgm:pt>
    <dgm:pt modelId="{B9C2C379-159E-4789-AF65-56D9380253E4}">
      <dgm:prSet phldrT="[Текст]"/>
      <dgm:spPr/>
      <dgm:t>
        <a:bodyPr/>
        <a:lstStyle/>
        <a:p>
          <a:r>
            <a:rPr lang="ru-RU" dirty="0" smtClean="0"/>
            <a:t>Соль + кислота</a:t>
          </a:r>
          <a:endParaRPr lang="ru-RU" dirty="0"/>
        </a:p>
      </dgm:t>
    </dgm:pt>
    <dgm:pt modelId="{0BC2E6DB-340E-40A8-A747-7599A6C4E388}" type="parTrans" cxnId="{3C7E9E14-CE7E-4413-B76F-6856DBDB1539}">
      <dgm:prSet/>
      <dgm:spPr/>
      <dgm:t>
        <a:bodyPr/>
        <a:lstStyle/>
        <a:p>
          <a:endParaRPr lang="ru-RU"/>
        </a:p>
      </dgm:t>
    </dgm:pt>
    <dgm:pt modelId="{020E2FEE-ACDB-4230-96B1-63557E1BD5EE}" type="sibTrans" cxnId="{3C7E9E14-CE7E-4413-B76F-6856DBDB1539}">
      <dgm:prSet/>
      <dgm:spPr/>
      <dgm:t>
        <a:bodyPr/>
        <a:lstStyle/>
        <a:p>
          <a:endParaRPr lang="ru-RU"/>
        </a:p>
      </dgm:t>
    </dgm:pt>
    <dgm:pt modelId="{C6565385-491B-44CB-8240-9DB86F2BD667}">
      <dgm:prSet phldrT="[Текст]" custT="1"/>
      <dgm:spPr/>
      <dgm:t>
        <a:bodyPr/>
        <a:lstStyle/>
        <a:p>
          <a:r>
            <a:rPr lang="ru-RU" sz="2400" dirty="0" smtClean="0"/>
            <a:t>Соль + щелочь</a:t>
          </a:r>
          <a:endParaRPr lang="ru-RU" sz="2400" dirty="0"/>
        </a:p>
      </dgm:t>
    </dgm:pt>
    <dgm:pt modelId="{C9B37B10-2AC3-49A5-8E9E-DD1D7C88C109}" type="parTrans" cxnId="{246556EF-AE1B-41C1-91AA-EECD0D45E283}">
      <dgm:prSet/>
      <dgm:spPr/>
      <dgm:t>
        <a:bodyPr/>
        <a:lstStyle/>
        <a:p>
          <a:endParaRPr lang="ru-RU"/>
        </a:p>
      </dgm:t>
    </dgm:pt>
    <dgm:pt modelId="{2CCF5B95-3407-4E2D-B4E0-97CE2E6EAFFC}" type="sibTrans" cxnId="{246556EF-AE1B-41C1-91AA-EECD0D45E283}">
      <dgm:prSet/>
      <dgm:spPr/>
      <dgm:t>
        <a:bodyPr/>
        <a:lstStyle/>
        <a:p>
          <a:endParaRPr lang="ru-RU"/>
        </a:p>
      </dgm:t>
    </dgm:pt>
    <dgm:pt modelId="{A52EEA52-4509-4274-A88D-D680B2C9D45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Соль + </a:t>
          </a:r>
          <a:r>
            <a:rPr lang="ru-RU" sz="2400" dirty="0" err="1" smtClean="0"/>
            <a:t>соль</a:t>
          </a:r>
          <a:endParaRPr lang="ru-RU" sz="2400" dirty="0" smtClean="0"/>
        </a:p>
      </dgm:t>
    </dgm:pt>
    <dgm:pt modelId="{366797F5-D1DF-4D2D-BF47-1E3C261A0656}" type="parTrans" cxnId="{38DD652D-9EAB-418B-9862-02DD4AFF523B}">
      <dgm:prSet/>
      <dgm:spPr/>
      <dgm:t>
        <a:bodyPr/>
        <a:lstStyle/>
        <a:p>
          <a:endParaRPr lang="ru-RU"/>
        </a:p>
      </dgm:t>
    </dgm:pt>
    <dgm:pt modelId="{2E2E9244-4806-414F-A48A-C85DF5F4FBE0}" type="sibTrans" cxnId="{38DD652D-9EAB-418B-9862-02DD4AFF523B}">
      <dgm:prSet/>
      <dgm:spPr/>
      <dgm:t>
        <a:bodyPr/>
        <a:lstStyle/>
        <a:p>
          <a:endParaRPr lang="ru-RU"/>
        </a:p>
      </dgm:t>
    </dgm:pt>
    <dgm:pt modelId="{3F697DC5-BD36-4096-BFAE-22231BF31B58}" type="pres">
      <dgm:prSet presAssocID="{C2CD2D97-B2B6-47EA-A0DB-81EA1395A0D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5428D2-E48D-44C1-9B41-AB148EA465AA}" type="pres">
      <dgm:prSet presAssocID="{25FC3610-C9DE-42A0-AAD1-F6C8D6388705}" presName="centerShape" presStyleLbl="node0" presStyleIdx="0" presStyleCnt="1" custLinFactNeighborX="-734" custLinFactNeighborY="188"/>
      <dgm:spPr/>
      <dgm:t>
        <a:bodyPr/>
        <a:lstStyle/>
        <a:p>
          <a:endParaRPr lang="ru-RU"/>
        </a:p>
      </dgm:t>
    </dgm:pt>
    <dgm:pt modelId="{63757C33-9F6F-4F40-92CB-30890FC2205B}" type="pres">
      <dgm:prSet presAssocID="{039EE1E8-AA68-4E56-9CFF-0FC8FA1C5B27}" presName="parTrans" presStyleLbl="bgSibTrans2D1" presStyleIdx="0" presStyleCnt="9"/>
      <dgm:spPr/>
      <dgm:t>
        <a:bodyPr/>
        <a:lstStyle/>
        <a:p>
          <a:endParaRPr lang="ru-RU"/>
        </a:p>
      </dgm:t>
    </dgm:pt>
    <dgm:pt modelId="{9BCFADAD-9112-4618-8870-82AB8DBFD2E8}" type="pres">
      <dgm:prSet presAssocID="{C8863877-8550-47E6-B73F-4F24D77072C0}" presName="node" presStyleLbl="node1" presStyleIdx="0" presStyleCnt="9" custScaleX="171403" custScaleY="151168" custRadScaleRad="93121" custRadScaleInc="1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BB9AB8-16F2-47D6-A1B3-16DB86CFE150}" type="pres">
      <dgm:prSet presAssocID="{ADDD323D-9706-43C0-863E-7AACF9A39BEC}" presName="parTrans" presStyleLbl="bgSibTrans2D1" presStyleIdx="1" presStyleCnt="9"/>
      <dgm:spPr/>
      <dgm:t>
        <a:bodyPr/>
        <a:lstStyle/>
        <a:p>
          <a:endParaRPr lang="ru-RU"/>
        </a:p>
      </dgm:t>
    </dgm:pt>
    <dgm:pt modelId="{7B5C16B4-0775-4F5F-AFB0-C3657AE11274}" type="pres">
      <dgm:prSet presAssocID="{DAEDA8D8-34AA-499A-97BE-50A5D2EAE4B4}" presName="node" presStyleLbl="node1" presStyleIdx="1" presStyleCnt="9" custScaleX="169569" custScaleY="130544" custRadScaleRad="101173" custRadScaleInc="-133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987AFD-6596-45A0-AE60-A99D57125A18}" type="pres">
      <dgm:prSet presAssocID="{EDA138A2-1446-4876-AF45-D6021039D488}" presName="parTrans" presStyleLbl="bgSibTrans2D1" presStyleIdx="2" presStyleCnt="9"/>
      <dgm:spPr/>
      <dgm:t>
        <a:bodyPr/>
        <a:lstStyle/>
        <a:p>
          <a:endParaRPr lang="ru-RU"/>
        </a:p>
      </dgm:t>
    </dgm:pt>
    <dgm:pt modelId="{920E77CE-AC51-4959-BC95-826D8B2C4259}" type="pres">
      <dgm:prSet presAssocID="{8B5F9390-11F5-44DD-BFC6-619282FFD3E2}" presName="node" presStyleLbl="node1" presStyleIdx="2" presStyleCnt="9" custScaleX="144992" custScaleY="127899" custRadScaleRad="109804" custRadScaleInc="-468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53E8E9-4E09-4C66-AB56-84B5CB9CD850}" type="pres">
      <dgm:prSet presAssocID="{C8707EF7-6F0A-455B-B962-1E93A41A7416}" presName="parTrans" presStyleLbl="bgSibTrans2D1" presStyleIdx="3" presStyleCnt="9"/>
      <dgm:spPr/>
      <dgm:t>
        <a:bodyPr/>
        <a:lstStyle/>
        <a:p>
          <a:endParaRPr lang="ru-RU"/>
        </a:p>
      </dgm:t>
    </dgm:pt>
    <dgm:pt modelId="{EFF09DC0-45B6-41AC-9B8E-20DB578E6F15}" type="pres">
      <dgm:prSet presAssocID="{BA62323F-E3FF-4C49-BC96-639268C346C1}" presName="node" presStyleLbl="node1" presStyleIdx="3" presStyleCnt="9" custScaleX="170601" custScaleY="142438" custRadScaleRad="111741" custRadScaleInc="-43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4FD1C5-2659-4EA3-BD0B-383ADEF46123}" type="pres">
      <dgm:prSet presAssocID="{1034C609-48BD-4EDC-98C0-34C8C3DEEECF}" presName="parTrans" presStyleLbl="bgSibTrans2D1" presStyleIdx="4" presStyleCnt="9"/>
      <dgm:spPr/>
      <dgm:t>
        <a:bodyPr/>
        <a:lstStyle/>
        <a:p>
          <a:endParaRPr lang="ru-RU"/>
        </a:p>
      </dgm:t>
    </dgm:pt>
    <dgm:pt modelId="{6C40614A-D5F4-4008-AFF0-46D65E1B8B71}" type="pres">
      <dgm:prSet presAssocID="{ED37BD46-8896-44EA-A8FE-9B83A98A3984}" presName="node" presStyleLbl="node1" presStyleIdx="4" presStyleCnt="9" custScaleX="170440" custScaleY="181320" custRadScaleRad="92859" custRadScaleInc="-10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23B95E-8C56-4679-A257-248B2441DE15}" type="pres">
      <dgm:prSet presAssocID="{0BC2E6DB-340E-40A8-A747-7599A6C4E388}" presName="parTrans" presStyleLbl="bgSibTrans2D1" presStyleIdx="5" presStyleCnt="9"/>
      <dgm:spPr/>
      <dgm:t>
        <a:bodyPr/>
        <a:lstStyle/>
        <a:p>
          <a:endParaRPr lang="ru-RU"/>
        </a:p>
      </dgm:t>
    </dgm:pt>
    <dgm:pt modelId="{9AA9A44A-FDAE-4003-8E65-FE3ED77A6C2F}" type="pres">
      <dgm:prSet presAssocID="{B9C2C379-159E-4789-AF65-56D9380253E4}" presName="node" presStyleLbl="node1" presStyleIdx="5" presStyleCnt="9" custScaleX="142128" custScaleY="152053" custRadScaleRad="102291" custRadScaleInc="14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15A966-FEB8-4339-AB32-4970D1F2F425}" type="pres">
      <dgm:prSet presAssocID="{C9B37B10-2AC3-49A5-8E9E-DD1D7C88C109}" presName="parTrans" presStyleLbl="bgSibTrans2D1" presStyleIdx="6" presStyleCnt="9"/>
      <dgm:spPr/>
      <dgm:t>
        <a:bodyPr/>
        <a:lstStyle/>
        <a:p>
          <a:endParaRPr lang="ru-RU"/>
        </a:p>
      </dgm:t>
    </dgm:pt>
    <dgm:pt modelId="{2CD7D303-4371-428F-BE31-38DC184092B6}" type="pres">
      <dgm:prSet presAssocID="{C6565385-491B-44CB-8240-9DB86F2BD667}" presName="node" presStyleLbl="node1" presStyleIdx="6" presStyleCnt="9" custScaleX="134485" custScaleY="137015" custRadScaleRad="105936" custRadScaleInc="42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C53E5-1F36-4ED3-8995-EBAC063361C9}" type="pres">
      <dgm:prSet presAssocID="{7A83A7E8-C0FD-4E80-8410-CC2B98761B19}" presName="parTrans" presStyleLbl="bgSibTrans2D1" presStyleIdx="7" presStyleCnt="9"/>
      <dgm:spPr/>
      <dgm:t>
        <a:bodyPr/>
        <a:lstStyle/>
        <a:p>
          <a:endParaRPr lang="ru-RU"/>
        </a:p>
      </dgm:t>
    </dgm:pt>
    <dgm:pt modelId="{F12DBB6C-8360-4A99-9338-DB5BA059B256}" type="pres">
      <dgm:prSet presAssocID="{91325AA3-1790-4C7C-A0EF-ACA3A6EB756A}" presName="node" presStyleLbl="node1" presStyleIdx="7" presStyleCnt="9" custScaleX="160356" custScaleY="113845" custRadScaleRad="91158" custRadScaleInc="8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D96EAE-42BA-4145-A7A5-5FEBEB6BCC41}" type="pres">
      <dgm:prSet presAssocID="{366797F5-D1DF-4D2D-BF47-1E3C261A0656}" presName="parTrans" presStyleLbl="bgSibTrans2D1" presStyleIdx="8" presStyleCnt="9"/>
      <dgm:spPr/>
      <dgm:t>
        <a:bodyPr/>
        <a:lstStyle/>
        <a:p>
          <a:endParaRPr lang="ru-RU"/>
        </a:p>
      </dgm:t>
    </dgm:pt>
    <dgm:pt modelId="{B81E860C-140E-4A66-8217-CA8BC1117DB0}" type="pres">
      <dgm:prSet presAssocID="{A52EEA52-4509-4274-A88D-D680B2C9D45B}" presName="node" presStyleLbl="node1" presStyleIdx="8" presStyleCnt="9" custScaleX="147939" custScaleY="138731" custRadScaleRad="87263" custRadScaleInc="-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335BE0-02AF-4A4E-9244-8B2469BFADBA}" type="presOf" srcId="{C8863877-8550-47E6-B73F-4F24D77072C0}" destId="{9BCFADAD-9112-4618-8870-82AB8DBFD2E8}" srcOrd="0" destOrd="0" presId="urn:microsoft.com/office/officeart/2005/8/layout/radial4"/>
    <dgm:cxn modelId="{025F8DD5-EA36-40FE-BD44-B0C853E1FA33}" type="presOf" srcId="{7A83A7E8-C0FD-4E80-8410-CC2B98761B19}" destId="{33EC53E5-1F36-4ED3-8995-EBAC063361C9}" srcOrd="0" destOrd="0" presId="urn:microsoft.com/office/officeart/2005/8/layout/radial4"/>
    <dgm:cxn modelId="{925C704C-AFB2-431C-9BDC-ADBD104F5E6C}" srcId="{25FC3610-C9DE-42A0-AAD1-F6C8D6388705}" destId="{91325AA3-1790-4C7C-A0EF-ACA3A6EB756A}" srcOrd="7" destOrd="0" parTransId="{7A83A7E8-C0FD-4E80-8410-CC2B98761B19}" sibTransId="{3961DDBD-F936-4F9F-8CD8-3215C46B2860}"/>
    <dgm:cxn modelId="{133514E5-A3DE-4B68-AC21-DD45529BC9F6}" srcId="{25FC3610-C9DE-42A0-AAD1-F6C8D6388705}" destId="{C8863877-8550-47E6-B73F-4F24D77072C0}" srcOrd="0" destOrd="0" parTransId="{039EE1E8-AA68-4E56-9CFF-0FC8FA1C5B27}" sibTransId="{24E39F5A-10D3-4932-AD0D-C2C30F6F4938}"/>
    <dgm:cxn modelId="{246556EF-AE1B-41C1-91AA-EECD0D45E283}" srcId="{25FC3610-C9DE-42A0-AAD1-F6C8D6388705}" destId="{C6565385-491B-44CB-8240-9DB86F2BD667}" srcOrd="6" destOrd="0" parTransId="{C9B37B10-2AC3-49A5-8E9E-DD1D7C88C109}" sibTransId="{2CCF5B95-3407-4E2D-B4E0-97CE2E6EAFFC}"/>
    <dgm:cxn modelId="{D2D07F3E-FC6E-420A-BBD4-2C47AF6BAA63}" type="presOf" srcId="{ED37BD46-8896-44EA-A8FE-9B83A98A3984}" destId="{6C40614A-D5F4-4008-AFF0-46D65E1B8B71}" srcOrd="0" destOrd="0" presId="urn:microsoft.com/office/officeart/2005/8/layout/radial4"/>
    <dgm:cxn modelId="{59BFB084-1C43-4E8E-ACC2-8B10CE349E3E}" type="presOf" srcId="{C2CD2D97-B2B6-47EA-A0DB-81EA1395A0D3}" destId="{3F697DC5-BD36-4096-BFAE-22231BF31B58}" srcOrd="0" destOrd="0" presId="urn:microsoft.com/office/officeart/2005/8/layout/radial4"/>
    <dgm:cxn modelId="{3C7E9E14-CE7E-4413-B76F-6856DBDB1539}" srcId="{25FC3610-C9DE-42A0-AAD1-F6C8D6388705}" destId="{B9C2C379-159E-4789-AF65-56D9380253E4}" srcOrd="5" destOrd="0" parTransId="{0BC2E6DB-340E-40A8-A747-7599A6C4E388}" sibTransId="{020E2FEE-ACDB-4230-96B1-63557E1BD5EE}"/>
    <dgm:cxn modelId="{D88DBC96-09DE-4149-BA51-3F5DFF9395FE}" type="presOf" srcId="{C8707EF7-6F0A-455B-B962-1E93A41A7416}" destId="{6053E8E9-4E09-4C66-AB56-84B5CB9CD850}" srcOrd="0" destOrd="0" presId="urn:microsoft.com/office/officeart/2005/8/layout/radial4"/>
    <dgm:cxn modelId="{2AC2A4B5-D447-49A9-A05D-8FA25473A18E}" type="presOf" srcId="{DAEDA8D8-34AA-499A-97BE-50A5D2EAE4B4}" destId="{7B5C16B4-0775-4F5F-AFB0-C3657AE11274}" srcOrd="0" destOrd="0" presId="urn:microsoft.com/office/officeart/2005/8/layout/radial4"/>
    <dgm:cxn modelId="{99F0168A-824A-4375-A588-26E1022C5231}" type="presOf" srcId="{25FC3610-C9DE-42A0-AAD1-F6C8D6388705}" destId="{3A5428D2-E48D-44C1-9B41-AB148EA465AA}" srcOrd="0" destOrd="0" presId="urn:microsoft.com/office/officeart/2005/8/layout/radial4"/>
    <dgm:cxn modelId="{6F1BD3C6-5752-45FB-B00E-08C10491D747}" srcId="{25FC3610-C9DE-42A0-AAD1-F6C8D6388705}" destId="{ED37BD46-8896-44EA-A8FE-9B83A98A3984}" srcOrd="4" destOrd="0" parTransId="{1034C609-48BD-4EDC-98C0-34C8C3DEEECF}" sibTransId="{4D7E8014-9383-4A86-9305-33F85F8A26D4}"/>
    <dgm:cxn modelId="{4C7C30D5-1759-4181-B167-3AE3BA3B63B2}" type="presOf" srcId="{039EE1E8-AA68-4E56-9CFF-0FC8FA1C5B27}" destId="{63757C33-9F6F-4F40-92CB-30890FC2205B}" srcOrd="0" destOrd="0" presId="urn:microsoft.com/office/officeart/2005/8/layout/radial4"/>
    <dgm:cxn modelId="{148BD43A-A9A2-474E-98C8-564A4C4B5E0E}" srcId="{25FC3610-C9DE-42A0-AAD1-F6C8D6388705}" destId="{8B5F9390-11F5-44DD-BFC6-619282FFD3E2}" srcOrd="2" destOrd="0" parTransId="{EDA138A2-1446-4876-AF45-D6021039D488}" sibTransId="{79502260-8703-453E-9C3F-584627B1C735}"/>
    <dgm:cxn modelId="{54346B3F-3712-40BE-B1D4-8FD2B1D77486}" type="presOf" srcId="{C9B37B10-2AC3-49A5-8E9E-DD1D7C88C109}" destId="{6415A966-FEB8-4339-AB32-4970D1F2F425}" srcOrd="0" destOrd="0" presId="urn:microsoft.com/office/officeart/2005/8/layout/radial4"/>
    <dgm:cxn modelId="{5284D80E-3CC9-4FB6-9C96-A199BD4009D3}" type="presOf" srcId="{BA62323F-E3FF-4C49-BC96-639268C346C1}" destId="{EFF09DC0-45B6-41AC-9B8E-20DB578E6F15}" srcOrd="0" destOrd="0" presId="urn:microsoft.com/office/officeart/2005/8/layout/radial4"/>
    <dgm:cxn modelId="{DEA43D60-7907-4F36-8F88-4E89125D4FAF}" srcId="{C2CD2D97-B2B6-47EA-A0DB-81EA1395A0D3}" destId="{25FC3610-C9DE-42A0-AAD1-F6C8D6388705}" srcOrd="0" destOrd="0" parTransId="{46F43496-CA9C-4F8F-B460-E88328D3A607}" sibTransId="{48EEB04C-FE73-4622-8066-920456007144}"/>
    <dgm:cxn modelId="{6B43AD70-9052-4E96-8A88-F6071FAE61AB}" type="presOf" srcId="{1034C609-48BD-4EDC-98C0-34C8C3DEEECF}" destId="{354FD1C5-2659-4EA3-BD0B-383ADEF46123}" srcOrd="0" destOrd="0" presId="urn:microsoft.com/office/officeart/2005/8/layout/radial4"/>
    <dgm:cxn modelId="{13BF1208-817B-4432-8079-73F0427932CB}" type="presOf" srcId="{366797F5-D1DF-4D2D-BF47-1E3C261A0656}" destId="{E2D96EAE-42BA-4145-A7A5-5FEBEB6BCC41}" srcOrd="0" destOrd="0" presId="urn:microsoft.com/office/officeart/2005/8/layout/radial4"/>
    <dgm:cxn modelId="{B9322A8B-B3D7-4415-BCB6-E4C67411B2FE}" type="presOf" srcId="{0BC2E6DB-340E-40A8-A747-7599A6C4E388}" destId="{0423B95E-8C56-4679-A257-248B2441DE15}" srcOrd="0" destOrd="0" presId="urn:microsoft.com/office/officeart/2005/8/layout/radial4"/>
    <dgm:cxn modelId="{52E788FF-1E92-4232-A335-56F7C1E9DC96}" type="presOf" srcId="{ADDD323D-9706-43C0-863E-7AACF9A39BEC}" destId="{17BB9AB8-16F2-47D6-A1B3-16DB86CFE150}" srcOrd="0" destOrd="0" presId="urn:microsoft.com/office/officeart/2005/8/layout/radial4"/>
    <dgm:cxn modelId="{F8DA1C45-B609-4F93-BFF3-8B762DBBA3AA}" type="presOf" srcId="{A52EEA52-4509-4274-A88D-D680B2C9D45B}" destId="{B81E860C-140E-4A66-8217-CA8BC1117DB0}" srcOrd="0" destOrd="0" presId="urn:microsoft.com/office/officeart/2005/8/layout/radial4"/>
    <dgm:cxn modelId="{8E964BD3-7FA7-41C0-8F2D-BD81B8027A30}" type="presOf" srcId="{8B5F9390-11F5-44DD-BFC6-619282FFD3E2}" destId="{920E77CE-AC51-4959-BC95-826D8B2C4259}" srcOrd="0" destOrd="0" presId="urn:microsoft.com/office/officeart/2005/8/layout/radial4"/>
    <dgm:cxn modelId="{0E542798-DB88-495F-AB88-9D72180B44D0}" type="presOf" srcId="{EDA138A2-1446-4876-AF45-D6021039D488}" destId="{6A987AFD-6596-45A0-AE60-A99D57125A18}" srcOrd="0" destOrd="0" presId="urn:microsoft.com/office/officeart/2005/8/layout/radial4"/>
    <dgm:cxn modelId="{F883010B-389B-4A4F-94FF-1BC4E88C9323}" type="presOf" srcId="{91325AA3-1790-4C7C-A0EF-ACA3A6EB756A}" destId="{F12DBB6C-8360-4A99-9338-DB5BA059B256}" srcOrd="0" destOrd="0" presId="urn:microsoft.com/office/officeart/2005/8/layout/radial4"/>
    <dgm:cxn modelId="{E600BCDF-9266-470C-910A-B717A3F440D2}" srcId="{25FC3610-C9DE-42A0-AAD1-F6C8D6388705}" destId="{BA62323F-E3FF-4C49-BC96-639268C346C1}" srcOrd="3" destOrd="0" parTransId="{C8707EF7-6F0A-455B-B962-1E93A41A7416}" sibTransId="{920BA642-27B8-4E0B-BDA1-C884D79E9E45}"/>
    <dgm:cxn modelId="{38DD652D-9EAB-418B-9862-02DD4AFF523B}" srcId="{25FC3610-C9DE-42A0-AAD1-F6C8D6388705}" destId="{A52EEA52-4509-4274-A88D-D680B2C9D45B}" srcOrd="8" destOrd="0" parTransId="{366797F5-D1DF-4D2D-BF47-1E3C261A0656}" sibTransId="{2E2E9244-4806-414F-A48A-C85DF5F4FBE0}"/>
    <dgm:cxn modelId="{9FBEC388-A20F-4D46-853E-C37EE5A295C4}" type="presOf" srcId="{C6565385-491B-44CB-8240-9DB86F2BD667}" destId="{2CD7D303-4371-428F-BE31-38DC184092B6}" srcOrd="0" destOrd="0" presId="urn:microsoft.com/office/officeart/2005/8/layout/radial4"/>
    <dgm:cxn modelId="{78B53CD0-B827-4D5A-AF37-7E6B0F5FAAA7}" srcId="{25FC3610-C9DE-42A0-AAD1-F6C8D6388705}" destId="{DAEDA8D8-34AA-499A-97BE-50A5D2EAE4B4}" srcOrd="1" destOrd="0" parTransId="{ADDD323D-9706-43C0-863E-7AACF9A39BEC}" sibTransId="{A8D687D3-A4F5-419E-9AF1-E2749E67B94C}"/>
    <dgm:cxn modelId="{6A3A4F06-FF5C-4ED9-9001-6FF72D179199}" type="presOf" srcId="{B9C2C379-159E-4789-AF65-56D9380253E4}" destId="{9AA9A44A-FDAE-4003-8E65-FE3ED77A6C2F}" srcOrd="0" destOrd="0" presId="urn:microsoft.com/office/officeart/2005/8/layout/radial4"/>
    <dgm:cxn modelId="{B068208E-D134-4242-AE3B-3F7FD25A808E}" type="presParOf" srcId="{3F697DC5-BD36-4096-BFAE-22231BF31B58}" destId="{3A5428D2-E48D-44C1-9B41-AB148EA465AA}" srcOrd="0" destOrd="0" presId="urn:microsoft.com/office/officeart/2005/8/layout/radial4"/>
    <dgm:cxn modelId="{B0C93039-3F2B-4CE2-BEAF-219EEB84E133}" type="presParOf" srcId="{3F697DC5-BD36-4096-BFAE-22231BF31B58}" destId="{63757C33-9F6F-4F40-92CB-30890FC2205B}" srcOrd="1" destOrd="0" presId="urn:microsoft.com/office/officeart/2005/8/layout/radial4"/>
    <dgm:cxn modelId="{0646CBBE-836F-4475-A99D-1B65858BECE2}" type="presParOf" srcId="{3F697DC5-BD36-4096-BFAE-22231BF31B58}" destId="{9BCFADAD-9112-4618-8870-82AB8DBFD2E8}" srcOrd="2" destOrd="0" presId="urn:microsoft.com/office/officeart/2005/8/layout/radial4"/>
    <dgm:cxn modelId="{0838ED53-00EC-4718-846A-1A0580C5DE1E}" type="presParOf" srcId="{3F697DC5-BD36-4096-BFAE-22231BF31B58}" destId="{17BB9AB8-16F2-47D6-A1B3-16DB86CFE150}" srcOrd="3" destOrd="0" presId="urn:microsoft.com/office/officeart/2005/8/layout/radial4"/>
    <dgm:cxn modelId="{D75021A3-BC73-4F87-94DD-87541E7E97DF}" type="presParOf" srcId="{3F697DC5-BD36-4096-BFAE-22231BF31B58}" destId="{7B5C16B4-0775-4F5F-AFB0-C3657AE11274}" srcOrd="4" destOrd="0" presId="urn:microsoft.com/office/officeart/2005/8/layout/radial4"/>
    <dgm:cxn modelId="{D5CFE549-704E-4879-B6DF-2C48B30E0CA4}" type="presParOf" srcId="{3F697DC5-BD36-4096-BFAE-22231BF31B58}" destId="{6A987AFD-6596-45A0-AE60-A99D57125A18}" srcOrd="5" destOrd="0" presId="urn:microsoft.com/office/officeart/2005/8/layout/radial4"/>
    <dgm:cxn modelId="{379AD503-EFD6-4322-B2AF-55EAE15AD178}" type="presParOf" srcId="{3F697DC5-BD36-4096-BFAE-22231BF31B58}" destId="{920E77CE-AC51-4959-BC95-826D8B2C4259}" srcOrd="6" destOrd="0" presId="urn:microsoft.com/office/officeart/2005/8/layout/radial4"/>
    <dgm:cxn modelId="{B751FAFE-BF59-43F2-ABC0-AC281DD69DC2}" type="presParOf" srcId="{3F697DC5-BD36-4096-BFAE-22231BF31B58}" destId="{6053E8E9-4E09-4C66-AB56-84B5CB9CD850}" srcOrd="7" destOrd="0" presId="urn:microsoft.com/office/officeart/2005/8/layout/radial4"/>
    <dgm:cxn modelId="{6CA49C82-2F54-4E1C-8791-EB5D640265DA}" type="presParOf" srcId="{3F697DC5-BD36-4096-BFAE-22231BF31B58}" destId="{EFF09DC0-45B6-41AC-9B8E-20DB578E6F15}" srcOrd="8" destOrd="0" presId="urn:microsoft.com/office/officeart/2005/8/layout/radial4"/>
    <dgm:cxn modelId="{5C67FF25-F95E-4552-B361-03297A76B48D}" type="presParOf" srcId="{3F697DC5-BD36-4096-BFAE-22231BF31B58}" destId="{354FD1C5-2659-4EA3-BD0B-383ADEF46123}" srcOrd="9" destOrd="0" presId="urn:microsoft.com/office/officeart/2005/8/layout/radial4"/>
    <dgm:cxn modelId="{36BE8527-C7AD-4B07-A6F1-657D82E68F39}" type="presParOf" srcId="{3F697DC5-BD36-4096-BFAE-22231BF31B58}" destId="{6C40614A-D5F4-4008-AFF0-46D65E1B8B71}" srcOrd="10" destOrd="0" presId="urn:microsoft.com/office/officeart/2005/8/layout/radial4"/>
    <dgm:cxn modelId="{61549407-7E93-4274-BB24-5F43C2815BAC}" type="presParOf" srcId="{3F697DC5-BD36-4096-BFAE-22231BF31B58}" destId="{0423B95E-8C56-4679-A257-248B2441DE15}" srcOrd="11" destOrd="0" presId="urn:microsoft.com/office/officeart/2005/8/layout/radial4"/>
    <dgm:cxn modelId="{4116C0FC-35C9-4ADA-83EE-4072F655769D}" type="presParOf" srcId="{3F697DC5-BD36-4096-BFAE-22231BF31B58}" destId="{9AA9A44A-FDAE-4003-8E65-FE3ED77A6C2F}" srcOrd="12" destOrd="0" presId="urn:microsoft.com/office/officeart/2005/8/layout/radial4"/>
    <dgm:cxn modelId="{0B19A9BA-466D-49CB-A769-6CBCBDF1561C}" type="presParOf" srcId="{3F697DC5-BD36-4096-BFAE-22231BF31B58}" destId="{6415A966-FEB8-4339-AB32-4970D1F2F425}" srcOrd="13" destOrd="0" presId="urn:microsoft.com/office/officeart/2005/8/layout/radial4"/>
    <dgm:cxn modelId="{49EEAF62-2F7B-45E7-B9D1-916D9A3169B1}" type="presParOf" srcId="{3F697DC5-BD36-4096-BFAE-22231BF31B58}" destId="{2CD7D303-4371-428F-BE31-38DC184092B6}" srcOrd="14" destOrd="0" presId="urn:microsoft.com/office/officeart/2005/8/layout/radial4"/>
    <dgm:cxn modelId="{C68AC9B2-95D0-4540-9585-E0F55AE85F9F}" type="presParOf" srcId="{3F697DC5-BD36-4096-BFAE-22231BF31B58}" destId="{33EC53E5-1F36-4ED3-8995-EBAC063361C9}" srcOrd="15" destOrd="0" presId="urn:microsoft.com/office/officeart/2005/8/layout/radial4"/>
    <dgm:cxn modelId="{4582D014-210C-48D2-B594-5D57610D3B5C}" type="presParOf" srcId="{3F697DC5-BD36-4096-BFAE-22231BF31B58}" destId="{F12DBB6C-8360-4A99-9338-DB5BA059B256}" srcOrd="16" destOrd="0" presId="urn:microsoft.com/office/officeart/2005/8/layout/radial4"/>
    <dgm:cxn modelId="{07B91235-5B76-4258-A7D0-CA5B6470B119}" type="presParOf" srcId="{3F697DC5-BD36-4096-BFAE-22231BF31B58}" destId="{E2D96EAE-42BA-4145-A7A5-5FEBEB6BCC41}" srcOrd="17" destOrd="0" presId="urn:microsoft.com/office/officeart/2005/8/layout/radial4"/>
    <dgm:cxn modelId="{166AC98B-3706-419E-B49A-4DA1606DFD42}" type="presParOf" srcId="{3F697DC5-BD36-4096-BFAE-22231BF31B58}" destId="{B81E860C-140E-4A66-8217-CA8BC1117DB0}" srcOrd="1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5428D2-E48D-44C1-9B41-AB148EA465AA}">
      <dsp:nvSpPr>
        <dsp:cNvPr id="0" name=""/>
        <dsp:cNvSpPr/>
      </dsp:nvSpPr>
      <dsp:spPr>
        <a:xfrm>
          <a:off x="3431241" y="3543742"/>
          <a:ext cx="1559450" cy="1559450"/>
        </a:xfrm>
        <a:prstGeom prst="ellipse">
          <a:avLst/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rgbClr val="FF0000"/>
              </a:solidFill>
            </a:rPr>
            <a:t>СОЛЬ</a:t>
          </a:r>
          <a:endParaRPr lang="ru-RU" sz="3500" kern="1200" dirty="0">
            <a:solidFill>
              <a:srgbClr val="FF0000"/>
            </a:solidFill>
          </a:endParaRPr>
        </a:p>
      </dsp:txBody>
      <dsp:txXfrm>
        <a:off x="3659617" y="3772118"/>
        <a:ext cx="1102698" cy="1102698"/>
      </dsp:txXfrm>
    </dsp:sp>
    <dsp:sp modelId="{63757C33-9F6F-4F40-92CB-30890FC2205B}">
      <dsp:nvSpPr>
        <dsp:cNvPr id="0" name=""/>
        <dsp:cNvSpPr/>
      </dsp:nvSpPr>
      <dsp:spPr>
        <a:xfrm rot="10820605">
          <a:off x="864061" y="4088455"/>
          <a:ext cx="2426020" cy="4444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CFADAD-9112-4618-8870-82AB8DBFD2E8}">
      <dsp:nvSpPr>
        <dsp:cNvPr id="0" name=""/>
        <dsp:cNvSpPr/>
      </dsp:nvSpPr>
      <dsp:spPr>
        <a:xfrm>
          <a:off x="-71447" y="3643337"/>
          <a:ext cx="1871061" cy="13201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/>
            <a:t>Металл + неметалл</a:t>
          </a:r>
        </a:p>
      </dsp:txBody>
      <dsp:txXfrm>
        <a:off x="-32781" y="3682003"/>
        <a:ext cx="1793729" cy="1242806"/>
      </dsp:txXfrm>
    </dsp:sp>
    <dsp:sp modelId="{17BB9AB8-16F2-47D6-A1B3-16DB86CFE150}">
      <dsp:nvSpPr>
        <dsp:cNvPr id="0" name=""/>
        <dsp:cNvSpPr/>
      </dsp:nvSpPr>
      <dsp:spPr>
        <a:xfrm rot="12040672">
          <a:off x="806508" y="3310128"/>
          <a:ext cx="2616760" cy="4444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5C16B4-0775-4F5F-AFB0-C3657AE11274}">
      <dsp:nvSpPr>
        <dsp:cNvPr id="0" name=""/>
        <dsp:cNvSpPr/>
      </dsp:nvSpPr>
      <dsp:spPr>
        <a:xfrm>
          <a:off x="-34727" y="2500328"/>
          <a:ext cx="1851041" cy="1140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/>
            <a:t>Металл + кислота</a:t>
          </a:r>
        </a:p>
      </dsp:txBody>
      <dsp:txXfrm>
        <a:off x="-1337" y="2533718"/>
        <a:ext cx="1784261" cy="1073250"/>
      </dsp:txXfrm>
    </dsp:sp>
    <dsp:sp modelId="{6A987AFD-6596-45A0-AE60-A99D57125A18}">
      <dsp:nvSpPr>
        <dsp:cNvPr id="0" name=""/>
        <dsp:cNvSpPr/>
      </dsp:nvSpPr>
      <dsp:spPr>
        <a:xfrm rot="12965244">
          <a:off x="716792" y="2651872"/>
          <a:ext cx="3011337" cy="4444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0E77CE-AC51-4959-BC95-826D8B2C4259}">
      <dsp:nvSpPr>
        <dsp:cNvPr id="0" name=""/>
        <dsp:cNvSpPr/>
      </dsp:nvSpPr>
      <dsp:spPr>
        <a:xfrm>
          <a:off x="214323" y="1428761"/>
          <a:ext cx="1582754" cy="11169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err="1" smtClean="0"/>
            <a:t>Осн</a:t>
          </a:r>
          <a:r>
            <a:rPr lang="ru-RU" sz="2400" kern="1200" dirty="0" smtClean="0"/>
            <a:t> оксид + кислота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47037" y="1461475"/>
        <a:ext cx="1517326" cy="1051504"/>
      </dsp:txXfrm>
    </dsp:sp>
    <dsp:sp modelId="{6053E8E9-4E09-4C66-AB56-84B5CB9CD850}">
      <dsp:nvSpPr>
        <dsp:cNvPr id="0" name=""/>
        <dsp:cNvSpPr/>
      </dsp:nvSpPr>
      <dsp:spPr>
        <a:xfrm rot="14361784">
          <a:off x="1387157" y="1944756"/>
          <a:ext cx="3093176" cy="4444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09DC0-45B6-41AC-9B8E-20DB578E6F15}">
      <dsp:nvSpPr>
        <dsp:cNvPr id="0" name=""/>
        <dsp:cNvSpPr/>
      </dsp:nvSpPr>
      <dsp:spPr>
        <a:xfrm>
          <a:off x="1214456" y="214322"/>
          <a:ext cx="1862306" cy="1243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Основание + кислота</a:t>
          </a:r>
          <a:endParaRPr lang="ru-RU" sz="2400" kern="1200" dirty="0"/>
        </a:p>
      </dsp:txBody>
      <dsp:txXfrm>
        <a:off x="1250889" y="250755"/>
        <a:ext cx="1789440" cy="1171034"/>
      </dsp:txXfrm>
    </dsp:sp>
    <dsp:sp modelId="{354FD1C5-2659-4EA3-BD0B-383ADEF46123}">
      <dsp:nvSpPr>
        <dsp:cNvPr id="0" name=""/>
        <dsp:cNvSpPr/>
      </dsp:nvSpPr>
      <dsp:spPr>
        <a:xfrm rot="16133079">
          <a:off x="2935865" y="1945264"/>
          <a:ext cx="2466251" cy="4444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0614A-D5F4-4008-AFF0-46D65E1B8B71}">
      <dsp:nvSpPr>
        <dsp:cNvPr id="0" name=""/>
        <dsp:cNvSpPr/>
      </dsp:nvSpPr>
      <dsp:spPr>
        <a:xfrm>
          <a:off x="3214713" y="142867"/>
          <a:ext cx="1860549" cy="15834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/>
            <a:t>Кислотный оксид + щелочь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3261091" y="189245"/>
        <a:ext cx="1767793" cy="1490697"/>
      </dsp:txXfrm>
    </dsp:sp>
    <dsp:sp modelId="{0423B95E-8C56-4679-A257-248B2441DE15}">
      <dsp:nvSpPr>
        <dsp:cNvPr id="0" name=""/>
        <dsp:cNvSpPr/>
      </dsp:nvSpPr>
      <dsp:spPr>
        <a:xfrm rot="17769472">
          <a:off x="3839879" y="1990889"/>
          <a:ext cx="2815167" cy="4444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A9A44A-FDAE-4003-8E65-FE3ED77A6C2F}">
      <dsp:nvSpPr>
        <dsp:cNvPr id="0" name=""/>
        <dsp:cNvSpPr/>
      </dsp:nvSpPr>
      <dsp:spPr>
        <a:xfrm>
          <a:off x="5092245" y="285754"/>
          <a:ext cx="1551491" cy="1327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Соль + кислота</a:t>
          </a:r>
          <a:endParaRPr lang="ru-RU" sz="3200" kern="1200" dirty="0"/>
        </a:p>
      </dsp:txBody>
      <dsp:txXfrm>
        <a:off x="5131137" y="324646"/>
        <a:ext cx="1473707" cy="1250083"/>
      </dsp:txXfrm>
    </dsp:sp>
    <dsp:sp modelId="{6415A966-FEB8-4339-AB32-4970D1F2F425}">
      <dsp:nvSpPr>
        <dsp:cNvPr id="0" name=""/>
        <dsp:cNvSpPr/>
      </dsp:nvSpPr>
      <dsp:spPr>
        <a:xfrm rot="19443114">
          <a:off x="4699799" y="2673599"/>
          <a:ext cx="2959803" cy="4444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D7D303-4371-428F-BE31-38DC184092B6}">
      <dsp:nvSpPr>
        <dsp:cNvPr id="0" name=""/>
        <dsp:cNvSpPr/>
      </dsp:nvSpPr>
      <dsp:spPr>
        <a:xfrm>
          <a:off x="6643725" y="1428770"/>
          <a:ext cx="1468058" cy="11965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Соль + щелочь</a:t>
          </a:r>
          <a:endParaRPr lang="ru-RU" sz="2400" kern="1200" dirty="0"/>
        </a:p>
      </dsp:txBody>
      <dsp:txXfrm>
        <a:off x="6678770" y="1463815"/>
        <a:ext cx="1397968" cy="1126451"/>
      </dsp:txXfrm>
    </dsp:sp>
    <dsp:sp modelId="{33EC53E5-1F36-4ED3-8995-EBAC063361C9}">
      <dsp:nvSpPr>
        <dsp:cNvPr id="0" name=""/>
        <dsp:cNvSpPr/>
      </dsp:nvSpPr>
      <dsp:spPr>
        <a:xfrm rot="20370221">
          <a:off x="4997492" y="3348128"/>
          <a:ext cx="2456340" cy="4444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2DBB6C-8360-4A99-9338-DB5BA059B256}">
      <dsp:nvSpPr>
        <dsp:cNvPr id="0" name=""/>
        <dsp:cNvSpPr/>
      </dsp:nvSpPr>
      <dsp:spPr>
        <a:xfrm>
          <a:off x="6500847" y="2643210"/>
          <a:ext cx="1750470" cy="994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Металл + соль</a:t>
          </a:r>
          <a:endParaRPr lang="ru-RU" sz="2400" kern="1200" dirty="0"/>
        </a:p>
      </dsp:txBody>
      <dsp:txXfrm>
        <a:off x="6529966" y="2672329"/>
        <a:ext cx="1692232" cy="935961"/>
      </dsp:txXfrm>
    </dsp:sp>
    <dsp:sp modelId="{E2D96EAE-42BA-4145-A7A5-5FEBEB6BCC41}">
      <dsp:nvSpPr>
        <dsp:cNvPr id="0" name=""/>
        <dsp:cNvSpPr/>
      </dsp:nvSpPr>
      <dsp:spPr>
        <a:xfrm rot="21596908">
          <a:off x="5126018" y="4099376"/>
          <a:ext cx="2325184" cy="44444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E860C-140E-4A66-8217-CA8BC1117DB0}">
      <dsp:nvSpPr>
        <dsp:cNvPr id="0" name=""/>
        <dsp:cNvSpPr/>
      </dsp:nvSpPr>
      <dsp:spPr>
        <a:xfrm>
          <a:off x="6643740" y="3714789"/>
          <a:ext cx="1614924" cy="12115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/>
            <a:t>Соль + </a:t>
          </a:r>
          <a:r>
            <a:rPr lang="ru-RU" sz="2400" kern="1200" dirty="0" err="1" smtClean="0"/>
            <a:t>соль</a:t>
          </a:r>
          <a:endParaRPr lang="ru-RU" sz="2400" kern="1200" dirty="0" smtClean="0"/>
        </a:p>
      </dsp:txBody>
      <dsp:txXfrm>
        <a:off x="6679224" y="3750273"/>
        <a:ext cx="1543956" cy="1140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86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942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10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593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1400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246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426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547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678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887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771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286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14422"/>
            <a:ext cx="7846640" cy="38707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ХИМИЧЕСКИЕ СВОЙСТВА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ПОЛУЧЕНИЕ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 ПРИМЕНЕНИЕ СОЛЕЙ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r"/>
            <a:r>
              <a:rPr lang="ru-RU" sz="2000" dirty="0" smtClean="0"/>
              <a:t>Составила: </a:t>
            </a:r>
            <a:r>
              <a:rPr lang="ru-RU" sz="2000" dirty="0" err="1" smtClean="0"/>
              <a:t>Ядрихинская</a:t>
            </a:r>
            <a:r>
              <a:rPr lang="ru-RU" sz="2000" dirty="0" smtClean="0"/>
              <a:t> М.П</a:t>
            </a:r>
          </a:p>
          <a:p>
            <a:pPr algn="r"/>
            <a:r>
              <a:rPr lang="ru-RU" sz="2000" dirty="0" smtClean="0"/>
              <a:t>Учитель химии и биологии </a:t>
            </a:r>
          </a:p>
          <a:p>
            <a:pPr algn="r"/>
            <a:r>
              <a:rPr lang="ru-RU" sz="2000" dirty="0" smtClean="0"/>
              <a:t>Школа № 18 г Котлас </a:t>
            </a:r>
          </a:p>
          <a:p>
            <a:pPr algn="r"/>
            <a:r>
              <a:rPr lang="ru-RU" sz="2000" dirty="0" smtClean="0"/>
              <a:t>Архангельской области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9600" dirty="0" smtClean="0"/>
              <a:t>         </a:t>
            </a:r>
            <a:r>
              <a:rPr lang="en-US" sz="9600" dirty="0" err="1" smtClean="0"/>
              <a:t>NaCl</a:t>
            </a:r>
            <a:endParaRPr lang="en-US" sz="9600" dirty="0" smtClean="0"/>
          </a:p>
          <a:p>
            <a:pPr>
              <a:buNone/>
            </a:pPr>
            <a:r>
              <a:rPr lang="ru-RU" sz="6600" dirty="0" smtClean="0"/>
              <a:t>     поваренная соль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4800" y="571500"/>
            <a:ext cx="8686800" cy="14287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300" b="1" i="1" dirty="0" smtClean="0"/>
              <a:t>Хлеб да соль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3075" name="Содержимое 3" descr="8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5896" y="2204864"/>
            <a:ext cx="3732361" cy="2911242"/>
          </a:xfr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38" y="1000125"/>
            <a:ext cx="7929562" cy="1785938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Слово “</a:t>
            </a:r>
            <a:r>
              <a:rPr lang="ru-RU" b="1" dirty="0" smtClean="0"/>
              <a:t>соль</a:t>
            </a:r>
            <a:r>
              <a:rPr lang="ru-RU" dirty="0" smtClean="0"/>
              <a:t>” произошло от латинского слова “</a:t>
            </a:r>
            <a:r>
              <a:rPr lang="ru-RU" b="1" dirty="0" err="1" smtClean="0"/>
              <a:t>sal</a:t>
            </a:r>
            <a:r>
              <a:rPr lang="ru-RU" dirty="0" smtClean="0"/>
              <a:t>”, которое происходит от греческого термина “</a:t>
            </a:r>
            <a:r>
              <a:rPr lang="ru-RU" b="1" dirty="0" err="1" smtClean="0"/>
              <a:t>hals</a:t>
            </a:r>
            <a:r>
              <a:rPr lang="ru-RU" dirty="0" smtClean="0"/>
              <a:t>” - означающего “</a:t>
            </a:r>
            <a:r>
              <a:rPr lang="ru-RU" b="1" dirty="0" smtClean="0"/>
              <a:t>море</a:t>
            </a:r>
            <a:r>
              <a:rPr lang="ru-RU" dirty="0" smtClean="0"/>
              <a:t>”. </a:t>
            </a:r>
            <a:endParaRPr lang="ru-RU" dirty="0"/>
          </a:p>
        </p:txBody>
      </p:sp>
      <p:pic>
        <p:nvPicPr>
          <p:cNvPr id="15363" name="Содержимое 5" descr="6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5896" y="2636912"/>
            <a:ext cx="4381500" cy="3286125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928688"/>
            <a:ext cx="8215313" cy="157162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Римским солдатам иногда выдавали жалование </a:t>
            </a:r>
            <a:r>
              <a:rPr lang="ru-RU" b="1" dirty="0" smtClean="0"/>
              <a:t>солью</a:t>
            </a:r>
            <a:r>
              <a:rPr lang="ru-RU" dirty="0" smtClean="0"/>
              <a:t> – отсюда произошло и русское слово - </a:t>
            </a:r>
            <a:r>
              <a:rPr lang="ru-RU" b="1" dirty="0" smtClean="0"/>
              <a:t>солдат</a:t>
            </a:r>
            <a:endParaRPr lang="ru-RU" b="1" dirty="0"/>
          </a:p>
        </p:txBody>
      </p:sp>
      <p:pic>
        <p:nvPicPr>
          <p:cNvPr id="17411" name="Содержимое 3" descr="6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3848" y="2500313"/>
            <a:ext cx="4381500" cy="3286125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04800" y="1285875"/>
            <a:ext cx="8686800" cy="1285875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3600" b="1" smtClean="0"/>
              <a:t>"Среди всех природных минеральных солей, самая главная та, которую мы называем просто “соль”</a:t>
            </a:r>
            <a:r>
              <a:rPr lang="ru-RU" sz="3600" smtClean="0"/>
              <a:t>           А.Е.Ферсман</a:t>
            </a:r>
            <a:br>
              <a:rPr lang="ru-RU" sz="3600" smtClean="0"/>
            </a:br>
            <a:r>
              <a:rPr lang="ru-RU" sz="200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13315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51920" y="2636912"/>
            <a:ext cx="4429125" cy="3321050"/>
          </a:xfr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4"/>
          <p:cNvSpPr>
            <a:spLocks noGrp="1"/>
          </p:cNvSpPr>
          <p:nvPr>
            <p:ph type="title"/>
          </p:nvPr>
        </p:nvSpPr>
        <p:spPr>
          <a:xfrm>
            <a:off x="714375" y="642938"/>
            <a:ext cx="4071938" cy="292893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i="1" dirty="0" smtClean="0">
                <a:solidFill>
                  <a:srgbClr val="002060"/>
                </a:solidFill>
              </a:rPr>
              <a:t>Физиологическая потребность человека в поваренной соли</a:t>
            </a:r>
          </a:p>
        </p:txBody>
      </p:sp>
      <p:pic>
        <p:nvPicPr>
          <p:cNvPr id="26627" name="Содержимое 3" descr="2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964113" y="1028700"/>
            <a:ext cx="3608387" cy="3757613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57250" y="3571875"/>
            <a:ext cx="2202582" cy="2143125"/>
          </a:xfrm>
        </p:spPr>
        <p:txBody>
          <a:bodyPr rtlCol="0">
            <a:normAutofit fontScale="47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9600" b="1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dirty="0" smtClean="0"/>
              <a:t>10 г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dirty="0" smtClean="0"/>
              <a:t>в сутки</a:t>
            </a:r>
            <a:endParaRPr lang="ru-RU" sz="9600" b="1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4"/>
          <p:cNvSpPr>
            <a:spLocks noGrp="1"/>
          </p:cNvSpPr>
          <p:nvPr>
            <p:ph type="title"/>
          </p:nvPr>
        </p:nvSpPr>
        <p:spPr>
          <a:xfrm>
            <a:off x="1115616" y="-99392"/>
            <a:ext cx="7543800" cy="145075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8000" dirty="0" smtClean="0"/>
              <a:t>значение хлора </a:t>
            </a:r>
          </a:p>
        </p:txBody>
      </p:sp>
      <p:sp>
        <p:nvSpPr>
          <p:cNvPr id="27651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2000250"/>
            <a:ext cx="2471738" cy="412591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9600" dirty="0" err="1" smtClean="0">
                <a:solidFill>
                  <a:srgbClr val="FF0000"/>
                </a:solidFill>
              </a:rPr>
              <a:t>Cl</a:t>
            </a:r>
            <a:r>
              <a:rPr lang="ru-RU" sz="9600" baseline="30000" dirty="0" smtClean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27652" name="Содержимое 6"/>
          <p:cNvSpPr>
            <a:spLocks noGrp="1"/>
          </p:cNvSpPr>
          <p:nvPr>
            <p:ph sz="half" idx="2"/>
          </p:nvPr>
        </p:nvSpPr>
        <p:spPr>
          <a:xfrm>
            <a:off x="3214688" y="1772816"/>
            <a:ext cx="5715000" cy="4353347"/>
          </a:xfrm>
        </p:spPr>
        <p:txBody>
          <a:bodyPr/>
          <a:lstStyle/>
          <a:p>
            <a:pPr eaLnBrk="1" hangingPunct="1"/>
            <a:r>
              <a:rPr lang="ru-RU" dirty="0" smtClean="0"/>
              <a:t>стимулирует обмен веществ</a:t>
            </a:r>
          </a:p>
          <a:p>
            <a:pPr eaLnBrk="1" hangingPunct="1"/>
            <a:r>
              <a:rPr lang="ru-RU" dirty="0" smtClean="0"/>
              <a:t>стимулирует рост волос</a:t>
            </a:r>
          </a:p>
          <a:p>
            <a:pPr eaLnBrk="1" hangingPunct="1"/>
            <a:r>
              <a:rPr lang="ru-RU" dirty="0" smtClean="0"/>
              <a:t>придает бодрость и силу </a:t>
            </a:r>
          </a:p>
          <a:p>
            <a:pPr eaLnBrk="1" hangingPunct="1"/>
            <a:r>
              <a:rPr lang="ru-RU" dirty="0" smtClean="0"/>
              <a:t>входит в состав желудочного сока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(в виде 0,2 % соляной кислоты)</a:t>
            </a:r>
          </a:p>
          <a:p>
            <a:pPr algn="ctr" eaLnBrk="1" hangingPunct="1">
              <a:buFont typeface="Arial" charset="0"/>
              <a:buNone/>
            </a:pPr>
            <a:endParaRPr lang="ru-RU" i="1" dirty="0" smtClean="0"/>
          </a:p>
          <a:p>
            <a:pPr algn="ctr" eaLnBrk="1" hangingPunct="1">
              <a:buFont typeface="Arial" charset="0"/>
              <a:buNone/>
            </a:pPr>
            <a:r>
              <a:rPr lang="ru-RU" b="1" i="1" dirty="0" smtClean="0"/>
              <a:t>Без соляной кислоты практически прекращается процесс переваривания пищи 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8000" smtClean="0"/>
              <a:t>значение натрия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2043113" cy="38401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9600" dirty="0" smtClean="0">
                <a:solidFill>
                  <a:srgbClr val="FF0000"/>
                </a:solidFill>
              </a:rPr>
              <a:t>Na</a:t>
            </a:r>
            <a:r>
              <a:rPr lang="ru-RU" sz="9600" baseline="30000" dirty="0" smtClean="0">
                <a:solidFill>
                  <a:srgbClr val="FF0000"/>
                </a:solidFill>
              </a:rPr>
              <a:t>+</a:t>
            </a:r>
            <a:endParaRPr lang="ru-RU" sz="9600" baseline="300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00313" y="2267380"/>
            <a:ext cx="6357937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ион натрия – главный </a:t>
            </a:r>
            <a:r>
              <a:rPr lang="ru-RU" b="1" i="1" dirty="0" smtClean="0"/>
              <a:t>внеклеточный </a:t>
            </a:r>
            <a:r>
              <a:rPr lang="ru-RU" dirty="0" smtClean="0"/>
              <a:t>ион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содержится в крови и лимфе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/>
              <a:t>вместе с ионами калия </a:t>
            </a:r>
            <a:r>
              <a:rPr lang="ru-RU" dirty="0" smtClean="0"/>
              <a:t>обеспечивает: 1. проницаемость клеточных мембран для различных веществ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2. проведение импульса по нервному волокну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3. регулирует давление крови в организме</a:t>
            </a:r>
            <a:endParaRPr lang="ru-RU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Чрезмерное потребление соли вызывает:</a:t>
            </a:r>
            <a:endParaRPr lang="ru-RU" dirty="0"/>
          </a:p>
        </p:txBody>
      </p:sp>
      <p:pic>
        <p:nvPicPr>
          <p:cNvPr id="94211" name="Содержимое 3" descr="7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3643313"/>
            <a:ext cx="2559050" cy="2928937"/>
          </a:xfrm>
        </p:spPr>
      </p:pic>
      <p:sp>
        <p:nvSpPr>
          <p:cNvPr id="94212" name="Содержимое 5"/>
          <p:cNvSpPr>
            <a:spLocks noGrp="1"/>
          </p:cNvSpPr>
          <p:nvPr>
            <p:ph sz="half" idx="2"/>
          </p:nvPr>
        </p:nvSpPr>
        <p:spPr>
          <a:xfrm>
            <a:off x="2844800" y="1916832"/>
            <a:ext cx="6320107" cy="50387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сердечнососудистые заболевания</a:t>
            </a:r>
          </a:p>
          <a:p>
            <a:pPr eaLnBrk="1" hangingPunct="1"/>
            <a:r>
              <a:rPr lang="ru-RU" sz="3200" dirty="0" smtClean="0"/>
              <a:t>повышение артериального давления </a:t>
            </a:r>
          </a:p>
          <a:p>
            <a:pPr eaLnBrk="1" hangingPunct="1"/>
            <a:r>
              <a:rPr lang="ru-RU" sz="3200" dirty="0" smtClean="0"/>
              <a:t>болезни почек</a:t>
            </a:r>
          </a:p>
          <a:p>
            <a:pPr eaLnBrk="1" hangingPunct="1"/>
            <a:r>
              <a:rPr lang="ru-RU" sz="3200" dirty="0" smtClean="0"/>
              <a:t>нарушение обмена кальция </a:t>
            </a:r>
          </a:p>
          <a:p>
            <a:pPr eaLnBrk="1" hangingPunct="1"/>
            <a:r>
              <a:rPr lang="ru-RU" sz="3200" dirty="0" smtClean="0"/>
              <a:t>отложение солей</a:t>
            </a:r>
          </a:p>
          <a:p>
            <a:pPr eaLnBrk="1" hangingPunct="1"/>
            <a:r>
              <a:rPr lang="ru-RU" sz="3200" dirty="0" err="1" smtClean="0"/>
              <a:t>остеопороз</a:t>
            </a:r>
            <a:endParaRPr lang="ru-RU" sz="3200" dirty="0" smtClean="0"/>
          </a:p>
          <a:p>
            <a:pPr eaLnBrk="1" hangingPunct="1"/>
            <a:r>
              <a:rPr lang="ru-RU" sz="3200" dirty="0" smtClean="0"/>
              <a:t>заболевания суставов</a:t>
            </a: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2"/>
          <p:cNvSpPr>
            <a:spLocks noGrp="1"/>
          </p:cNvSpPr>
          <p:nvPr>
            <p:ph type="title"/>
          </p:nvPr>
        </p:nvSpPr>
        <p:spPr>
          <a:xfrm>
            <a:off x="285750" y="4800600"/>
            <a:ext cx="5286375" cy="5667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smtClean="0"/>
              <a:t>к р и с т а л л ы    </a:t>
            </a:r>
            <a:br>
              <a:rPr lang="ru-RU" sz="3200" smtClean="0"/>
            </a:br>
            <a:r>
              <a:rPr lang="ru-RU" sz="3200" smtClean="0"/>
              <a:t>г а л и т а</a:t>
            </a:r>
          </a:p>
        </p:txBody>
      </p:sp>
      <p:pic>
        <p:nvPicPr>
          <p:cNvPr id="33795" name="Picture 3" descr="C:\Документы - Мама\соль\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29063" y="214313"/>
            <a:ext cx="4286250" cy="4452937"/>
          </a:xfrm>
        </p:spPr>
      </p:pic>
      <p:sp>
        <p:nvSpPr>
          <p:cNvPr id="33796" name="Текст 4"/>
          <p:cNvSpPr>
            <a:spLocks noGrp="1"/>
          </p:cNvSpPr>
          <p:nvPr>
            <p:ph type="body" sz="half" idx="2"/>
          </p:nvPr>
        </p:nvSpPr>
        <p:spPr>
          <a:xfrm>
            <a:off x="357188" y="5367338"/>
            <a:ext cx="7858125" cy="804862"/>
          </a:xfrm>
        </p:spPr>
        <p:txBody>
          <a:bodyPr/>
          <a:lstStyle/>
          <a:p>
            <a:pPr eaLnBrk="1" hangingPunct="1"/>
            <a:r>
              <a:rPr lang="ru-RU" sz="1800" b="1" smtClean="0"/>
              <a:t>Галит</a:t>
            </a:r>
            <a:r>
              <a:rPr lang="ru-RU" sz="1800" smtClean="0"/>
              <a:t> — каменная (поваренная) соль, минерал подкласса хлоридов, кристаллическая форма хлорида натрия (</a:t>
            </a:r>
            <a:r>
              <a:rPr lang="ru-RU" sz="1800" i="1" smtClean="0"/>
              <a:t>NaCl</a:t>
            </a:r>
            <a:r>
              <a:rPr lang="ru-RU" sz="1800" smtClean="0"/>
              <a:t>).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Повторить и закрепить знания о строении молекулы </a:t>
            </a:r>
            <a:r>
              <a:rPr lang="ru-RU" sz="4400" b="1" dirty="0" smtClean="0">
                <a:solidFill>
                  <a:srgbClr val="002060"/>
                </a:solidFill>
              </a:rPr>
              <a:t>солей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 Изучить химические свойства </a:t>
            </a:r>
            <a:r>
              <a:rPr lang="ru-RU" sz="4400" b="1" dirty="0" smtClean="0">
                <a:solidFill>
                  <a:srgbClr val="002060"/>
                </a:solidFill>
              </a:rPr>
              <a:t>солей  и их получение. 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месторождения поваренной соли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Артёмовское месторождение — самое крупное в Европе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err="1" smtClean="0"/>
              <a:t>Баскунчакское</a:t>
            </a:r>
            <a:r>
              <a:rPr lang="ru-RU" b="1" dirty="0" smtClean="0"/>
              <a:t> месторождение, добыча из озера ОАО «</a:t>
            </a:r>
            <a:r>
              <a:rPr lang="ru-RU" b="1" dirty="0" err="1" smtClean="0"/>
              <a:t>Бассоль</a:t>
            </a:r>
            <a:r>
              <a:rPr lang="ru-RU" b="1" dirty="0" smtClean="0"/>
              <a:t>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err="1" smtClean="0"/>
              <a:t>Илецкое</a:t>
            </a:r>
            <a:r>
              <a:rPr lang="ru-RU" b="1" dirty="0" smtClean="0"/>
              <a:t> месторождение, добыча в шахте ОАО «</a:t>
            </a:r>
            <a:r>
              <a:rPr lang="ru-RU" b="1" dirty="0" err="1" smtClean="0"/>
              <a:t>Илецксоль</a:t>
            </a:r>
            <a:r>
              <a:rPr lang="ru-RU" b="1" dirty="0" smtClean="0"/>
              <a:t>»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Одесские лиманы (добыча производилась с 1774 по 1931)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err="1" smtClean="0"/>
              <a:t>Эльтонское</a:t>
            </a:r>
            <a:r>
              <a:rPr lang="ru-RU" b="1" dirty="0" smtClean="0"/>
              <a:t> месторождение. Эльтон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параграф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№ 38 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упр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№ 1.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желанию: Значение солей для человека (схема или рассказ)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681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381" y="7260"/>
            <a:ext cx="7543800" cy="1450757"/>
          </a:xfrm>
        </p:spPr>
        <p:txBody>
          <a:bodyPr>
            <a:normAutofit/>
          </a:bodyPr>
          <a:lstStyle/>
          <a:p>
            <a:r>
              <a:rPr lang="ru-RU" dirty="0" smtClean="0"/>
              <a:t>Из перечня веществ выбрать формулы солей и назвать их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78687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   </a:t>
            </a:r>
            <a:r>
              <a:rPr lang="en-US" sz="4800" b="1" dirty="0" smtClean="0">
                <a:solidFill>
                  <a:srgbClr val="002060"/>
                </a:solidFill>
              </a:rPr>
              <a:t>H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800" b="1" dirty="0" smtClean="0">
                <a:solidFill>
                  <a:srgbClr val="002060"/>
                </a:solidFill>
              </a:rPr>
              <a:t>SO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4</a:t>
            </a:r>
            <a:r>
              <a:rPr lang="en-US" sz="4800" b="1" dirty="0" smtClean="0">
                <a:solidFill>
                  <a:srgbClr val="002060"/>
                </a:solidFill>
              </a:rPr>
              <a:t>,  Na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800" b="1" dirty="0" smtClean="0">
                <a:solidFill>
                  <a:srgbClr val="002060"/>
                </a:solidFill>
              </a:rPr>
              <a:t>SiO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800" b="1" dirty="0" smtClean="0">
                <a:solidFill>
                  <a:srgbClr val="002060"/>
                </a:solidFill>
              </a:rPr>
              <a:t>,  SO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800" b="1" dirty="0" smtClean="0">
                <a:solidFill>
                  <a:srgbClr val="002060"/>
                </a:solidFill>
              </a:rPr>
              <a:t>,  </a:t>
            </a:r>
            <a:r>
              <a:rPr lang="en-US" sz="4800" b="1" dirty="0" err="1" smtClean="0">
                <a:solidFill>
                  <a:srgbClr val="002060"/>
                </a:solidFill>
              </a:rPr>
              <a:t>CuO</a:t>
            </a:r>
            <a:r>
              <a:rPr lang="en-US" sz="4800" b="1" dirty="0" smtClean="0">
                <a:solidFill>
                  <a:srgbClr val="002060"/>
                </a:solidFill>
              </a:rPr>
              <a:t>,  H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800" b="1" dirty="0" smtClean="0">
                <a:solidFill>
                  <a:srgbClr val="002060"/>
                </a:solidFill>
              </a:rPr>
              <a:t>SiO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800" b="1" dirty="0" smtClean="0">
                <a:solidFill>
                  <a:srgbClr val="002060"/>
                </a:solidFill>
              </a:rPr>
              <a:t>,  P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800" b="1" dirty="0" smtClean="0">
                <a:solidFill>
                  <a:srgbClr val="002060"/>
                </a:solidFill>
              </a:rPr>
              <a:t>O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800" b="1" dirty="0" smtClean="0">
                <a:solidFill>
                  <a:srgbClr val="002060"/>
                </a:solidFill>
              </a:rPr>
              <a:t>,  Zn(NO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800" b="1" dirty="0" smtClean="0">
                <a:solidFill>
                  <a:srgbClr val="002060"/>
                </a:solidFill>
              </a:rPr>
              <a:t>)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800" b="1" dirty="0" smtClean="0">
                <a:solidFill>
                  <a:srgbClr val="002060"/>
                </a:solidFill>
              </a:rPr>
              <a:t>,  KOH,  Ca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800" b="1" dirty="0" smtClean="0">
                <a:solidFill>
                  <a:srgbClr val="002060"/>
                </a:solidFill>
              </a:rPr>
              <a:t>(PO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4</a:t>
            </a:r>
            <a:r>
              <a:rPr lang="en-US" sz="4800" b="1" dirty="0" smtClean="0">
                <a:solidFill>
                  <a:srgbClr val="002060"/>
                </a:solidFill>
              </a:rPr>
              <a:t>)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800" b="1" dirty="0" smtClean="0">
                <a:solidFill>
                  <a:srgbClr val="002060"/>
                </a:solidFill>
              </a:rPr>
              <a:t>,  K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2</a:t>
            </a:r>
            <a:r>
              <a:rPr lang="ru-RU" sz="4800" b="1" dirty="0" smtClean="0">
                <a:solidFill>
                  <a:srgbClr val="002060"/>
                </a:solidFill>
              </a:rPr>
              <a:t>О</a:t>
            </a:r>
            <a:r>
              <a:rPr lang="en-US" sz="4800" b="1" dirty="0" smtClean="0">
                <a:solidFill>
                  <a:srgbClr val="002060"/>
                </a:solidFill>
              </a:rPr>
              <a:t>,  MgCl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800" b="1" dirty="0" smtClean="0">
                <a:solidFill>
                  <a:srgbClr val="002060"/>
                </a:solidFill>
              </a:rPr>
              <a:t>, Cu(OH)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800" b="1" dirty="0" smtClean="0">
                <a:solidFill>
                  <a:srgbClr val="002060"/>
                </a:solidFill>
              </a:rPr>
              <a:t>,  BaCO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800" b="1" dirty="0" smtClean="0">
                <a:solidFill>
                  <a:srgbClr val="002060"/>
                </a:solidFill>
              </a:rPr>
              <a:t>,   </a:t>
            </a:r>
            <a:r>
              <a:rPr lang="en-US" sz="4800" b="1" dirty="0" err="1" smtClean="0">
                <a:solidFill>
                  <a:srgbClr val="002060"/>
                </a:solidFill>
              </a:rPr>
              <a:t>HBr</a:t>
            </a:r>
            <a:r>
              <a:rPr lang="en-US" sz="4800" b="1" dirty="0" smtClean="0">
                <a:solidFill>
                  <a:srgbClr val="002060"/>
                </a:solidFill>
              </a:rPr>
              <a:t>,  Cl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800" b="1" dirty="0" smtClean="0">
                <a:solidFill>
                  <a:srgbClr val="002060"/>
                </a:solidFill>
              </a:rPr>
              <a:t>O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7</a:t>
            </a:r>
            <a:r>
              <a:rPr lang="en-US" sz="4800" b="1" dirty="0" smtClean="0">
                <a:solidFill>
                  <a:srgbClr val="002060"/>
                </a:solidFill>
              </a:rPr>
              <a:t>,  FeCl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800" b="1" dirty="0" smtClean="0">
                <a:solidFill>
                  <a:srgbClr val="002060"/>
                </a:solidFill>
              </a:rPr>
              <a:t>,  </a:t>
            </a:r>
            <a:r>
              <a:rPr lang="en-US" sz="4800" b="1" dirty="0" err="1" smtClean="0">
                <a:solidFill>
                  <a:srgbClr val="002060"/>
                </a:solidFill>
              </a:rPr>
              <a:t>NaOH</a:t>
            </a:r>
            <a:r>
              <a:rPr lang="en-US" sz="4800" b="1" dirty="0" smtClean="0">
                <a:solidFill>
                  <a:srgbClr val="002060"/>
                </a:solidFill>
              </a:rPr>
              <a:t>,   Na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800" b="1" dirty="0" smtClean="0">
                <a:solidFill>
                  <a:srgbClr val="002060"/>
                </a:solidFill>
              </a:rPr>
              <a:t>S,   </a:t>
            </a:r>
            <a:r>
              <a:rPr lang="en-US" sz="4800" b="1" dirty="0" err="1" smtClean="0">
                <a:solidFill>
                  <a:srgbClr val="002060"/>
                </a:solidFill>
              </a:rPr>
              <a:t>HgO</a:t>
            </a:r>
            <a:r>
              <a:rPr lang="en-US" sz="4800" b="1" dirty="0" smtClean="0">
                <a:solidFill>
                  <a:srgbClr val="002060"/>
                </a:solidFill>
              </a:rPr>
              <a:t>,  BaSO</a:t>
            </a:r>
            <a:r>
              <a:rPr lang="en-US" sz="4800" b="1" baseline="-25000" dirty="0" smtClean="0">
                <a:solidFill>
                  <a:srgbClr val="002060"/>
                </a:solidFill>
              </a:rPr>
              <a:t>4</a:t>
            </a:r>
            <a:endParaRPr lang="ru-RU" sz="48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79" y="-26587"/>
            <a:ext cx="7543800" cy="79129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ЛР</a:t>
            </a:r>
            <a:r>
              <a:rPr lang="en-US" sz="4000" dirty="0" smtClean="0"/>
              <a:t> </a:t>
            </a:r>
            <a:r>
              <a:rPr lang="ru-RU" sz="4000" dirty="0" smtClean="0"/>
              <a:t>«Химические свойства солей»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329642" cy="4840303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1) Взаимодействие карбоната натрия с соляной кислотой</a:t>
            </a:r>
          </a:p>
          <a:p>
            <a:r>
              <a:rPr lang="ru-RU" sz="4400" b="1" dirty="0" smtClean="0"/>
              <a:t>2) Взаимодействие железа с сульфатом меди</a:t>
            </a:r>
          </a:p>
          <a:p>
            <a:r>
              <a:rPr lang="ru-RU" sz="4400" b="1" dirty="0" smtClean="0"/>
              <a:t>3) Взаимодействие хлорида бария с сульфатом натрия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22116"/>
          </a:xfrm>
        </p:spPr>
        <p:txBody>
          <a:bodyPr>
            <a:normAutofit/>
          </a:bodyPr>
          <a:lstStyle/>
          <a:p>
            <a:r>
              <a:rPr lang="ru-RU" sz="3600" b="1" dirty="0"/>
              <a:t>ВЫВОД: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1124744"/>
            <a:ext cx="7827208" cy="5040560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 smtClean="0"/>
              <a:t>                Соли </a:t>
            </a:r>
            <a:r>
              <a:rPr lang="ru-RU" sz="3600" dirty="0"/>
              <a:t>взаимодействуют с кислотами, если кислота более сильная, чем та, которая образует соль.</a:t>
            </a:r>
          </a:p>
          <a:p>
            <a:r>
              <a:rPr lang="ru-RU" sz="3600" dirty="0"/>
              <a:t>                Раствор соли взаимодействует с металлами, более активными, чем тот, который входит в состав соли. </a:t>
            </a:r>
          </a:p>
          <a:p>
            <a:r>
              <a:rPr lang="ru-RU" sz="3600" dirty="0"/>
              <a:t>                Растворы солей вступают в реакции обмена друг с другом, если в результате образуется нерастворимый осадок.</a:t>
            </a:r>
          </a:p>
          <a:p>
            <a:r>
              <a:rPr lang="ru-RU" sz="36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1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Составить возможные уравнения реакций между веществами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/>
              <a:t>  </a:t>
            </a:r>
            <a:r>
              <a:rPr lang="en-US" sz="6600" b="1" dirty="0" smtClean="0"/>
              <a:t>Zn,  </a:t>
            </a:r>
            <a:r>
              <a:rPr lang="en-US" sz="6600" b="1" dirty="0" err="1" smtClean="0"/>
              <a:t>HCl</a:t>
            </a:r>
            <a:r>
              <a:rPr lang="en-US" sz="6600" b="1" dirty="0" smtClean="0"/>
              <a:t>,  </a:t>
            </a:r>
            <a:r>
              <a:rPr lang="en-US" sz="6600" b="1" dirty="0" err="1" smtClean="0"/>
              <a:t>NaOH</a:t>
            </a:r>
            <a:r>
              <a:rPr lang="en-US" sz="6600" b="1" dirty="0" smtClean="0"/>
              <a:t>,   </a:t>
            </a:r>
            <a:r>
              <a:rPr lang="en-US" sz="6600" b="1" dirty="0" err="1" smtClean="0"/>
              <a:t>CuO</a:t>
            </a:r>
            <a:r>
              <a:rPr lang="en-US" sz="6600" b="1" dirty="0" smtClean="0"/>
              <a:t>,  SO</a:t>
            </a:r>
            <a:r>
              <a:rPr lang="en-US" sz="6600" b="1" baseline="-25000" dirty="0" smtClean="0"/>
              <a:t>3</a:t>
            </a:r>
            <a:r>
              <a:rPr lang="en-US" sz="6600" b="1" dirty="0" smtClean="0"/>
              <a:t>,   FeCl</a:t>
            </a:r>
            <a:r>
              <a:rPr lang="en-US" sz="6600" b="1" baseline="-25000" dirty="0" smtClean="0"/>
              <a:t>3</a:t>
            </a:r>
            <a:r>
              <a:rPr lang="en-US" sz="6600" b="1" dirty="0" smtClean="0"/>
              <a:t>,   CaCO</a:t>
            </a:r>
            <a:r>
              <a:rPr lang="en-US" sz="6600" b="1" baseline="-25000" dirty="0" smtClean="0"/>
              <a:t>3</a:t>
            </a:r>
            <a:r>
              <a:rPr lang="en-US" sz="6600" b="1" dirty="0" smtClean="0"/>
              <a:t>,  Cu(OH)</a:t>
            </a:r>
            <a:r>
              <a:rPr lang="en-US" sz="6600" b="1" baseline="-25000" dirty="0" smtClean="0"/>
              <a:t>2</a:t>
            </a:r>
            <a:r>
              <a:rPr lang="en-US" sz="6600" b="1" dirty="0" smtClean="0"/>
              <a:t>,   H</a:t>
            </a:r>
            <a:r>
              <a:rPr lang="en-US" sz="6600" b="1" baseline="-25000" dirty="0" smtClean="0"/>
              <a:t>2</a:t>
            </a:r>
            <a:r>
              <a:rPr lang="en-US" sz="6600" b="1" dirty="0" smtClean="0"/>
              <a:t>SO</a:t>
            </a:r>
            <a:r>
              <a:rPr lang="en-US" sz="6600" b="1" baseline="-25000" dirty="0" smtClean="0"/>
              <a:t>4</a:t>
            </a:r>
            <a:r>
              <a:rPr lang="en-US" sz="6600" b="1" dirty="0" smtClean="0"/>
              <a:t>.</a:t>
            </a:r>
            <a:endParaRPr lang="ru-RU" sz="66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5832647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endParaRPr lang="ru-RU" dirty="0" smtClean="0"/>
          </a:p>
          <a:p>
            <a:pPr marL="0" indent="0">
              <a:spcAft>
                <a:spcPts val="0"/>
              </a:spcAft>
              <a:buNone/>
            </a:pPr>
            <a:endParaRPr lang="en-US" dirty="0"/>
          </a:p>
          <a:p>
            <a:pPr marL="0" indent="0">
              <a:spcAft>
                <a:spcPts val="0"/>
              </a:spcAft>
              <a:buNone/>
            </a:pPr>
            <a:r>
              <a:rPr lang="en-US" sz="35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Zn +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2HCl → ZnCl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+H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US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CuO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+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2HCl 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CuCl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+ H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 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3)3Zn 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+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2FeCl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3ZnCl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 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+ 2Fe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4)2HCl 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+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CaCO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ZnCl</a:t>
            </a:r>
            <a:r>
              <a:rPr lang="en-US" sz="3200" b="1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+ 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US" sz="3200" b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O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+ CO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5) Cu(OH)</a:t>
            </a:r>
            <a:r>
              <a:rPr lang="en-US" sz="3200" b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+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2HCl →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CuCl</a:t>
            </a:r>
            <a:r>
              <a:rPr lang="en-US" sz="3200" b="1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+ 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2H</a:t>
            </a:r>
            <a:r>
              <a:rPr lang="en-US" sz="3200" b="1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 </a:t>
            </a: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Zn +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→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Zn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en-US" sz="3200" b="1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+H</a:t>
            </a:r>
            <a:r>
              <a:rPr lang="en-US" sz="3200" b="1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3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7) </a:t>
            </a:r>
            <a:r>
              <a:rPr lang="en-US" sz="32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CuO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+ H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→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CuSO</a:t>
            </a:r>
            <a:r>
              <a:rPr lang="en-US" sz="3200" b="1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 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+H</a:t>
            </a:r>
            <a:r>
              <a:rPr lang="en-US" sz="3200" b="1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  </a:t>
            </a:r>
            <a:endParaRPr lang="en-US" sz="3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Cu(OH)</a:t>
            </a:r>
            <a:r>
              <a:rPr lang="en-US" sz="3200" b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+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→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CuSO</a:t>
            </a:r>
            <a:r>
              <a:rPr lang="en-US" sz="3200" b="1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 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+2H</a:t>
            </a:r>
            <a:r>
              <a:rPr lang="en-US" sz="3200" b="1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 </a:t>
            </a:r>
            <a:endParaRPr lang="en-US" sz="3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US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CuO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+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en-US" sz="3200" b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CuSO</a:t>
            </a:r>
            <a:r>
              <a:rPr lang="en-US" sz="3200" b="1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endParaRPr lang="en-US" sz="3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SO</a:t>
            </a:r>
            <a:r>
              <a:rPr lang="en-US" sz="3200" b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+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2NaOH →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</a:t>
            </a:r>
            <a:r>
              <a:rPr lang="en-US" sz="3200" b="1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en-US" sz="3200" b="1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 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2H</a:t>
            </a:r>
            <a:r>
              <a:rPr lang="en-US" sz="3200" b="1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165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543800" cy="5501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Реакции получения солей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8781338"/>
              </p:ext>
            </p:extLst>
          </p:nvPr>
        </p:nvGraphicFramePr>
        <p:xfrm>
          <a:off x="611560" y="836712"/>
          <a:ext cx="8401080" cy="4983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221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Соли в жизни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401080" cy="4911741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Поваренная соль</a:t>
            </a:r>
            <a:r>
              <a:rPr lang="en-US" sz="4000" b="1" dirty="0" smtClean="0"/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NaCl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/>
              <a:t>Английская (горькая соль)</a:t>
            </a:r>
            <a:endParaRPr lang="en-US" sz="4000" b="1" dirty="0" smtClean="0"/>
          </a:p>
          <a:p>
            <a:pPr>
              <a:buNone/>
            </a:pPr>
            <a:r>
              <a:rPr lang="en-US" sz="4000" b="1" dirty="0" smtClean="0"/>
              <a:t>                                               </a:t>
            </a:r>
            <a:r>
              <a:rPr lang="en-US" sz="4000" b="1" dirty="0" smtClean="0">
                <a:solidFill>
                  <a:srgbClr val="FF0000"/>
                </a:solidFill>
              </a:rPr>
              <a:t>MgSO</a:t>
            </a:r>
            <a:r>
              <a:rPr lang="en-US" sz="4000" b="1" baseline="-25000" dirty="0" smtClean="0">
                <a:solidFill>
                  <a:srgbClr val="FF0000"/>
                </a:solidFill>
              </a:rPr>
              <a:t>4</a:t>
            </a:r>
            <a:r>
              <a:rPr lang="en-US" sz="4000" b="1" dirty="0" smtClean="0">
                <a:solidFill>
                  <a:srgbClr val="FF0000"/>
                </a:solidFill>
              </a:rPr>
              <a:t> 7H</a:t>
            </a:r>
            <a:r>
              <a:rPr lang="en-US" sz="4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4000" b="1" dirty="0" smtClean="0">
                <a:solidFill>
                  <a:srgbClr val="FF0000"/>
                </a:solidFill>
              </a:rPr>
              <a:t>O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/>
              <a:t>Сода </a:t>
            </a:r>
            <a:r>
              <a:rPr lang="en-US" sz="4000" b="1" dirty="0" smtClean="0">
                <a:solidFill>
                  <a:srgbClr val="FF0000"/>
                </a:solidFill>
              </a:rPr>
              <a:t>Na</a:t>
            </a:r>
            <a:r>
              <a:rPr lang="en-US" sz="4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4000" b="1" dirty="0" smtClean="0">
                <a:solidFill>
                  <a:srgbClr val="FF0000"/>
                </a:solidFill>
              </a:rPr>
              <a:t>CO</a:t>
            </a:r>
            <a:r>
              <a:rPr lang="en-US" sz="4000" b="1" baseline="-25000" dirty="0" smtClean="0">
                <a:solidFill>
                  <a:srgbClr val="FF0000"/>
                </a:solidFill>
              </a:rPr>
              <a:t>3</a:t>
            </a:r>
            <a:r>
              <a:rPr lang="en-US" sz="4000" b="1" dirty="0" smtClean="0">
                <a:solidFill>
                  <a:srgbClr val="FF0000"/>
                </a:solidFill>
              </a:rPr>
              <a:t>   NaHCO</a:t>
            </a:r>
            <a:r>
              <a:rPr lang="en-US" sz="4000" b="1" baseline="-25000" dirty="0" smtClean="0">
                <a:solidFill>
                  <a:srgbClr val="FF0000"/>
                </a:solidFill>
              </a:rPr>
              <a:t>3</a:t>
            </a:r>
            <a:endParaRPr lang="ru-RU" sz="4000" b="1" baseline="-25000" dirty="0" smtClean="0">
              <a:solidFill>
                <a:srgbClr val="FF0000"/>
              </a:solidFill>
            </a:endParaRPr>
          </a:p>
          <a:p>
            <a:r>
              <a:rPr lang="ru-RU" sz="4000" b="1" dirty="0" smtClean="0"/>
              <a:t>Мел (известняк, мрамор)</a:t>
            </a:r>
            <a:r>
              <a:rPr lang="en-US" sz="4000" b="1" dirty="0" smtClean="0">
                <a:solidFill>
                  <a:srgbClr val="FF0000"/>
                </a:solidFill>
              </a:rPr>
              <a:t>CaCO</a:t>
            </a:r>
            <a:r>
              <a:rPr lang="en-US" sz="4000" b="1" baseline="-25000" dirty="0" smtClean="0">
                <a:solidFill>
                  <a:srgbClr val="FF0000"/>
                </a:solidFill>
              </a:rPr>
              <a:t>3</a:t>
            </a:r>
            <a:endParaRPr lang="ru-RU" sz="4000" b="1" baseline="-25000" dirty="0" smtClean="0">
              <a:solidFill>
                <a:srgbClr val="FF0000"/>
              </a:solidFill>
            </a:endParaRPr>
          </a:p>
          <a:p>
            <a:r>
              <a:rPr lang="ru-RU" sz="4000" b="1" dirty="0" smtClean="0"/>
              <a:t>Чилийская селитра</a:t>
            </a:r>
            <a:r>
              <a:rPr lang="en-US" sz="4000" b="1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NaNO</a:t>
            </a:r>
            <a:r>
              <a:rPr lang="en-US" sz="4000" b="1" baseline="-25000" dirty="0" smtClean="0">
                <a:solidFill>
                  <a:srgbClr val="FF0000"/>
                </a:solidFill>
              </a:rPr>
              <a:t>3</a:t>
            </a:r>
            <a:endParaRPr lang="ru-RU" sz="4000" b="1" baseline="-25000" dirty="0" smtClean="0">
              <a:solidFill>
                <a:srgbClr val="FF0000"/>
              </a:solidFill>
            </a:endParaRPr>
          </a:p>
          <a:p>
            <a:r>
              <a:rPr lang="ru-RU" sz="4000" b="1" dirty="0" smtClean="0"/>
              <a:t>Медный купорос </a:t>
            </a:r>
            <a:r>
              <a:rPr lang="en-US" sz="4000" b="1" dirty="0" smtClean="0">
                <a:solidFill>
                  <a:srgbClr val="FF0000"/>
                </a:solidFill>
              </a:rPr>
              <a:t>CuSO</a:t>
            </a:r>
            <a:r>
              <a:rPr lang="en-US" sz="4000" b="1" baseline="-25000" dirty="0" smtClean="0">
                <a:solidFill>
                  <a:srgbClr val="FF0000"/>
                </a:solidFill>
              </a:rPr>
              <a:t>4</a:t>
            </a:r>
            <a:r>
              <a:rPr lang="en-US" sz="4000" b="1" dirty="0" smtClean="0">
                <a:solidFill>
                  <a:srgbClr val="FF0000"/>
                </a:solidFill>
              </a:rPr>
              <a:t> 5H</a:t>
            </a:r>
            <a:r>
              <a:rPr lang="en-US" sz="4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4000" b="1" dirty="0" smtClean="0">
                <a:solidFill>
                  <a:srgbClr val="FF0000"/>
                </a:solidFill>
              </a:rPr>
              <a:t>O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101</TotalTime>
  <Words>604</Words>
  <Application>Microsoft Office PowerPoint</Application>
  <PresentationFormat>Экран (4:3)</PresentationFormat>
  <Paragraphs>98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Ретро</vt:lpstr>
      <vt:lpstr>ХИМИЧЕСКИЕ СВОЙСТВА ПОЛУЧЕНИЕ И ПРИМЕНЕНИЕ СОЛЕЙ</vt:lpstr>
      <vt:lpstr>Цель урока</vt:lpstr>
      <vt:lpstr>Из перечня веществ выбрать формулы солей и назвать их </vt:lpstr>
      <vt:lpstr>ЛР «Химические свойства солей»</vt:lpstr>
      <vt:lpstr>ВЫВОД:</vt:lpstr>
      <vt:lpstr>Составить возможные уравнения реакций между веществами </vt:lpstr>
      <vt:lpstr>Презентация PowerPoint</vt:lpstr>
      <vt:lpstr>Реакции получения солей</vt:lpstr>
      <vt:lpstr>Соли в жизни человека</vt:lpstr>
      <vt:lpstr>Презентация PowerPoint</vt:lpstr>
      <vt:lpstr>Хлеб да соль </vt:lpstr>
      <vt:lpstr>Слово “соль” произошло от латинского слова “sal”, которое происходит от греческого термина “hals” - означающего “море”. </vt:lpstr>
      <vt:lpstr>Римским солдатам иногда выдавали жалование солью – отсюда произошло и русское слово - солдат</vt:lpstr>
      <vt:lpstr>"Среди всех природных минеральных солей, самая главная та, которую мы называем просто “соль”           А.Е.Ферсман                                                                                                                                                                                                                                                      </vt:lpstr>
      <vt:lpstr>Физиологическая потребность человека в поваренной соли</vt:lpstr>
      <vt:lpstr>значение хлора </vt:lpstr>
      <vt:lpstr>значение натрия</vt:lpstr>
      <vt:lpstr>Чрезмерное потребление соли вызывает:</vt:lpstr>
      <vt:lpstr>к р и с т а л л ы     г а л и т а</vt:lpstr>
      <vt:lpstr>месторождения поваренной соли 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ХИМИЧЕСКИЕ СВОЙСТВА И ПОЛУЧЕНИЕ СОЛЕЙ</dc:title>
  <cp:lastModifiedBy>User</cp:lastModifiedBy>
  <cp:revision>17</cp:revision>
  <dcterms:modified xsi:type="dcterms:W3CDTF">2015-01-25T09:13:17Z</dcterms:modified>
</cp:coreProperties>
</file>