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61" r:id="rId2"/>
    <p:sldId id="286" r:id="rId3"/>
    <p:sldId id="289" r:id="rId4"/>
    <p:sldId id="287" r:id="rId5"/>
    <p:sldId id="290" r:id="rId6"/>
    <p:sldId id="291" r:id="rId7"/>
  </p:sldIdLst>
  <p:sldSz cx="9906000" cy="6858000" type="A4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3333FF"/>
    <a:srgbClr val="99FF66"/>
    <a:srgbClr val="000070"/>
    <a:srgbClr val="004200"/>
    <a:srgbClr val="007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91" d="100"/>
          <a:sy n="91" d="100"/>
        </p:scale>
        <p:origin x="-336" y="66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15B9B1-C696-4FF8-BFBD-801C3D36A55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F6104-8DA1-42CD-B584-47FB9903F6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C5460-28CF-4CDD-BB54-CBEA900CD7A5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E4C468-D78A-4833-B5CA-9AD2931DC0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2145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E7F936-1F17-4D90-978A-23AC03780C8D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48DCFD-FCE7-419E-9704-275541ECFB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F68B76-BBB4-4ACF-B616-B3FAADE229B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D5E234-C8B0-4BB5-A7E5-9720D2A0D1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A965E0-4FD0-47B1-9523-AE7C702FFCAE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916451-1F08-4D02-A56A-ADD34F4900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CE0F45-064F-431D-A138-A41DA0541502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2C40CD-440E-4125-9760-183814E2008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76FBA-ACCC-47AD-8A5E-C2FDAB22DE22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1AD7E8-6698-4709-89C9-CEB5E3F657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6803A2-EF7E-4B1B-B0C6-537E1B42A99F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CB3B-F389-4F8F-89FA-E5CB139654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0112D-08FE-4320-8634-4B8932000A58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13EF2A-9556-413A-AF89-C1F36A47B5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7130FD-ABBE-4566-9272-F8A38182AF80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DCA70-EE23-4B97-B5D5-F8BD395ADD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42A933-89FD-40B6-A945-654822D8C7F8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BCA1C-68D8-4432-9EF7-4C539FE14F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39B0AE5-EC74-4F27-851B-B055AC5B54DA}" type="datetimeFigureOut">
              <a:rPr lang="ru-RU"/>
              <a:pPr>
                <a:defRPr/>
              </a:pPr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0" y="6356351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0" y="6356351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207DA6F-DD4D-40AF-BAC8-F681CFDED7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309563" y="214313"/>
            <a:ext cx="9286875" cy="6215062"/>
          </a:xfrm>
          <a:prstGeom prst="round2DiagRect">
            <a:avLst/>
          </a:prstGeom>
          <a:noFill/>
          <a:ln>
            <a:solidFill>
              <a:srgbClr val="0076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rgbClr val="0076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496616" y="980728"/>
            <a:ext cx="6480720" cy="2492990"/>
          </a:xfrm>
          <a:prstGeom prst="rect">
            <a:avLst/>
          </a:prstGeom>
          <a:noFill/>
          <a:effectLst>
            <a:softEdge rad="12700"/>
          </a:effectLst>
        </p:spPr>
        <p:txBody>
          <a:bodyPr wrap="square" rtlCol="0">
            <a:spAutoFit/>
          </a:bodyPr>
          <a:lstStyle/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Консультация для родителей</a:t>
            </a:r>
          </a:p>
          <a:p>
            <a:pPr algn="ctr"/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ТВОРЧЕСКАЯ МАСТЕРСКАЯ</a:t>
            </a:r>
            <a:endParaRPr lang="ru-RU" sz="20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000" b="1" dirty="0" smtClean="0">
                <a:solidFill>
                  <a:srgbClr val="3333FF"/>
                </a:solidFill>
                <a:latin typeface="Times New Roman" pitchFamily="18" charset="0"/>
                <a:cs typeface="Times New Roman" pitchFamily="18" charset="0"/>
              </a:rPr>
              <a:t>«ХУДОЖЕСТВЕННОЕ КОНСТРУИРОВАНИЕ»</a:t>
            </a:r>
            <a:endParaRPr lang="ru-RU" sz="2000" dirty="0" smtClean="0">
              <a:solidFill>
                <a:srgbClr val="3333FF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800" dirty="0" smtClean="0"/>
              <a:t> </a:t>
            </a:r>
          </a:p>
          <a:p>
            <a:pPr algn="ctr"/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Страничка старшего воспитател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6696" y="3284984"/>
            <a:ext cx="5305425" cy="315049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split orient="vert" dir="in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906000" cy="65556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Цель: расширение представлений родителей воспитанников о творческой деятельности.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Задачи: познакомить родителей с понятием «художественное конструирование»;  стимулировать родителей к совместной деятельности с детьми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Сегодня мы открываем творческую мастерскую. Тема нашей сегодняшней встречи – «Художественное конструирование».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Все вы хотите, чтобы ваши дети были любознательными, творческими,..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Одно из средств формирования этих качеств – Художественное конструирование.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Для начала, хотелось бы определиться с термином. Как вы считаете, что такое художественное конструирование?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(Предположения родителей.)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Да, действительно. Выделяют два вида конструирования: техническое и художественное. В техническом конструировании – отражают структуру объектов, а в художественном – не только и не столько отражают структуру объектов, сколько выражают своё отношение к ним.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художественному конструированию относится конструирование из бумаги, ткани и природного материала. Следовательно, художественный конструктор очень легко сделать самим, например, вырезать из хлопчатобумажной ткани детали разных цветов. Главное условие – универсальность элементов и лёгкий способ крепления деталей. Детали должны позволять детям строить предметные, сюжетные, декоративные или пейзажные композиции любого содержания. Для каждого возраста подбирается определённый комплект рабочих полей и деталей, которые отличаются составом, количеством и цветом элементов. Чем старше ребёнок, тем больше по составу, разнообразнее по величине и цвету геометрические фигуры входят в комплект конструктора.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449263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 сейчас, я предлагаю вам подумать и ответить на вопрос: Что даёт художественное конструирование нашим детям?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0" y="0"/>
            <a:ext cx="9906000" cy="72019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Конструируя, ребёнок учится не только различать внешние качества предмета (форму, величину, строение и пр.), у него развиваются познавательные и практические действия. В конструировании ребёнок, помимо зрительного восприятия качества предмета, реально, практически разбирает образец на детали, а затем собирает их в модель. (Очень полезно найти аналогии между частями тела животного и самыми распространёнными геометрическими фигурами. Возьмём слона. Его туловище – овал, ноги – прямоугольники, голова и уши – треугольники. Остаётся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додумать детали – хвост и хобот. Нужно соблюдать пропорциональные отношения. В противном случае, из слона может получиться мышь. Пользуясь только треугольниками, можно изобразить лису, крокодила. Из прямоугольников может получиться славный пёс, а из овалов – верблюд.)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Формирование пространственных представлений в конструировании происходит на наглядном материале  (размещение мелких деталей на плоскости)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У детей формируются обобщённые представления. Множество предметов в окружающем составляют группы однородных предметов, объединённых одним понятием: здания, мосты, транспорт. Общие признаки свидетельствуют о наличии одинаковых составных частей: в зданиях – фундамент, стены, окна, двери, крыша. Части различаются по форме, величине и отделке. Зависят эти отличия от назначения. В жилом доме – окна узкие, в школе – широкие, витрины – широкие. Усваивая всё это, у детей развивается мышление. Создаются условия для развития творческих умений.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Дети учатся планировать работу, представляя её в целом, учатся контролировать свои действия, самостоятельно исправлять ошибки. Всё это делает процесс конструирования организованным, продуманным. И, кстати, ребёнок не боится сделать ошибку, потому что в художественном конструировании её очень легко исправить (переставить деталь на другое место и ошибка исправлено).</a:t>
            </a:r>
          </a:p>
          <a:p>
            <a:pPr lvl="0" algn="just"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 Художественное конструирование способствует совершенствованию речи детей, так как в процессе работы дети делятся своими замыслами, учатся правильно обозначать в слове названия направлений (вверх, вниз, далеко, сзади и т.д.), овладевают такими понятиями как «высокий – низкий», «широкий – узкий», «длинный – короткий».</a:t>
            </a:r>
          </a:p>
          <a:p>
            <a:pPr lvl="0" indent="449263" eaLnBrk="0" hangingPunct="0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969495"/>
            <a:ext cx="990600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355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0"/>
            <a:ext cx="9906000" cy="774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Развитие мелкой моторики рук. Движение пальцев и кистей рук имеет особое стимулирующее воздействие. Восточные медики установили, что массаж большого пальца повышает функциональную активность головного мозга, указательного – оказывает благотворное влияние на состояние желудка, среднего – на кишечник, безымянного – на печень и почки, мизинца – на сердце.</a:t>
            </a:r>
            <a:r>
              <a:rPr lang="ru-RU" sz="1400" dirty="0" smtClean="0"/>
              <a:t>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Укоренилось мнение, что художественное конструирование для самых маленьких. Но это, безусловно, не так. Ведь развивает оно не только пальцы рук, но и душу, память, мышление, воображение и творческую волю человека, а это понятия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всевозрастные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Художественное конструирование по воображению кажется делом лёгким. Казалось бы, что тут сложного: придумывай, изображай, что придумается. Однако, это не так. Художественное конструирование по воображению тесно связано с конструированием с натуры, что очень сложно, так опирается на знания, полученные во время наблюдения – ведь беспочвенного фантазирования не бывает. Любая фантазия имеет под собой реальную основу, и чем больше знания и опыт, приобретённые во время наблюдения, тем проще фантазировать, воображать.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Человеческая фантазия может многое. Что, как не фантазия народа поставила четвероногих братьев наших меньших – героев многочисленных сказок – на две ноги, наделила их возможностью говорить, приписала им человеческие черты характера.</a:t>
            </a:r>
          </a:p>
          <a:p>
            <a:pPr>
              <a:lnSpc>
                <a:spcPct val="150000"/>
              </a:lnSpc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На крыльях фантазии можно унестись в далёкие прекрасные страны, в добрые сказки. И я предлагаю вам сейчас немного пофантазировать и создать свою необыкновенную страну или сюжет какой-то сказки при помощи вот этих простых лоскутков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фланелеграфа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, которые превратятся в ваших руках в волшебные…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    Родители под музыку придумывают и раскладывают сказку на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фланелеграфе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из цветных лоскутков.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Обсуждение выполненных работ.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Наша встреча подошла к концу. И завершить её хотелось бы небольшим пожеланием. Попробуйте пофантазировать вместе со своими детьми. Выберите сказку, где действуют несколько животных, обсудите их характер, одежду и изобразите несколько сцен из этой сказки. И на следующей нашей встрече в творческой мастерской вы поделитесь своим впечатлениями.</a:t>
            </a:r>
          </a:p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А следующая встреча в нашей творческой мастерской будет посвящена искусству оригами.</a:t>
            </a:r>
          </a:p>
          <a:p>
            <a:pPr lvl="0" algn="just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lnSpc>
                <a:spcPct val="150000"/>
              </a:lnSpc>
            </a:pP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906000" cy="68788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АНКЕТА ДЛЯ РОДИТЕЛЕЙ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«Значение конструирования в полноценном развитии ребёнка»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1.З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накомы ли Вы с требованиями программы детского сада по конструированию? _____________________________________________________________________________________________________________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 Как Вы считаете, какова основная цель развития конструктивных навыков детей в детском саду: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а) научить детей играть с разнообразными конструкторами;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б) развивать у детей навыки ориентирования в пространстве;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в) развивать способности к изменению заданной формы объекта согласно заданным условиям;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г) развивать универсальные психические функции мышления, памяти, внимания, воображения?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 Насколько важны,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по-Вашему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занятия конструированием в дошкольном возрасте? В чём заключается их важность? _____________________________________________________________________________________________________________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 Как Вы считаете, созданы ли в детском саду условия для развития конструктивных навыков детей?_____________________________________________________________________________________________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457200" algn="l"/>
              </a:tabLst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44444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 Часто ли Ваш ребёнок в домашней обстановке проявляет интерес к конструированию? Что вы делаете для того, чтобы поддержать этот интерес? ______________________________________________________________________________________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lvl="0" algn="just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6. Какие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конструкторы у Вас дома?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______________________________________________________________________________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7. В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какие виды конструкторов чаще всего играет Ваш ребёнок?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_______________________________________________________ _____________________________________________________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8. Как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часто Вы уделяете внимание и время совместному конструированию вместе с ребёнком?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_____________________________________________________________________________________________________________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9. В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Вашей группе имеется наглядная информация по развитию у детей конструктивных навыков? Насколько она полезна для Вас? 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9060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а) информация отсутствует;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б) информация есть, но воспитатель никогда не обращает на неё наше внимание;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в) информация есть, но крайне скудна;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г) я не обращаю внимание;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err="1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информация интересная, но не имеет практической значимости для меня;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е) информации слишком много, трудно выбрать что-то полезное;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ж) наглядная информация интересна и полезна для меня.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10. Какая помощь от воспитателей детского сада Вам требуется по проблеме развития конструктивных навыков Вашего ребёнка? __________________________________________________________________________________________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lnSpc>
                <a:spcPct val="150000"/>
              </a:lnSpc>
              <a:tabLst>
                <a:tab pos="457200" algn="l"/>
              </a:tabLst>
            </a:pPr>
            <a:endParaRPr lang="ru-RU" sz="1400" dirty="0" smtClean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lnSpc>
                <a:spcPct val="150000"/>
              </a:lnSpc>
              <a:tabLst>
                <a:tab pos="457200" algn="l"/>
              </a:tabLst>
            </a:pPr>
            <a:endParaRPr lang="ru-RU" sz="1400" dirty="0" smtClean="0">
              <a:solidFill>
                <a:srgbClr val="444444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 algn="ctr" eaLnBrk="0" hangingPunct="0">
              <a:lnSpc>
                <a:spcPct val="150000"/>
              </a:lnSpc>
              <a:tabLst>
                <a:tab pos="457200" algn="l"/>
              </a:tabLst>
            </a:pP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Большое 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спасибо Вам за участие</a:t>
            </a:r>
            <a:r>
              <a:rPr lang="ru-RU" sz="1400" dirty="0" smtClean="0">
                <a:solidFill>
                  <a:srgbClr val="444444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!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1596</TotalTime>
  <Words>1151</Words>
  <Application>Microsoft Office PowerPoint</Application>
  <PresentationFormat>Лист A4 (210x297 мм)</PresentationFormat>
  <Paragraphs>56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Заголовок слайда</dc:title>
  <dc:creator>Запивалова С.И.</dc:creator>
  <cp:lastModifiedBy>Alex</cp:lastModifiedBy>
  <cp:revision>102</cp:revision>
  <dcterms:created xsi:type="dcterms:W3CDTF">2011-07-12T10:04:18Z</dcterms:created>
  <dcterms:modified xsi:type="dcterms:W3CDTF">2015-01-21T18:01:11Z</dcterms:modified>
</cp:coreProperties>
</file>