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69" r:id="rId2"/>
    <p:sldId id="264" r:id="rId3"/>
    <p:sldId id="270" r:id="rId4"/>
    <p:sldId id="268" r:id="rId5"/>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varScale="1">
        <p:scale>
          <a:sx n="81" d="100"/>
          <a:sy n="81" d="100"/>
        </p:scale>
        <p:origin x="-99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14" name="Заголовок 13"/>
          <p:cNvSpPr>
            <a:spLocks noGrp="1"/>
          </p:cNvSpPr>
          <p:nvPr>
            <p:ph type="ctrTitle"/>
          </p:nvPr>
        </p:nvSpPr>
        <p:spPr>
          <a:xfrm>
            <a:off x="1432560" y="359898"/>
            <a:ext cx="7406640" cy="1472184"/>
          </a:xfrm>
        </p:spPr>
        <p:txBody>
          <a:bodyPr anchor="b"/>
          <a:lstStyle>
            <a:lvl1pPr algn="l">
              <a:defRPr/>
            </a:lvl1pPr>
            <a:extLst/>
          </a:lstStyle>
          <a:p>
            <a:r>
              <a:rPr kumimoji="0" lang="ru-RU" smtClean="0"/>
              <a:t>Образец заголовка</a:t>
            </a:r>
            <a:endParaRPr kumimoji="0" lang="en-US"/>
          </a:p>
        </p:txBody>
      </p:sp>
      <p:sp>
        <p:nvSpPr>
          <p:cNvPr id="22" name="Подзаголовок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7" name="Дата 6"/>
          <p:cNvSpPr>
            <a:spLocks noGrp="1"/>
          </p:cNvSpPr>
          <p:nvPr>
            <p:ph type="dt" sz="half" idx="10"/>
          </p:nvPr>
        </p:nvSpPr>
        <p:spPr/>
        <p:txBody>
          <a:bodyPr/>
          <a:lstStyle>
            <a:extLst/>
          </a:lstStyle>
          <a:p>
            <a:fld id="{3001AC74-8573-4B20-879A-4A2CB3006E0C}" type="datetimeFigureOut">
              <a:rPr lang="ru-RU" smtClean="0"/>
              <a:pPr/>
              <a:t>25.01.2015</a:t>
            </a:fld>
            <a:endParaRPr lang="ru-RU"/>
          </a:p>
        </p:txBody>
      </p:sp>
      <p:sp>
        <p:nvSpPr>
          <p:cNvPr id="20" name="Нижний колонтитул 19"/>
          <p:cNvSpPr>
            <a:spLocks noGrp="1"/>
          </p:cNvSpPr>
          <p:nvPr>
            <p:ph type="ftr" sz="quarter" idx="11"/>
          </p:nvPr>
        </p:nvSpPr>
        <p:spPr/>
        <p:txBody>
          <a:bodyPr/>
          <a:lstStyle>
            <a:extLst/>
          </a:lstStyle>
          <a:p>
            <a:endParaRPr lang="ru-RU"/>
          </a:p>
        </p:txBody>
      </p:sp>
      <p:sp>
        <p:nvSpPr>
          <p:cNvPr id="10" name="Номер слайда 9"/>
          <p:cNvSpPr>
            <a:spLocks noGrp="1"/>
          </p:cNvSpPr>
          <p:nvPr>
            <p:ph type="sldNum" sz="quarter" idx="12"/>
          </p:nvPr>
        </p:nvSpPr>
        <p:spPr/>
        <p:txBody>
          <a:bodyPr/>
          <a:lstStyle>
            <a:extLst/>
          </a:lstStyle>
          <a:p>
            <a:fld id="{67105885-2A36-408B-B304-6052A8D1C959}" type="slidenum">
              <a:rPr lang="ru-RU" smtClean="0"/>
              <a:pPr/>
              <a:t>‹#›</a:t>
            </a:fld>
            <a:endParaRPr lang="ru-RU"/>
          </a:p>
        </p:txBody>
      </p:sp>
      <p:sp>
        <p:nvSpPr>
          <p:cNvPr id="8" name="Овал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001AC74-8573-4B20-879A-4A2CB3006E0C}" type="datetimeFigureOut">
              <a:rPr lang="ru-RU" smtClean="0"/>
              <a:pPr/>
              <a:t>25.01.2015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7105885-2A36-408B-B304-6052A8D1C95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274639"/>
            <a:ext cx="1828800" cy="5851525"/>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1143000" y="274640"/>
            <a:ext cx="55626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001AC74-8573-4B20-879A-4A2CB3006E0C}" type="datetimeFigureOut">
              <a:rPr lang="ru-RU" smtClean="0"/>
              <a:pPr/>
              <a:t>25.01.2015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7105885-2A36-408B-B304-6052A8D1C959}"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3001AC74-8573-4B20-879A-4A2CB3006E0C}" type="datetimeFigureOut">
              <a:rPr lang="ru-RU" smtClean="0"/>
              <a:pPr/>
              <a:t>25.01.2015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7105885-2A36-408B-B304-6052A8D1C959}"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7" name="Прямоугольник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3001AC74-8573-4B20-879A-4A2CB3006E0C}" type="datetimeFigureOut">
              <a:rPr lang="ru-RU" smtClean="0"/>
              <a:pPr/>
              <a:t>25.01.2015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67105885-2A36-408B-B304-6052A8D1C959}" type="slidenum">
              <a:rPr lang="ru-RU" smtClean="0"/>
              <a:pPr/>
              <a:t>‹#›</a:t>
            </a:fld>
            <a:endParaRPr lang="ru-RU"/>
          </a:p>
        </p:txBody>
      </p:sp>
      <p:sp>
        <p:nvSpPr>
          <p:cNvPr id="10" name="Прямоугольник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Овал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3001AC74-8573-4B20-879A-4A2CB3006E0C}" type="datetimeFigureOut">
              <a:rPr lang="ru-RU" smtClean="0"/>
              <a:pPr/>
              <a:t>25.01.2015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67105885-2A36-408B-B304-6052A8D1C959}"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3001AC74-8573-4B20-879A-4A2CB3006E0C}" type="datetimeFigureOut">
              <a:rPr lang="ru-RU" smtClean="0"/>
              <a:pPr/>
              <a:t>25.01.2015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67105885-2A36-408B-B304-6052A8D1C95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35608" y="274320"/>
            <a:ext cx="7498080" cy="1143000"/>
          </a:xfrm>
        </p:spPr>
        <p:txBody>
          <a:bodyPr anchor="ct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3001AC74-8573-4B20-879A-4A2CB3006E0C}" type="datetimeFigureOut">
              <a:rPr lang="ru-RU" smtClean="0"/>
              <a:pPr/>
              <a:t>25.01.2015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67105885-2A36-408B-B304-6052A8D1C95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5" name="Прямоугольник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3001AC74-8573-4B20-879A-4A2CB3006E0C}" type="datetimeFigureOut">
              <a:rPr lang="ru-RU" smtClean="0"/>
              <a:pPr/>
              <a:t>25.01.2015</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67105885-2A36-408B-B304-6052A8D1C959}" type="slidenum">
              <a:rPr lang="ru-RU" smtClean="0"/>
              <a:pPr/>
              <a:t>‹#›</a:t>
            </a:fld>
            <a:endParaRPr lang="ru-RU"/>
          </a:p>
        </p:txBody>
      </p:sp>
      <p:sp>
        <p:nvSpPr>
          <p:cNvPr id="6" name="Прямоугольник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3001AC74-8573-4B20-879A-4A2CB3006E0C}" type="datetimeFigureOut">
              <a:rPr lang="ru-RU" smtClean="0"/>
              <a:pPr/>
              <a:t>25.01.2015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67105885-2A36-408B-B304-6052A8D1C959}"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extLst/>
          </a:lstStyle>
          <a:p>
            <a:fld id="{3001AC74-8573-4B20-879A-4A2CB3006E0C}" type="datetimeFigureOut">
              <a:rPr lang="ru-RU" smtClean="0"/>
              <a:pPr/>
              <a:t>25.01.2015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67105885-2A36-408B-B304-6052A8D1C959}" type="slidenum">
              <a:rPr lang="ru-RU" smtClean="0"/>
              <a:pPr/>
              <a:t>‹#›</a:t>
            </a:fld>
            <a:endParaRPr lang="ru-RU"/>
          </a:p>
        </p:txBody>
      </p:sp>
      <p:sp>
        <p:nvSpPr>
          <p:cNvPr id="8" name="Прямоугольник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Рисунок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ru-RU" smtClean="0"/>
              <a:t>Вставка рисунка</a:t>
            </a:r>
            <a:endParaRPr kumimoji="0" lang="en-US" dirty="0"/>
          </a:p>
        </p:txBody>
      </p:sp>
      <p:sp>
        <p:nvSpPr>
          <p:cNvPr id="9" name="Блок-схема: процесс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Блок-схема: процесс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Текст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ирог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Овал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Кольцо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Прямоугольник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title"/>
          </p:nvPr>
        </p:nvSpPr>
        <p:spPr>
          <a:xfrm>
            <a:off x="1435608" y="274638"/>
            <a:ext cx="7498080" cy="1143000"/>
          </a:xfrm>
          <a:prstGeom prst="rect">
            <a:avLst/>
          </a:prstGeom>
        </p:spPr>
        <p:txBody>
          <a:bodyPr anchor="ctr">
            <a:normAutofit/>
          </a:bodyPr>
          <a:lstStyle>
            <a:extLst/>
          </a:lstStyle>
          <a:p>
            <a:r>
              <a:rPr kumimoji="0" lang="ru-RU" smtClean="0"/>
              <a:t>Образец заголовка</a:t>
            </a:r>
            <a:endParaRPr kumimoji="0" lang="en-US"/>
          </a:p>
        </p:txBody>
      </p:sp>
      <p:sp>
        <p:nvSpPr>
          <p:cNvPr id="9" name="Текст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001AC74-8573-4B20-879A-4A2CB3006E0C}" type="datetimeFigureOut">
              <a:rPr lang="ru-RU" smtClean="0"/>
              <a:pPr/>
              <a:t>25.01.2015</a:t>
            </a:fld>
            <a:endParaRPr lang="ru-RU"/>
          </a:p>
        </p:txBody>
      </p:sp>
      <p:sp>
        <p:nvSpPr>
          <p:cNvPr id="10" name="Нижний колонтитул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ru-RU"/>
          </a:p>
        </p:txBody>
      </p:sp>
      <p:sp>
        <p:nvSpPr>
          <p:cNvPr id="22" name="Номер слайда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67105885-2A36-408B-B304-6052A8D1C959}" type="slidenum">
              <a:rPr lang="ru-RU" smtClean="0"/>
              <a:pPr/>
              <a:t>‹#›</a:t>
            </a:fld>
            <a:endParaRPr lang="ru-RU"/>
          </a:p>
        </p:txBody>
      </p:sp>
      <p:sp>
        <p:nvSpPr>
          <p:cNvPr id="15" name="Прямоугольник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907704" y="116632"/>
            <a:ext cx="7025984" cy="1008112"/>
          </a:xfrm>
        </p:spPr>
        <p:txBody>
          <a:bodyPr>
            <a:noAutofit/>
          </a:bodyPr>
          <a:lstStyle/>
          <a:p>
            <a:pPr algn="ctr"/>
            <a:r>
              <a:rPr lang="ru-RU" sz="7200" b="1" i="1" dirty="0" smtClean="0"/>
              <a:t>Михайловское</a:t>
            </a:r>
            <a:endParaRPr lang="ru-RU" sz="7200" b="1" i="1" dirty="0"/>
          </a:p>
        </p:txBody>
      </p:sp>
      <p:sp>
        <p:nvSpPr>
          <p:cNvPr id="3" name="Содержимое 2"/>
          <p:cNvSpPr>
            <a:spLocks noGrp="1"/>
          </p:cNvSpPr>
          <p:nvPr>
            <p:ph idx="1"/>
          </p:nvPr>
        </p:nvSpPr>
        <p:spPr>
          <a:xfrm>
            <a:off x="1435608" y="1196752"/>
            <a:ext cx="7498080" cy="2448272"/>
          </a:xfrm>
        </p:spPr>
        <p:txBody>
          <a:bodyPr>
            <a:normAutofit/>
          </a:bodyPr>
          <a:lstStyle/>
          <a:p>
            <a:pPr algn="just">
              <a:buNone/>
            </a:pP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  Село </a:t>
            </a:r>
            <a:r>
              <a:rPr lang="ru-RU" sz="1400" dirty="0" smtClean="0">
                <a:latin typeface="Times New Roman" pitchFamily="18" charset="0"/>
                <a:cs typeface="Times New Roman" pitchFamily="18" charset="0"/>
              </a:rPr>
              <a:t>Михайловское находится в Псковской области. В 1742 году императрица Елизавета Петровна часть Михайловской губы пожаловала Абраму Петровичу Ганнибалу – «арапу Петра Великого», прадеду А. С. Пушкина. В состав </a:t>
            </a:r>
            <a:r>
              <a:rPr lang="ru-RU" sz="1400" dirty="0" err="1" smtClean="0">
                <a:latin typeface="Times New Roman" pitchFamily="18" charset="0"/>
                <a:cs typeface="Times New Roman" pitchFamily="18" charset="0"/>
              </a:rPr>
              <a:t>ганнибаловых</a:t>
            </a:r>
            <a:r>
              <a:rPr lang="ru-RU" sz="1400" dirty="0" smtClean="0">
                <a:latin typeface="Times New Roman" pitchFamily="18" charset="0"/>
                <a:cs typeface="Times New Roman" pitchFamily="18" charset="0"/>
              </a:rPr>
              <a:t> владений вошла 41 деревня, где проживало более 800 крепостных крестьян.</a:t>
            </a:r>
          </a:p>
          <a:p>
            <a:pPr algn="just">
              <a:buNone/>
            </a:pP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 В </a:t>
            </a:r>
            <a:r>
              <a:rPr lang="ru-RU" sz="1400" dirty="0" smtClean="0">
                <a:latin typeface="Times New Roman" pitchFamily="18" charset="0"/>
                <a:cs typeface="Times New Roman" pitchFamily="18" charset="0"/>
              </a:rPr>
              <a:t>1781 году А. П. Ганнибал умер, и Михайловская губа была поделена между тремя его сыновьями. Деревню Устье (ныне село Михайловское) получил капитан Осип Абрамович Ганнибал. Выйдя в отставку, он последние годы жизни провёл почти безвыездно в Михайловском. В конце </a:t>
            </a:r>
            <a:r>
              <a:rPr lang="en-US" sz="1400" dirty="0" smtClean="0">
                <a:latin typeface="Times New Roman" pitchFamily="18" charset="0"/>
                <a:cs typeface="Times New Roman" pitchFamily="18" charset="0"/>
              </a:rPr>
              <a:t>XVIII</a:t>
            </a:r>
            <a:r>
              <a:rPr lang="ru-RU" sz="1400" dirty="0" smtClean="0">
                <a:latin typeface="Times New Roman" pitchFamily="18" charset="0"/>
                <a:cs typeface="Times New Roman" pitchFamily="18" charset="0"/>
              </a:rPr>
              <a:t> века он построил барский дом над рекой </a:t>
            </a:r>
            <a:r>
              <a:rPr lang="ru-RU" sz="1400" dirty="0" err="1" smtClean="0">
                <a:latin typeface="Times New Roman" pitchFamily="18" charset="0"/>
                <a:cs typeface="Times New Roman" pitchFamily="18" charset="0"/>
              </a:rPr>
              <a:t>Соротью</a:t>
            </a:r>
            <a:r>
              <a:rPr lang="ru-RU" sz="1400" dirty="0" smtClean="0">
                <a:latin typeface="Times New Roman" pitchFamily="18" charset="0"/>
                <a:cs typeface="Times New Roman" pitchFamily="18" charset="0"/>
              </a:rPr>
              <a:t> и заложил парк. В 1806 году О. А. Ганнибал умер. Михайловское унаследовала сначала его жена Мария Алексеевна, а затем дочь Надежда Осиповна – мать А. С. Пушкина.</a:t>
            </a:r>
          </a:p>
          <a:p>
            <a:pPr>
              <a:buNone/>
            </a:pPr>
            <a:endParaRPr lang="ru-RU" dirty="0"/>
          </a:p>
        </p:txBody>
      </p:sp>
      <p:pic>
        <p:nvPicPr>
          <p:cNvPr id="4" name="Picture 2" descr="C:\Users\мой\Desktop\Михайловское\PICT6303.JPG"/>
          <p:cNvPicPr>
            <a:picLocks noChangeAspect="1" noChangeArrowheads="1"/>
          </p:cNvPicPr>
          <p:nvPr/>
        </p:nvPicPr>
        <p:blipFill>
          <a:blip r:embed="rId2" cstate="print"/>
          <a:srcRect/>
          <a:stretch>
            <a:fillRect/>
          </a:stretch>
        </p:blipFill>
        <p:spPr bwMode="auto">
          <a:xfrm>
            <a:off x="1259632" y="3933056"/>
            <a:ext cx="2304256" cy="2232248"/>
          </a:xfrm>
          <a:prstGeom prst="rect">
            <a:avLst/>
          </a:prstGeom>
          <a:noFill/>
        </p:spPr>
      </p:pic>
      <p:pic>
        <p:nvPicPr>
          <p:cNvPr id="5" name="Picture 2" descr="C:\Users\мой\Desktop\Михайловское\PICT6298.JPG"/>
          <p:cNvPicPr>
            <a:picLocks noChangeAspect="1" noChangeArrowheads="1"/>
          </p:cNvPicPr>
          <p:nvPr/>
        </p:nvPicPr>
        <p:blipFill>
          <a:blip r:embed="rId3" cstate="print"/>
          <a:srcRect/>
          <a:stretch>
            <a:fillRect/>
          </a:stretch>
        </p:blipFill>
        <p:spPr bwMode="auto">
          <a:xfrm>
            <a:off x="3923928" y="3933056"/>
            <a:ext cx="2304256" cy="2232248"/>
          </a:xfrm>
          <a:prstGeom prst="rect">
            <a:avLst/>
          </a:prstGeom>
          <a:noFill/>
        </p:spPr>
      </p:pic>
      <p:pic>
        <p:nvPicPr>
          <p:cNvPr id="6" name="Содержимое 3" descr="PICT6301.JPG"/>
          <p:cNvPicPr>
            <a:picLocks noChangeAspect="1"/>
          </p:cNvPicPr>
          <p:nvPr/>
        </p:nvPicPr>
        <p:blipFill>
          <a:blip r:embed="rId4" cstate="print"/>
          <a:stretch>
            <a:fillRect/>
          </a:stretch>
        </p:blipFill>
        <p:spPr>
          <a:xfrm>
            <a:off x="6588224" y="3933056"/>
            <a:ext cx="2304256" cy="2232248"/>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116632"/>
            <a:ext cx="7818072" cy="576064"/>
          </a:xfrm>
        </p:spPr>
        <p:txBody>
          <a:bodyPr>
            <a:normAutofit/>
          </a:bodyPr>
          <a:lstStyle/>
          <a:p>
            <a:r>
              <a:rPr lang="ru-RU" sz="2400" b="1" i="1" dirty="0" smtClean="0">
                <a:effectLst/>
                <a:latin typeface="Times New Roman" pitchFamily="18" charset="0"/>
                <a:cs typeface="Times New Roman" pitchFamily="18" charset="0"/>
              </a:rPr>
              <a:t>«…От вас беру воспоминанье, А сердце оставляю вам».</a:t>
            </a:r>
            <a:endParaRPr lang="ru-RU" sz="2400" b="1" dirty="0">
              <a:effectLst/>
            </a:endParaRPr>
          </a:p>
        </p:txBody>
      </p:sp>
      <p:sp>
        <p:nvSpPr>
          <p:cNvPr id="3" name="Содержимое 2"/>
          <p:cNvSpPr>
            <a:spLocks noGrp="1"/>
          </p:cNvSpPr>
          <p:nvPr>
            <p:ph idx="1"/>
          </p:nvPr>
        </p:nvSpPr>
        <p:spPr>
          <a:xfrm>
            <a:off x="683568" y="620688"/>
            <a:ext cx="8280920" cy="6237312"/>
          </a:xfrm>
        </p:spPr>
        <p:txBody>
          <a:bodyPr>
            <a:normAutofit/>
          </a:bodyPr>
          <a:lstStyle/>
          <a:p>
            <a:pPr algn="just">
              <a:buNone/>
            </a:pPr>
            <a:r>
              <a:rPr lang="ru-RU" sz="1400" dirty="0" smtClean="0">
                <a:latin typeface="Times New Roman" pitchFamily="18" charset="0"/>
                <a:cs typeface="Times New Roman" pitchFamily="18" charset="0"/>
              </a:rPr>
              <a:t>         Впервые А. С. Пушкин побывал в Михайловском летом 1817 года, сразу после окончания Лицея, и пробыл там полтора месяца.  </a:t>
            </a:r>
            <a:endParaRPr lang="ru-RU" sz="1400" dirty="0" smtClean="0">
              <a:latin typeface="Times New Roman" pitchFamily="18" charset="0"/>
              <a:cs typeface="Times New Roman" pitchFamily="18" charset="0"/>
            </a:endParaRPr>
          </a:p>
          <a:p>
            <a:pPr algn="just">
              <a:buNone/>
            </a:pP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Летом </a:t>
            </a:r>
            <a:r>
              <a:rPr lang="ru-RU" sz="1400" dirty="0" smtClean="0">
                <a:latin typeface="Times New Roman" pitchFamily="18" charset="0"/>
                <a:cs typeface="Times New Roman" pitchFamily="18" charset="0"/>
              </a:rPr>
              <a:t>1819 года Пушкин опять ненадолго посетил Михайловское. </a:t>
            </a:r>
            <a:endParaRPr lang="ru-RU" sz="1400" i="1" dirty="0" smtClean="0">
              <a:latin typeface="Times New Roman" pitchFamily="18" charset="0"/>
              <a:cs typeface="Times New Roman" pitchFamily="18" charset="0"/>
            </a:endParaRPr>
          </a:p>
          <a:p>
            <a:pPr>
              <a:buNone/>
            </a:pPr>
            <a:r>
              <a:rPr lang="ru-RU" sz="1400" dirty="0" smtClean="0">
                <a:latin typeface="Times New Roman" pitchFamily="18" charset="0"/>
                <a:cs typeface="Times New Roman" pitchFamily="18" charset="0"/>
              </a:rPr>
              <a:t>         Вновь в Михайловское А. С. Пушкин приехал в августе 1824 года не по своей воле: власти сослали поэта в деревню под надзор местной администрации и духовных властей. В Михайловском Пушкин пробыл до сентября 1826 года, когда Николай </a:t>
            </a:r>
            <a:r>
              <a:rPr lang="en-US" sz="1400" dirty="0" smtClean="0">
                <a:latin typeface="Times New Roman" pitchFamily="18" charset="0"/>
                <a:cs typeface="Times New Roman" pitchFamily="18" charset="0"/>
              </a:rPr>
              <a:t>I </a:t>
            </a:r>
            <a:r>
              <a:rPr lang="ru-RU" sz="1400" dirty="0" smtClean="0">
                <a:latin typeface="Times New Roman" pitchFamily="18" charset="0"/>
                <a:cs typeface="Times New Roman" pitchFamily="18" charset="0"/>
              </a:rPr>
              <a:t>освободил его из ссылки. </a:t>
            </a:r>
            <a:endParaRPr lang="ru-RU" sz="1400" dirty="0" smtClean="0">
              <a:latin typeface="Times New Roman" pitchFamily="18" charset="0"/>
              <a:cs typeface="Times New Roman" pitchFamily="18" charset="0"/>
            </a:endParaRPr>
          </a:p>
          <a:p>
            <a:pPr>
              <a:buNone/>
            </a:pP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        </a:t>
            </a:r>
            <a:r>
              <a:rPr lang="ru-RU" sz="1400" dirty="0" smtClean="0">
                <a:latin typeface="Times New Roman" pitchFamily="18" charset="0"/>
                <a:cs typeface="Times New Roman" pitchFamily="18" charset="0"/>
              </a:rPr>
              <a:t>Через </a:t>
            </a:r>
            <a:r>
              <a:rPr lang="ru-RU" sz="1400" dirty="0" smtClean="0">
                <a:latin typeface="Times New Roman" pitchFamily="18" charset="0"/>
                <a:cs typeface="Times New Roman" pitchFamily="18" charset="0"/>
              </a:rPr>
              <a:t>два месяца поэт ненадолго вернулся в родное гнездо, чтобы привести в порядок рукописи и библиотеку.</a:t>
            </a:r>
          </a:p>
          <a:p>
            <a:pPr algn="just">
              <a:buNone/>
            </a:pPr>
            <a:r>
              <a:rPr lang="ru-RU" sz="1400" dirty="0" smtClean="0">
                <a:latin typeface="Times New Roman" pitchFamily="18" charset="0"/>
                <a:cs typeface="Times New Roman" pitchFamily="18" charset="0"/>
              </a:rPr>
              <a:t>         В мае 1835 года Александр Сергеевич в очередной раз ненадолго приехал в Михайловское. В последний раз поэт побывал в Михайловском в апреле 1836 года. Он вёз гроб с телом матери для погребения в Святогорском монастыре, который находится в пяти километрах к югу от Михайловского.</a:t>
            </a:r>
          </a:p>
          <a:p>
            <a:pPr algn="just">
              <a:buNone/>
            </a:pPr>
            <a:r>
              <a:rPr lang="ru-RU" sz="1400" dirty="0" smtClean="0">
                <a:latin typeface="Times New Roman" pitchFamily="18" charset="0"/>
                <a:cs typeface="Times New Roman" pitchFamily="18" charset="0"/>
              </a:rPr>
              <a:t>         В письме П. А. Осиповой от 24 декабря 1836 года, когда до роковой дуэли с Дантесом оставалось чуть больше месяца, Пушкин писал: «…я всё ещё надеюсь не потерять этого места, которое предпочитаю многим другим». Эти слова стали как бы прощанием поэта с любимым Михайловским. 29 января (10 февраля) 1837 года, в 2 часа 45 минут пополудни, Пушкин умер. По распоряжению властей гроб с телом поэта отправили из Петербурга в Святогорский монастырь и там похоронили.</a:t>
            </a:r>
          </a:p>
          <a:p>
            <a:pPr algn="just">
              <a:buNone/>
            </a:pPr>
            <a:r>
              <a:rPr lang="ru-RU" sz="1400" dirty="0" smtClean="0">
                <a:latin typeface="Times New Roman" pitchFamily="18" charset="0"/>
                <a:cs typeface="Times New Roman" pitchFamily="18" charset="0"/>
              </a:rPr>
              <a:t>         После гибели А. С. Пушкина в 1837 году та часть Михайловского, которая принадлежала ему, стала собственностью его детей: Александра, Григория, Марии и Наталии. «…По его кончине, - рассказывала М. И. Осипова, - вдова Пушкина также приезжала сюда гостить раза четыре с детьми. Но когда Наталья Николаевна (Пушкина) вышла вторично замуж, дом, сад и вообще село было заброшено, и в течение восемнадцати лет всё это глохло, гнило, рушилось».</a:t>
            </a:r>
          </a:p>
          <a:p>
            <a:pPr algn="just">
              <a:buNone/>
            </a:pPr>
            <a:r>
              <a:rPr lang="ru-RU" sz="1400" dirty="0" smtClean="0">
                <a:latin typeface="Times New Roman" pitchFamily="18" charset="0"/>
                <a:cs typeface="Times New Roman" pitchFamily="18" charset="0"/>
              </a:rPr>
              <a:t>         С 1866 года Михайловское перешло во владение младшего сына поэта Григория Александровича.</a:t>
            </a:r>
          </a:p>
          <a:p>
            <a:pPr algn="just">
              <a:buNone/>
            </a:pPr>
            <a:r>
              <a:rPr lang="ru-RU" sz="1400" dirty="0" smtClean="0">
                <a:latin typeface="Times New Roman" pitchFamily="18" charset="0"/>
                <a:cs typeface="Times New Roman" pitchFamily="18" charset="0"/>
              </a:rPr>
              <a:t>          В марте 1922 года Советское правительство объявило Михайловское государственным заповедником.</a:t>
            </a:r>
          </a:p>
          <a:p>
            <a:pPr algn="just">
              <a:buNone/>
            </a:pPr>
            <a:endParaRPr lang="ru-RU" sz="1400" b="1" dirty="0" smtClean="0">
              <a:latin typeface="Times New Roman" pitchFamily="18" charset="0"/>
              <a:cs typeface="Times New Roman" pitchFamily="18" charset="0"/>
            </a:endParaRPr>
          </a:p>
          <a:p>
            <a:pPr>
              <a:buNone/>
            </a:pPr>
            <a:endParaRPr lang="ru-RU" sz="1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5" descr="PICT6304.JPG"/>
          <p:cNvPicPr>
            <a:picLocks noGrp="1" noChangeAspect="1"/>
          </p:cNvPicPr>
          <p:nvPr>
            <p:ph idx="1"/>
          </p:nvPr>
        </p:nvPicPr>
        <p:blipFill>
          <a:blip r:embed="rId2" cstate="print"/>
          <a:stretch>
            <a:fillRect/>
          </a:stretch>
        </p:blipFill>
        <p:spPr>
          <a:xfrm>
            <a:off x="1259632" y="188640"/>
            <a:ext cx="3744416" cy="3096344"/>
          </a:xfrm>
        </p:spPr>
      </p:pic>
      <p:sp>
        <p:nvSpPr>
          <p:cNvPr id="6" name="Прямоугольник 5"/>
          <p:cNvSpPr/>
          <p:nvPr/>
        </p:nvSpPr>
        <p:spPr>
          <a:xfrm>
            <a:off x="1187624" y="3429000"/>
            <a:ext cx="3744416" cy="1169551"/>
          </a:xfrm>
          <a:prstGeom prst="rect">
            <a:avLst/>
          </a:prstGeom>
        </p:spPr>
        <p:txBody>
          <a:bodyPr wrap="square">
            <a:spAutoFit/>
          </a:bodyPr>
          <a:lstStyle/>
          <a:p>
            <a:pPr algn="just"/>
            <a:r>
              <a:rPr lang="ru-RU" sz="1400" dirty="0" smtClean="0">
                <a:latin typeface="Times New Roman" pitchFamily="18" charset="0"/>
                <a:cs typeface="Times New Roman" pitchFamily="18" charset="0"/>
              </a:rPr>
              <a:t>   Дом А. С. Пушкина – «опальный домик», «скромная семьи моей обитель», как называл его поэт, - стоит в центре прямоугольного двора. Дом небольшой, в нём всего шесть комнат. </a:t>
            </a:r>
            <a:endParaRPr lang="ru-RU" sz="1400" dirty="0"/>
          </a:p>
        </p:txBody>
      </p:sp>
      <p:sp>
        <p:nvSpPr>
          <p:cNvPr id="9" name="Прямоугольник 8"/>
          <p:cNvSpPr/>
          <p:nvPr/>
        </p:nvSpPr>
        <p:spPr>
          <a:xfrm>
            <a:off x="1187624" y="4509120"/>
            <a:ext cx="3816424" cy="2246769"/>
          </a:xfrm>
          <a:prstGeom prst="rect">
            <a:avLst/>
          </a:prstGeom>
        </p:spPr>
        <p:txBody>
          <a:bodyPr wrap="square">
            <a:spAutoFit/>
          </a:bodyPr>
          <a:lstStyle/>
          <a:p>
            <a:pPr algn="just"/>
            <a:r>
              <a:rPr lang="ru-RU" sz="1400" dirty="0" smtClean="0">
                <a:latin typeface="Times New Roman" pitchFamily="18" charset="0"/>
                <a:cs typeface="Times New Roman" pitchFamily="18" charset="0"/>
              </a:rPr>
              <a:t>    Перед входом  - большая круглая клумба. При Александре Сергеевиче она была обсажена кустами сирени, жасмина и жёлтой акации. Сейчас по окружности клумбы растут 26 лип, а в центре – большой вяз с раскидистыми ветвями. Вяз был посажен сыном поэта Григорием Александровичем в 1870-х годах, а липы посадили в 1899 году – в 100-летнюю годовщину со дня рождения А. С. Пушкина. </a:t>
            </a:r>
            <a:endParaRPr lang="ru-RU" sz="1400" dirty="0"/>
          </a:p>
        </p:txBody>
      </p:sp>
      <p:sp>
        <p:nvSpPr>
          <p:cNvPr id="10" name="Прямоугольник 9"/>
          <p:cNvSpPr/>
          <p:nvPr/>
        </p:nvSpPr>
        <p:spPr>
          <a:xfrm>
            <a:off x="5652120" y="260648"/>
            <a:ext cx="2952328" cy="2031325"/>
          </a:xfrm>
          <a:prstGeom prst="rect">
            <a:avLst/>
          </a:prstGeom>
        </p:spPr>
        <p:txBody>
          <a:bodyPr wrap="square">
            <a:spAutoFit/>
          </a:bodyPr>
          <a:lstStyle/>
          <a:p>
            <a:pPr algn="just"/>
            <a:r>
              <a:rPr lang="ru-RU" sz="1400" dirty="0" smtClean="0">
                <a:latin typeface="Times New Roman" pitchFamily="18" charset="0"/>
                <a:cs typeface="Times New Roman" pitchFamily="18" charset="0"/>
              </a:rPr>
              <a:t>   Рядом </a:t>
            </a:r>
            <a:r>
              <a:rPr lang="ru-RU" sz="1400" dirty="0" smtClean="0">
                <a:latin typeface="Times New Roman" pitchFamily="18" charset="0"/>
                <a:cs typeface="Times New Roman" pitchFamily="18" charset="0"/>
              </a:rPr>
              <a:t>с Домом-музеем деревянный флигель – банька. В баньке Пушкин, так же как герой его романа Онегин, принимал ледяные ванны. По преданию, в светлице при баньке жила Арина Родионовна Яковлева, отсюда флигель получил впоследствии своё второе название – «Домик няни».</a:t>
            </a:r>
            <a:endParaRPr lang="ru-RU" sz="1400" dirty="0"/>
          </a:p>
        </p:txBody>
      </p:sp>
      <p:pic>
        <p:nvPicPr>
          <p:cNvPr id="11" name="Содержимое 3" descr="PICT6297.JPG"/>
          <p:cNvPicPr>
            <a:picLocks noChangeAspect="1"/>
          </p:cNvPicPr>
          <p:nvPr/>
        </p:nvPicPr>
        <p:blipFill>
          <a:blip r:embed="rId3" cstate="print"/>
          <a:stretch>
            <a:fillRect/>
          </a:stretch>
        </p:blipFill>
        <p:spPr>
          <a:xfrm>
            <a:off x="5148064" y="2564904"/>
            <a:ext cx="3816424" cy="3816424"/>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Прямоугольник 7"/>
          <p:cNvSpPr/>
          <p:nvPr/>
        </p:nvSpPr>
        <p:spPr>
          <a:xfrm>
            <a:off x="1763688" y="116632"/>
            <a:ext cx="6696744" cy="2031325"/>
          </a:xfrm>
          <a:prstGeom prst="rect">
            <a:avLst/>
          </a:prstGeom>
        </p:spPr>
        <p:txBody>
          <a:bodyPr wrap="square">
            <a:spAutoFit/>
          </a:bodyPr>
          <a:lstStyle/>
          <a:p>
            <a:r>
              <a:rPr lang="ru-RU" sz="1400" dirty="0" smtClean="0">
                <a:latin typeface="Times New Roman" pitchFamily="18" charset="0"/>
                <a:cs typeface="Times New Roman" pitchFamily="18" charset="0"/>
              </a:rPr>
              <a:t>   В </a:t>
            </a:r>
            <a:r>
              <a:rPr lang="ru-RU" sz="1400" dirty="0" smtClean="0">
                <a:latin typeface="Times New Roman" pitchFamily="18" charset="0"/>
                <a:cs typeface="Times New Roman" pitchFamily="18" charset="0"/>
              </a:rPr>
              <a:t>Михайловском поэт создал многие свои произведения. Здесь были написаны «Борис Годунов», «Цыганы», «Граф Нулин», несколько глав «Евгения Онегина». Здесь были задуманы «Маленькие трагедии», «Русалка», «Сцены из рыцарских времён», «Арап Петра Великого». Только во время ссылки поэта в 1824-1826 годах в Михайловском было написано около ста лирических стихотворений.</a:t>
            </a:r>
            <a:br>
              <a:rPr lang="ru-RU" sz="1400" dirty="0" smtClean="0">
                <a:latin typeface="Times New Roman" pitchFamily="18" charset="0"/>
                <a:cs typeface="Times New Roman" pitchFamily="18" charset="0"/>
              </a:rPr>
            </a:br>
            <a:r>
              <a:rPr lang="ru-RU" sz="1400" dirty="0" smtClean="0">
                <a:latin typeface="Times New Roman" pitchFamily="18" charset="0"/>
                <a:cs typeface="Times New Roman" pitchFamily="18" charset="0"/>
              </a:rPr>
              <a:t>   В настоящее время здесь регулярно отмечаются памятные дни, проводятся Пушкинские чтения. 6 июня, в день рождения А. С. Пушкина в Михайловском проходит Всероссийский праздник поэзии. Михайловское стало своеобразным символом всенародной любви к великому поэту.</a:t>
            </a:r>
            <a:endParaRPr lang="ru-RU" sz="1400" dirty="0">
              <a:latin typeface="Times New Roman" pitchFamily="18" charset="0"/>
              <a:cs typeface="Times New Roman" pitchFamily="18" charset="0"/>
            </a:endParaRPr>
          </a:p>
        </p:txBody>
      </p:sp>
      <p:pic>
        <p:nvPicPr>
          <p:cNvPr id="12" name="Содержимое 4" descr="PICT6312.JPG"/>
          <p:cNvPicPr>
            <a:picLocks noChangeAspect="1"/>
          </p:cNvPicPr>
          <p:nvPr/>
        </p:nvPicPr>
        <p:blipFill>
          <a:blip r:embed="rId2" cstate="print"/>
          <a:stretch>
            <a:fillRect/>
          </a:stretch>
        </p:blipFill>
        <p:spPr>
          <a:xfrm>
            <a:off x="1907704" y="2204864"/>
            <a:ext cx="6408712" cy="4320480"/>
          </a:xfrm>
          <a:prstGeom prst="rect">
            <a:avLst/>
          </a:prstGeom>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олнцестояние">
  <a:themeElements>
    <a:clrScheme name="Солнцестояние">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Солнцестояние">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Солнцестояние">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247</TotalTime>
  <Words>738</Words>
  <Application>Microsoft Office PowerPoint</Application>
  <PresentationFormat>Экран (4:3)</PresentationFormat>
  <Paragraphs>17</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Солнцестояние</vt:lpstr>
      <vt:lpstr>Михайловское</vt:lpstr>
      <vt:lpstr>«…От вас беру воспоминанье, А сердце оставляю вам».</vt:lpstr>
      <vt:lpstr>Слайд 3</vt:lpstr>
      <vt:lpstr>Слайд 4</vt:lpstr>
    </vt:vector>
  </TitlesOfParts>
  <Company>Hewlett-Packard Company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мой</dc:creator>
  <cp:lastModifiedBy>мой</cp:lastModifiedBy>
  <cp:revision>44</cp:revision>
  <dcterms:created xsi:type="dcterms:W3CDTF">2015-01-23T17:47:52Z</dcterms:created>
  <dcterms:modified xsi:type="dcterms:W3CDTF">2015-01-24T23:13:42Z</dcterms:modified>
</cp:coreProperties>
</file>