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sldIdLst>
    <p:sldId id="256" r:id="rId2"/>
    <p:sldId id="27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70" r:id="rId14"/>
    <p:sldId id="269" r:id="rId15"/>
    <p:sldId id="271" r:id="rId16"/>
    <p:sldId id="272" r:id="rId17"/>
    <p:sldId id="274" r:id="rId18"/>
    <p:sldId id="273" r:id="rId19"/>
    <p:sldId id="275" r:id="rId20"/>
    <p:sldId id="276" r:id="rId21"/>
    <p:sldId id="277" r:id="rId22"/>
    <p:sldId id="27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CC0000"/>
    <a:srgbClr val="FF9999"/>
    <a:srgbClr val="33CCCC"/>
    <a:srgbClr val="FF9966"/>
    <a:srgbClr val="336699"/>
    <a:srgbClr val="993300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5" autoAdjust="0"/>
    <p:restoredTop sz="94660"/>
  </p:normalViewPr>
  <p:slideViewPr>
    <p:cSldViewPr>
      <p:cViewPr>
        <p:scale>
          <a:sx n="69" d="100"/>
          <a:sy n="69" d="100"/>
        </p:scale>
        <p:origin x="-12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816D18D-724E-4CBD-9CA7-6F15CA50D6EC}" type="datetimeFigureOut">
              <a:rPr lang="ru-RU" smtClean="0"/>
              <a:pPr>
                <a:defRPr/>
              </a:pPr>
              <a:t>07.11.2014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AFD5546-1BAB-4EA5-AE79-D9C5EF594E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8CD8A98-B912-41E4-AA56-68FF8DB4A265}" type="datetimeFigureOut">
              <a:rPr lang="ru-RU" smtClean="0"/>
              <a:pPr>
                <a:defRPr/>
              </a:pPr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6F52DE9-86B6-4515-9835-1B10E2E07D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8AC9030-2581-43FB-BCEE-B5B46C1AFC6C}" type="datetimeFigureOut">
              <a:rPr lang="ru-RU" smtClean="0"/>
              <a:pPr>
                <a:defRPr/>
              </a:pPr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3593E81-D174-4DA2-9E7E-18270E98E6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19A9818-B9F5-4A5E-B788-681F719C4077}" type="datetimeFigureOut">
              <a:rPr lang="ru-RU" smtClean="0"/>
              <a:pPr>
                <a:defRPr/>
              </a:pPr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DDE20A0-7314-4123-81F5-75DC514A1E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641A2CE-275E-410E-B52C-A825684CEF61}" type="datetimeFigureOut">
              <a:rPr lang="ru-RU" smtClean="0"/>
              <a:pPr>
                <a:defRPr/>
              </a:pPr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DB8E14D-5230-4EE9-8DF1-13DABC028E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9E1D46F-3B2D-4245-8D57-B3D69EDD1B78}" type="datetimeFigureOut">
              <a:rPr lang="ru-RU" smtClean="0"/>
              <a:pPr>
                <a:defRPr/>
              </a:pPr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EA75B33-DAD8-46D9-8038-A1A2156E85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BE7CF3F-22EE-4766-A647-BF5F9C0F72A0}" type="datetimeFigureOut">
              <a:rPr lang="ru-RU" smtClean="0"/>
              <a:pPr>
                <a:defRPr/>
              </a:pPr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0228458-13FB-4698-98F3-7B39531B9B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23E62BD-CA84-41E0-BE30-11B0AB50598D}" type="datetimeFigureOut">
              <a:rPr lang="ru-RU" smtClean="0"/>
              <a:pPr>
                <a:defRPr/>
              </a:pPr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C3A504-DF73-4E5F-B3AD-7D4790E46E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27DD641-EC83-4965-BF3E-0D1AC992618C}" type="datetimeFigureOut">
              <a:rPr lang="ru-RU" smtClean="0"/>
              <a:pPr>
                <a:defRPr/>
              </a:pPr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B5F52F7-9218-40A5-A076-F34D2F3D56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E9F3328-A295-4A56-9EE9-60E6C8489FD8}" type="datetimeFigureOut">
              <a:rPr lang="ru-RU" smtClean="0"/>
              <a:pPr>
                <a:defRPr/>
              </a:pPr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24965AD-500B-4E9F-A335-72A431AFD5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FC6C32C-0248-4075-8875-52E616E051D0}" type="datetimeFigureOut">
              <a:rPr lang="ru-RU" smtClean="0"/>
              <a:pPr>
                <a:defRPr/>
              </a:pPr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0BCBD48-3D13-477B-A505-1E46285182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49F8F025-9C8A-4770-BC79-A38DDA195D58}" type="datetimeFigureOut">
              <a:rPr lang="ru-RU" smtClean="0"/>
              <a:pPr>
                <a:defRPr/>
              </a:pPr>
              <a:t>07.11.2014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9F9D2ADB-7E7A-4BA8-97C4-FCA9F13346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6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общеобразовательное учреждение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«Средняя общеобразовательная школа №3»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г.Когалыма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Ханты-Мансийского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автономного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округа-Югры</a:t>
            </a:r>
            <a:endParaRPr lang="ru-RU" sz="1800" dirty="0" smtClean="0">
              <a:solidFill>
                <a:srgbClr val="002060"/>
              </a:solidFill>
              <a:cs typeface="Trebuchet MS" pitchFamily="34" charset="0"/>
            </a:endParaRPr>
          </a:p>
        </p:txBody>
      </p:sp>
      <p:sp>
        <p:nvSpPr>
          <p:cNvPr id="13315" name="Содержимое 14"/>
          <p:cNvSpPr>
            <a:spLocks noGrp="1"/>
          </p:cNvSpPr>
          <p:nvPr>
            <p:ph sz="half" idx="1"/>
          </p:nvPr>
        </p:nvSpPr>
        <p:spPr>
          <a:xfrm>
            <a:off x="1071538" y="1928802"/>
            <a:ext cx="3695700" cy="4003675"/>
          </a:xfrm>
        </p:spPr>
        <p:txBody>
          <a:bodyPr>
            <a:norm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Тляубаева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Font typeface="Wingdings 2" pitchFamily="18" charset="2"/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Зульфия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Font typeface="Wingdings 2" pitchFamily="18" charset="2"/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Галеевна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Font typeface="Wingdings 2" pitchFamily="18" charset="2"/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 </a:t>
            </a:r>
          </a:p>
          <a:p>
            <a:pPr algn="ctr">
              <a:buFont typeface="Wingdings 2" pitchFamily="18" charset="2"/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начальных </a:t>
            </a:r>
          </a:p>
          <a:p>
            <a:pPr algn="ctr">
              <a:buFont typeface="Wingdings 2" pitchFamily="18" charset="2"/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классов</a:t>
            </a:r>
          </a:p>
          <a:p>
            <a:pPr algn="ctr">
              <a:buFont typeface="Wingdings 2" pitchFamily="18" charset="2"/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Предмет: математика</a:t>
            </a:r>
          </a:p>
          <a:p>
            <a:pPr algn="ctr">
              <a:buFont typeface="Wingdings 2" pitchFamily="18" charset="2"/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«Б»</a:t>
            </a:r>
          </a:p>
        </p:txBody>
      </p:sp>
      <p:pic>
        <p:nvPicPr>
          <p:cNvPr id="13314" name="Содержимое 11" descr="DSCN597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57818" y="1785926"/>
            <a:ext cx="3038302" cy="4052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428604"/>
            <a:ext cx="6643734" cy="78581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defTabSz="914400"/>
            <a:r>
              <a:rPr lang="ru-RU" sz="24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1. Этап самоопределения к деятельности (1-2 мин</a:t>
            </a:r>
            <a:r>
              <a:rPr lang="ru-RU" sz="24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cap="none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142976" y="5143512"/>
            <a:ext cx="7116763" cy="136685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</a:pPr>
            <a:endParaRPr lang="ru-RU" sz="1700" b="1" dirty="0" smtClean="0">
              <a:solidFill>
                <a:srgbClr val="FFFFFF"/>
              </a:solidFill>
            </a:endParaRPr>
          </a:p>
          <a:p>
            <a:pPr algn="l">
              <a:lnSpc>
                <a:spcPct val="90000"/>
              </a:lnSpc>
              <a:spcAft>
                <a:spcPct val="0"/>
              </a:spcAft>
              <a:buClrTx/>
            </a:pPr>
            <a:r>
              <a:rPr lang="ru-RU" sz="1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Планируемый результат: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концентрация внимания учащихся и эмоциональный настрой к учебной деятельности. </a:t>
            </a:r>
          </a:p>
          <a:p>
            <a:pPr algn="l">
              <a:lnSpc>
                <a:spcPct val="90000"/>
              </a:lnSpc>
              <a:spcAft>
                <a:spcPct val="0"/>
              </a:spcAft>
              <a:buClrTx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организации учебной деятельности: фронтальная работа,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индивидуальная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1700" dirty="0" smtClean="0">
              <a:solidFill>
                <a:srgbClr val="404040"/>
              </a:solidFill>
            </a:endParaRPr>
          </a:p>
        </p:txBody>
      </p:sp>
      <p:sp>
        <p:nvSpPr>
          <p:cNvPr id="22531" name="Прямоугольник 4"/>
          <p:cNvSpPr>
            <a:spLocks noChangeArrowheads="1"/>
          </p:cNvSpPr>
          <p:nvPr/>
        </p:nvSpPr>
        <p:spPr bwMode="auto">
          <a:xfrm>
            <a:off x="2286000" y="3063875"/>
            <a:ext cx="45720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algn="just">
              <a:lnSpc>
                <a:spcPct val="115000"/>
              </a:lnSpc>
            </a:pPr>
            <a:endParaRPr lang="ru-RU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6" name="Содержимое 5" descr="SAM_42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6" y="2137428"/>
            <a:ext cx="3593535" cy="26507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3" name="Содержимое 15" descr="a2f8c4b0cea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5588" y="2309813"/>
            <a:ext cx="101282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2" descr="http://ru.convdocs.org/pars_docs/refs/215/214166/214166_html_56aa744f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0975" y="3789363"/>
            <a:ext cx="1285875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5" descr="SAM_42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589" y="2283478"/>
            <a:ext cx="3593534" cy="26507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F:\фотки3\SAM_836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443446" y="2137743"/>
            <a:ext cx="3693271" cy="276935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10" name="TextBox 9"/>
          <p:cNvSpPr txBox="1"/>
          <p:nvPr/>
        </p:nvSpPr>
        <p:spPr>
          <a:xfrm>
            <a:off x="2643174" y="1571612"/>
            <a:ext cx="4396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включение учащихся в деятельность</a:t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на личностно- значимом уровне.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6062680" cy="5968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  <a:cs typeface="Trebuchet MS" pitchFamily="34" charset="0"/>
              </a:rPr>
              <a:t>Самопроверка домашнего задания по </a:t>
            </a:r>
            <a:r>
              <a:rPr lang="ru-RU" sz="2400" dirty="0" smtClean="0">
                <a:solidFill>
                  <a:srgbClr val="0000FF"/>
                </a:solidFill>
                <a:cs typeface="Trebuchet MS" pitchFamily="34" charset="0"/>
              </a:rPr>
              <a:t>эталону</a:t>
            </a:r>
            <a:endParaRPr lang="ru-RU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Текст 6"/>
          <p:cNvSpPr>
            <a:spLocks noGrp="1"/>
          </p:cNvSpPr>
          <p:nvPr>
            <p:ph type="body" idx="1"/>
          </p:nvPr>
        </p:nvSpPr>
        <p:spPr>
          <a:xfrm>
            <a:off x="1357290" y="2285992"/>
            <a:ext cx="3076575" cy="3603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r>
              <a:rPr lang="ru-RU" i="1" smtClean="0">
                <a:solidFill>
                  <a:srgbClr val="0000FF"/>
                </a:solidFill>
              </a:rPr>
              <a:t>УУД</a:t>
            </a:r>
            <a:r>
              <a:rPr lang="ru-RU" smtClean="0">
                <a:solidFill>
                  <a:srgbClr val="0000FF"/>
                </a:solidFill>
              </a:rPr>
              <a:t>:</a:t>
            </a:r>
          </a:p>
        </p:txBody>
      </p:sp>
      <p:sp>
        <p:nvSpPr>
          <p:cNvPr id="23556" name="Текст 8"/>
          <p:cNvSpPr>
            <a:spLocks noGrp="1"/>
          </p:cNvSpPr>
          <p:nvPr>
            <p:ph type="body" sz="half" idx="3"/>
          </p:nvPr>
        </p:nvSpPr>
        <p:spPr>
          <a:xfrm>
            <a:off x="4857752" y="2357430"/>
            <a:ext cx="2914650" cy="15843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Форма работы</a:t>
            </a:r>
            <a:r>
              <a:rPr lang="ru-RU" sz="2000" i="1" dirty="0" smtClean="0">
                <a:solidFill>
                  <a:srgbClr val="CC0000"/>
                </a:solidFill>
              </a:rPr>
              <a:t>:</a:t>
            </a:r>
            <a:r>
              <a:rPr lang="ru-RU" sz="2000" i="1" dirty="0" smtClean="0">
                <a:solidFill>
                  <a:srgbClr val="C00000"/>
                </a:solidFill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индивидуальная</a:t>
            </a:r>
          </a:p>
          <a:p>
            <a:pPr algn="ctr"/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 контроля:</a:t>
            </a:r>
          </a:p>
          <a:p>
            <a:pPr algn="ctr"/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самоконтроль</a:t>
            </a:r>
            <a:endParaRPr lang="en-US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2"/>
          </p:nvPr>
        </p:nvSpPr>
        <p:spPr>
          <a:xfrm>
            <a:off x="1285852" y="2786058"/>
            <a:ext cx="3143272" cy="353220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Arial" charset="0"/>
              <a:buChar char="•"/>
            </a:pPr>
            <a:endParaRPr lang="ru-RU" sz="500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0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1) Познавательные: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извлечение  необходимой информации;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знаково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символических средств;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выполнение  действий по алгоритму;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2) Регулятивные: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контроль;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коррекция;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оценка.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Char char="•"/>
            </a:pPr>
            <a:endParaRPr lang="ru-RU" sz="500" dirty="0" smtClean="0"/>
          </a:p>
          <a:p>
            <a:pPr>
              <a:lnSpc>
                <a:spcPct val="80000"/>
              </a:lnSpc>
              <a:buFont typeface="Arial" charset="0"/>
              <a:buChar char="•"/>
            </a:pPr>
            <a:endParaRPr lang="ru-RU" sz="500" dirty="0" smtClean="0"/>
          </a:p>
        </p:txBody>
      </p:sp>
      <p:sp>
        <p:nvSpPr>
          <p:cNvPr id="23557" name="Объект 9"/>
          <p:cNvSpPr>
            <a:spLocks noGrp="1"/>
          </p:cNvSpPr>
          <p:nvPr>
            <p:ph sz="quarter" idx="4"/>
          </p:nvPr>
        </p:nvSpPr>
        <p:spPr>
          <a:xfrm>
            <a:off x="4857752" y="4357694"/>
            <a:ext cx="3000396" cy="178592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Font typeface="Wingdings 2" pitchFamily="18" charset="2"/>
              <a:buNone/>
            </a:pPr>
            <a:r>
              <a:rPr lang="ru-RU" sz="20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20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впиши вместо точек знаки «больше», «меньше».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0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&lt;7          12&lt;16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0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9&gt;5          36&gt;23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0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4&lt;6          20&lt;40</a:t>
            </a:r>
            <a:endParaRPr lang="ru-RU" sz="2000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66" y="928670"/>
            <a:ext cx="6000792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степени усвоения учащимися учебного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чащиеся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осуществляют самопроверку пошагово, сравнивая с эталоном, выявляют и корректируют возможные ошибки.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29534" cy="5715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2. Этап актуализации знаний( 4-5 мин</a:t>
            </a: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Текст 2"/>
          <p:cNvSpPr>
            <a:spLocks noGrp="1"/>
          </p:cNvSpPr>
          <p:nvPr>
            <p:ph type="body" idx="1"/>
          </p:nvPr>
        </p:nvSpPr>
        <p:spPr>
          <a:xfrm>
            <a:off x="4143372" y="1500174"/>
            <a:ext cx="4456120" cy="65721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Прочитайте числа: 8 12 4 7 16 19 20 5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00562" y="2357430"/>
            <a:ext cx="3889375" cy="280828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285750" indent="-285750"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 можете сказать?</a:t>
            </a:r>
          </a:p>
          <a:p>
            <a:pPr marL="285750" indent="-285750">
              <a:buFontTx/>
              <a:buChar char="-"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какие группы можно </a:t>
            </a:r>
          </a:p>
          <a:p>
            <a:pPr marL="285750" indent="-285750">
              <a:buFontTx/>
              <a:buChar char="-"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разделить эти числа?</a:t>
            </a:r>
          </a:p>
          <a:p>
            <a:pPr marL="285750" indent="-285750">
              <a:buFontTx/>
              <a:buChar char="-"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Назовите 1 группу чисел.</a:t>
            </a:r>
          </a:p>
          <a:p>
            <a:pPr marL="285750" indent="-285750">
              <a:buFontTx/>
              <a:buChar char="-"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Назовите 2 группу чисел.</a:t>
            </a:r>
          </a:p>
          <a:p>
            <a:pPr marL="285750" indent="-285750">
              <a:buFontTx/>
              <a:buChar char="-"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Назовите  самое большое число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Объект 3"/>
          <p:cNvSpPr>
            <a:spLocks noGrp="1"/>
          </p:cNvSpPr>
          <p:nvPr>
            <p:ph sz="quarter" idx="2"/>
          </p:nvPr>
        </p:nvSpPr>
        <p:spPr>
          <a:xfrm>
            <a:off x="857224" y="5418138"/>
            <a:ext cx="7143800" cy="101125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Font typeface="Wingdings 2" pitchFamily="18" charset="2"/>
              <a:buNone/>
            </a:pP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  <a:r>
              <a:rPr lang="ru-RU" sz="1800" b="1" i="1" dirty="0" smtClean="0">
                <a:solidFill>
                  <a:srgbClr val="C00000"/>
                </a:solidFill>
              </a:rPr>
              <a:t>:</a:t>
            </a:r>
            <a:r>
              <a:rPr lang="ru-RU" sz="1800" i="1" dirty="0" smtClean="0">
                <a:solidFill>
                  <a:srgbClr val="C00000"/>
                </a:solidFill>
              </a:rPr>
              <a:t> </a:t>
            </a:r>
            <a:r>
              <a:rPr lang="ru-RU" sz="1800" dirty="0" smtClean="0"/>
              <a:t>актуализация знаний.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Минута чистого письма</a:t>
            </a:r>
            <a:r>
              <a:rPr lang="ru-RU" sz="1800" b="1" dirty="0" smtClean="0">
                <a:solidFill>
                  <a:srgbClr val="C00000"/>
                </a:solidFill>
              </a:rPr>
              <a:t>.</a:t>
            </a:r>
            <a:r>
              <a:rPr lang="ru-RU" sz="1800" dirty="0" smtClean="0">
                <a:solidFill>
                  <a:srgbClr val="C00000"/>
                </a:solidFill>
              </a:rPr>
              <a:t> 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/>
              <a:t>расположите все числа в порядке убывания.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28596" y="1785926"/>
            <a:ext cx="3286148" cy="335758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700" dirty="0" smtClean="0"/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орма </a:t>
            </a: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работы: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фронтальная, под руководством учителя, индивидуальная.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УУД: 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Коммуникативные: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учёт разных мнений; выражение мыслей с точностью;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Познавательные: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анализ, обобщение, извлечение необходимой информации.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700" dirty="0" smtClean="0"/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700" dirty="0" smtClean="0"/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700" dirty="0" smtClean="0"/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700" dirty="0" smtClean="0"/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7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428728" y="1000108"/>
            <a:ext cx="6744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повторение изученного материала,  выявление трудностей.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009650" y="676275"/>
            <a:ext cx="3706813" cy="9239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карточками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857752" y="3000372"/>
            <a:ext cx="3744913" cy="335758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УУД: 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i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Регулятивные: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коррекция, оценка;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i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Познавательные: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анализ, построение речевого высказывания.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i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Коммуникативные: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выражать свои мысли, управление  поведением </a:t>
            </a:r>
            <a:r>
              <a:rPr lang="ru-RU" sz="2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партнера-коррекция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оценка его действий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/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2000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4414" y="2928934"/>
            <a:ext cx="3105144" cy="314960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Рассмотрите записи. Что вы можете о них рассказать? Найдите лишнюю запись. Почему? Найдите значение выражений.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35+50      47+30     6+40        19+20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Найдите лишнее выражение.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6+7     8+6     4+9      5+8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1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1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1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4" name="Текст 4"/>
          <p:cNvSpPr>
            <a:spLocks noGrp="1"/>
          </p:cNvSpPr>
          <p:nvPr>
            <p:ph type="body" idx="4294967295"/>
          </p:nvPr>
        </p:nvSpPr>
        <p:spPr>
          <a:xfrm>
            <a:off x="1357290" y="2071678"/>
            <a:ext cx="2736850" cy="5762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 числа 16, 8.</a:t>
            </a:r>
          </a:p>
        </p:txBody>
      </p:sp>
      <p:pic>
        <p:nvPicPr>
          <p:cNvPr id="25605" name="Picture 2" descr="F:\ле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836613"/>
            <a:ext cx="2759075" cy="206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1500166" y="285728"/>
            <a:ext cx="7290646" cy="5829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3.Постановка учебной задачи</a:t>
            </a: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i="1" dirty="0" smtClean="0">
              <a:solidFill>
                <a:schemeClr val="tx1"/>
              </a:solidFill>
              <a:cs typeface="Trebuchet MS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1"/>
          </p:nvPr>
        </p:nvGraphicFramePr>
        <p:xfrm>
          <a:off x="5435601" y="2000239"/>
          <a:ext cx="3136928" cy="923937"/>
        </p:xfrm>
        <a:graphic>
          <a:graphicData uri="http://schemas.openxmlformats.org/drawingml/2006/table">
            <a:tbl>
              <a:tblPr/>
              <a:tblGrid>
                <a:gridCol w="478972"/>
                <a:gridCol w="516075"/>
                <a:gridCol w="534628"/>
                <a:gridCol w="536313"/>
                <a:gridCol w="534627"/>
                <a:gridCol w="536313"/>
              </a:tblGrid>
              <a:tr h="4398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0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2976" y="3143248"/>
            <a:ext cx="7737475" cy="200184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1500" i="1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i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2000" b="1" i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постановки учебной задачи</a:t>
            </a:r>
            <a:r>
              <a:rPr lang="ru-RU" sz="20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побуждающий от проблемной ситуации диалог.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i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Форма работы</a:t>
            </a:r>
            <a:r>
              <a:rPr lang="ru-RU" sz="20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фронтальная, под руководством учителя.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i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  <a:r>
              <a:rPr lang="ru-RU" sz="20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совместное определение цели урока , заинтересованность  в изучении нового материала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071538" y="2000240"/>
          <a:ext cx="3887787" cy="954088"/>
        </p:xfrm>
        <a:graphic>
          <a:graphicData uri="http://schemas.openxmlformats.org/drawingml/2006/table">
            <a:tbl>
              <a:tblPr/>
              <a:tblGrid>
                <a:gridCol w="642942"/>
                <a:gridCol w="869945"/>
                <a:gridCol w="820738"/>
                <a:gridCol w="763587"/>
                <a:gridCol w="790575"/>
              </a:tblGrid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16-8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15-8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14-5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12-9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13-7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214414" y="5429264"/>
          <a:ext cx="3653083" cy="914400"/>
        </p:xfrm>
        <a:graphic>
          <a:graphicData uri="http://schemas.openxmlformats.org/drawingml/2006/table">
            <a:tbl>
              <a:tblPr/>
              <a:tblGrid>
                <a:gridCol w="3653083"/>
              </a:tblGrid>
              <a:tr h="85723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Вопросы: Что такое задача?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 каких частей  она состоит?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Определите  цели урока.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143504" y="5429264"/>
          <a:ext cx="3595688" cy="928694"/>
        </p:xfrm>
        <a:graphic>
          <a:graphicData uri="http://schemas.openxmlformats.org/drawingml/2006/table">
            <a:tbl>
              <a:tblPr/>
              <a:tblGrid>
                <a:gridCol w="3595688"/>
              </a:tblGrid>
              <a:tr h="9286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Ученик: «Сегодня на уроке мы будем решать задачи».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00166" y="1142984"/>
            <a:ext cx="742164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993300"/>
                </a:solidFill>
                <a:cs typeface="Trebuchet MS" pitchFamily="34" charset="0"/>
              </a:rPr>
              <a:t>Цель:</a:t>
            </a:r>
            <a:r>
              <a:rPr lang="ru-RU" i="1" dirty="0" smtClean="0">
                <a:solidFill>
                  <a:srgbClr val="FF0000"/>
                </a:solidFill>
                <a:cs typeface="Trebuchet MS" pitchFamily="34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возникновение проблемной ситуации, проговаривание цели урока.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611188" y="476250"/>
            <a:ext cx="5256212" cy="7381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4.Обобщение и систематизация знаний и способов </a:t>
            </a: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Текст 3"/>
          <p:cNvSpPr>
            <a:spLocks noGrp="1"/>
          </p:cNvSpPr>
          <p:nvPr>
            <p:ph type="body" idx="1"/>
          </p:nvPr>
        </p:nvSpPr>
        <p:spPr>
          <a:xfrm>
            <a:off x="928662" y="2357430"/>
            <a:ext cx="3386136" cy="42069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Деятельность учителя:</a:t>
            </a:r>
          </a:p>
        </p:txBody>
      </p:sp>
      <p:sp>
        <p:nvSpPr>
          <p:cNvPr id="27652" name="Текст 4"/>
          <p:cNvSpPr>
            <a:spLocks noGrp="1"/>
          </p:cNvSpPr>
          <p:nvPr>
            <p:ph type="body" sz="half" idx="3"/>
          </p:nvPr>
        </p:nvSpPr>
        <p:spPr>
          <a:xfrm>
            <a:off x="5143504" y="2357430"/>
            <a:ext cx="2986087" cy="431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spcBef>
                <a:spcPct val="0"/>
              </a:spcBef>
              <a:spcAft>
                <a:spcPct val="0"/>
              </a:spcAft>
              <a:buClrTx/>
            </a:pP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Деятельность учащихся: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>
          <a:xfrm>
            <a:off x="1071538" y="2928934"/>
            <a:ext cx="3168650" cy="26638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1.Организует выполнение учащимися пробного учебного действия(решение задачи по учебнику).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2.Организует составление  совместного плана действий по решению проблемы(подобрать схему к тексту задачи).</a:t>
            </a:r>
          </a:p>
          <a:p>
            <a:pPr marL="0" indent="0">
              <a:buFont typeface="Wingdings 2" pitchFamily="18" charset="2"/>
              <a:buNone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72066" y="3143248"/>
            <a:ext cx="3141686" cy="22209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Строят план достижения цели.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2.Выбирают способ.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3.Приходят к пониманию проблемы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работы: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групповая</a:t>
            </a:r>
          </a:p>
          <a:p>
            <a:pPr marL="0" indent="0">
              <a:buFont typeface="Wingdings 2" pitchFamily="18" charset="2"/>
              <a:buNone/>
              <a:defRPr/>
            </a:pPr>
            <a:endParaRPr lang="ru-RU" sz="1800" dirty="0"/>
          </a:p>
          <a:p>
            <a:pPr marL="0" indent="0">
              <a:buFont typeface="Wingdings 2" pitchFamily="18" charset="2"/>
              <a:buNone/>
              <a:defRPr/>
            </a:pPr>
            <a:endParaRPr lang="ru-RU" sz="1800" dirty="0" smtClean="0"/>
          </a:p>
          <a:p>
            <a:pPr marL="0" indent="0">
              <a:buFont typeface="Wingdings 2" pitchFamily="18" charset="2"/>
              <a:buNone/>
              <a:defRPr/>
            </a:pPr>
            <a:endParaRPr lang="ru-RU" sz="1800" dirty="0"/>
          </a:p>
          <a:p>
            <a:pPr marL="0" indent="0">
              <a:buFont typeface="Wingdings 2" pitchFamily="18" charset="2"/>
              <a:buNone/>
              <a:defRPr/>
            </a:pPr>
            <a:endParaRPr lang="ru-RU" sz="18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357290" y="5786454"/>
          <a:ext cx="6767512" cy="641350"/>
        </p:xfrm>
        <a:graphic>
          <a:graphicData uri="http://schemas.openxmlformats.org/drawingml/2006/table">
            <a:tbl>
              <a:tblPr/>
              <a:tblGrid>
                <a:gridCol w="6767512"/>
              </a:tblGrid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Планируемые результаты: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определение наиболее эффективного  способа достижения результата, применение знаний на практике.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7660" name="Picture 3" descr="F:\фотки3\SAM_83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88913"/>
            <a:ext cx="2763838" cy="1838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14282" y="1428735"/>
            <a:ext cx="5643602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решение задач, обсуждение проекта её решения.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1214414" y="428604"/>
            <a:ext cx="7248547" cy="78581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Задание: </a:t>
            </a:r>
            <a:r>
              <a:rPr lang="ru-RU" sz="2400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подобрать схему к тексту </a:t>
            </a:r>
            <a:r>
              <a:rPr lang="ru-RU" sz="2400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2400" dirty="0" smtClean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Текст 2"/>
          <p:cNvSpPr>
            <a:spLocks noGrp="1"/>
          </p:cNvSpPr>
          <p:nvPr>
            <p:ph type="body" idx="1"/>
          </p:nvPr>
        </p:nvSpPr>
        <p:spPr>
          <a:xfrm>
            <a:off x="571472" y="1500174"/>
            <a:ext cx="5799167" cy="120651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sz="18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1 задача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аквариуме было несколько рыбок. Когда 9 рыбок убрали, то в аквариуме осталось 5.Сколько рыбок было в аквариуме?</a:t>
            </a:r>
          </a:p>
          <a:p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 задача</a:t>
            </a:r>
          </a:p>
          <a:p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книге было 9 рассказов. Дети прочитали 5. Сколько осталось прочитать?</a:t>
            </a:r>
          </a:p>
        </p:txBody>
      </p:sp>
      <p:sp>
        <p:nvSpPr>
          <p:cNvPr id="28675" name="Объект 3"/>
          <p:cNvSpPr>
            <a:spLocks noGrp="1"/>
          </p:cNvSpPr>
          <p:nvPr>
            <p:ph sz="quarter" idx="2"/>
          </p:nvPr>
        </p:nvSpPr>
        <p:spPr>
          <a:xfrm>
            <a:off x="357158" y="3000372"/>
            <a:ext cx="3892547" cy="359727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Font typeface="Wingdings 2" pitchFamily="18" charset="2"/>
              <a:buNone/>
            </a:pPr>
            <a:r>
              <a:rPr lang="ru-RU" sz="1800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Деятельность учителя</a:t>
            </a:r>
            <a:r>
              <a:rPr lang="ru-RU" sz="18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-Что общего в задачах?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-В чем различие?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-Какая схема подошла к схеме? Почему?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-Сколько действий потребуется для решения задачи?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-Объясните выбор действия 2 задачи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-Какие из данных выражений подходят к 1 задаче? и к задаче 2?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9+5   9-5   9-4   14-9</a:t>
            </a:r>
          </a:p>
          <a:p>
            <a:pPr marL="0" indent="0">
              <a:buFont typeface="Wingdings 2" pitchFamily="18" charset="2"/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3438" y="3000372"/>
            <a:ext cx="4032250" cy="35719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1800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Деятельность учащихся</a:t>
            </a:r>
            <a:r>
              <a:rPr lang="ru-RU" sz="1800" dirty="0" smtClean="0">
                <a:solidFill>
                  <a:srgbClr val="FF3300"/>
                </a:solidFill>
              </a:rPr>
              <a:t>:</a:t>
            </a:r>
          </a:p>
          <a:p>
            <a:pPr marL="0" indent="0">
              <a:lnSpc>
                <a:spcPct val="90000"/>
              </a:lnSpc>
              <a:buFont typeface="Wingdings 2" pitchFamily="18" charset="2"/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Показ  каждой группы соответствия схемы и задачи.</a:t>
            </a:r>
          </a:p>
          <a:p>
            <a:pPr marL="0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Построение логической цепи рассуждений, доказательство.</a:t>
            </a:r>
          </a:p>
          <a:p>
            <a:pPr marL="0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Выбор выражений, запись схемы и завершение решения задачи.</a:t>
            </a:r>
          </a:p>
          <a:p>
            <a:pPr marL="0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УУД: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познавательные,</a:t>
            </a:r>
          </a:p>
          <a:p>
            <a:pPr marL="0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коммуникативные,</a:t>
            </a:r>
          </a:p>
          <a:p>
            <a:pPr marL="0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личностные,</a:t>
            </a:r>
          </a:p>
          <a:p>
            <a:pPr marL="0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регулятивные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90000"/>
              </a:lnSpc>
              <a:buFont typeface="Wingdings 2" pitchFamily="18" charset="2"/>
              <a:buNone/>
            </a:pPr>
            <a:endParaRPr lang="ru-RU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Font typeface="Wingdings 2" pitchFamily="18" charset="2"/>
              <a:buNone/>
            </a:pPr>
            <a:endParaRPr lang="ru-RU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8" name="Picture 3" descr="F:\фотки3\SAM_83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1294297"/>
            <a:ext cx="2214578" cy="1660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1643042" y="571480"/>
            <a:ext cx="6381770" cy="88104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600" b="1" dirty="0" err="1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sz="3600" b="1" dirty="0" smtClean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F:\фото\DSCN96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62" y="2000240"/>
            <a:ext cx="3959226" cy="2968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3" descr="F:\фото\DSCN96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000240"/>
            <a:ext cx="3973589" cy="2941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7205688" cy="128588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5. Усвоение образца комплексного применения знаний, умений, навыков.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деятельности учащихся по применению знаний.</a:t>
            </a:r>
            <a:endParaRPr lang="ru-RU" sz="2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071538" y="1857364"/>
          <a:ext cx="7812087" cy="4581525"/>
        </p:xfrm>
        <a:graphic>
          <a:graphicData uri="http://schemas.openxmlformats.org/drawingml/2006/table">
            <a:tbl>
              <a:tblPr/>
              <a:tblGrid>
                <a:gridCol w="3848100"/>
                <a:gridCol w="3963987"/>
              </a:tblGrid>
              <a:tr h="4581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еятельность 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учителя: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1.Использование  разных методов и форм организации деятельности.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Стимулирование учащихся к использованию  правильных способов выполнения заданий без боязни ошибиться.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3.Поощрение стремления ученика предлагать  свой способ работы(решение задачи).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4.Применение заданий, позволяющих ученику самому выбирать тип, форму материала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графическая,  условно-символическую).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учащихся: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Самостоятельная работа учащихся. Составление схемы к задачи и её решение.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Взаимопроверка.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 работы: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индивидуальная.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УУД: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регулятивные,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коммуникативные.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7561263" cy="10795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6.Контроль и самоконтроль знаний, умений, навыков.</a:t>
            </a:r>
            <a:r>
              <a:rPr lang="ru-RU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 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проверка знаний и способов действий учащихся.</a:t>
            </a:r>
            <a:endParaRPr lang="ru-RU" sz="2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7" name="Текст 3"/>
          <p:cNvSpPr>
            <a:spLocks noGrp="1"/>
          </p:cNvSpPr>
          <p:nvPr>
            <p:ph type="body" idx="2"/>
          </p:nvPr>
        </p:nvSpPr>
        <p:spPr>
          <a:xfrm>
            <a:off x="285720" y="2000240"/>
            <a:ext cx="3743325" cy="41434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Деятельность учителя: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Проверка учителем объёма и глубины знаний,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общих учебных умений.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Подбор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разноуровневых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контрольных и самостоятельных работ.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3.Анализ не только правильности ответа, а самостоятельности, стремления ученика искать разные способы выполнения заданий.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643570" y="1928802"/>
            <a:ext cx="3097213" cy="41608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Деятельность учащихся:</a:t>
            </a:r>
          </a:p>
          <a:p>
            <a:pPr marL="0" indent="0">
              <a:buFont typeface="Wingdings 2" pitchFamily="18" charset="2"/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в печатных тетрадях.</a:t>
            </a:r>
          </a:p>
          <a:p>
            <a:pPr marL="0" indent="0">
              <a:buFont typeface="Wingdings 2" pitchFamily="18" charset="2"/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Проверка по эталону.</a:t>
            </a:r>
          </a:p>
          <a:p>
            <a:pPr marL="0" indent="0">
              <a:buFont typeface="Wingdings 2" pitchFamily="18" charset="2"/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Взаимопроверка. Работа в парах.</a:t>
            </a:r>
          </a:p>
          <a:p>
            <a:pPr marL="0" indent="0">
              <a:buFont typeface="Wingdings 2" pitchFamily="18" charset="2"/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Оценивание.(Жетоны)</a:t>
            </a:r>
          </a:p>
          <a:p>
            <a:pPr marL="0" indent="0">
              <a:buFont typeface="Wingdings 2" pitchFamily="18" charset="2"/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Самоконтроль. 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(«Светофор»)</a:t>
            </a:r>
          </a:p>
          <a:p>
            <a:pPr marL="0" indent="0">
              <a:buFont typeface="Wingdings 2" pitchFamily="18" charset="2"/>
              <a:buNone/>
            </a:pPr>
            <a:endParaRPr lang="ru-RU" sz="1800" dirty="0" smtClean="0"/>
          </a:p>
          <a:p>
            <a:pPr marL="0" indent="0">
              <a:buFont typeface="Wingdings 2" pitchFamily="18" charset="2"/>
              <a:buNone/>
            </a:pPr>
            <a:endParaRPr lang="ru-RU" sz="1800" dirty="0" smtClean="0"/>
          </a:p>
          <a:p>
            <a:pPr marL="0" indent="0">
              <a:buFont typeface="Wingdings 2" pitchFamily="18" charset="2"/>
              <a:buNone/>
            </a:pPr>
            <a:endParaRPr lang="ru-RU" sz="1800" dirty="0" smtClean="0"/>
          </a:p>
          <a:p>
            <a:pPr marL="0" indent="0">
              <a:buFont typeface="Wingdings 2" pitchFamily="18" charset="2"/>
              <a:buNone/>
            </a:pPr>
            <a:endParaRPr lang="ru-RU" sz="1800" dirty="0" smtClean="0"/>
          </a:p>
          <a:p>
            <a:pPr marL="0" indent="0">
              <a:buFont typeface="Wingdings 2" pitchFamily="18" charset="2"/>
              <a:buNone/>
            </a:pPr>
            <a:endParaRPr lang="ru-RU" sz="1800" dirty="0" smtClean="0"/>
          </a:p>
        </p:txBody>
      </p:sp>
      <p:sp>
        <p:nvSpPr>
          <p:cNvPr id="6" name="Блок-схема: узел 5"/>
          <p:cNvSpPr/>
          <p:nvPr/>
        </p:nvSpPr>
        <p:spPr>
          <a:xfrm>
            <a:off x="4140200" y="1628775"/>
            <a:ext cx="1354138" cy="1425575"/>
          </a:xfrm>
          <a:prstGeom prst="flowChartConnector">
            <a:avLst/>
          </a:prstGeom>
          <a:solidFill>
            <a:srgbClr val="92D050"/>
          </a:solidFill>
          <a:ln w="25400" cap="flat" cmpd="sng" algn="ctr">
            <a:solidFill>
              <a:srgbClr val="F07F09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kern="0" dirty="0">
                <a:solidFill>
                  <a:prstClr val="black"/>
                </a:solidFill>
                <a:latin typeface="Corbel"/>
                <a:cs typeface="+mn-cs"/>
              </a:rPr>
              <a:t>побольше таких дел</a:t>
            </a:r>
            <a:endParaRPr lang="ru-RU" kern="0" dirty="0">
              <a:solidFill>
                <a:srgbClr val="92D050"/>
              </a:solidFill>
              <a:latin typeface="Corbel"/>
              <a:cs typeface="+mn-cs"/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4140200" y="3213100"/>
            <a:ext cx="1368425" cy="1439863"/>
          </a:xfrm>
          <a:prstGeom prst="flowChartConnector">
            <a:avLst/>
          </a:prstGeom>
          <a:solidFill>
            <a:srgbClr val="FFFF00"/>
          </a:solidFill>
          <a:ln w="25400" cap="flat" cmpd="sng" algn="ctr">
            <a:solidFill>
              <a:srgbClr val="F07F09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kern="0" dirty="0">
                <a:solidFill>
                  <a:prstClr val="black"/>
                </a:solidFill>
                <a:latin typeface="Corbel"/>
                <a:cs typeface="+mn-cs"/>
              </a:rPr>
              <a:t>понравилось, но не всё</a:t>
            </a:r>
            <a:endParaRPr lang="ru-RU" kern="0" dirty="0">
              <a:solidFill>
                <a:srgbClr val="92D050"/>
              </a:solidFill>
              <a:latin typeface="Corbel"/>
              <a:cs typeface="+mn-cs"/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4211638" y="4868863"/>
            <a:ext cx="1295400" cy="1370012"/>
          </a:xfrm>
          <a:prstGeom prst="flowChartConnector">
            <a:avLst/>
          </a:prstGeom>
          <a:solidFill>
            <a:srgbClr val="FF0000"/>
          </a:solidFill>
          <a:ln w="25400" cap="flat" cmpd="sng" algn="ctr">
            <a:solidFill>
              <a:srgbClr val="F07F09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kern="0" dirty="0">
                <a:solidFill>
                  <a:prstClr val="black"/>
                </a:solidFill>
                <a:latin typeface="Corbel"/>
                <a:cs typeface="+mn-cs"/>
              </a:rPr>
              <a:t>дело не понравилось</a:t>
            </a:r>
            <a:endParaRPr lang="ru-RU" kern="0" dirty="0">
              <a:solidFill>
                <a:srgbClr val="92D050"/>
              </a:solidFill>
              <a:latin typeface="Corbel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Rectangle 6"/>
          <p:cNvSpPr>
            <a:spLocks noGrp="1"/>
          </p:cNvSpPr>
          <p:nvPr>
            <p:ph type="title"/>
          </p:nvPr>
        </p:nvSpPr>
        <p:spPr>
          <a:xfrm>
            <a:off x="1476375" y="285728"/>
            <a:ext cx="7124700" cy="26432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Место урока в изучаемой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теме</a:t>
            </a:r>
            <a:r>
              <a:rPr lang="ru-RU" sz="20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программы: Числа от 1 до 100. Сложение и вычитание.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1.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 на нахождение уменьшаемого.</a:t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2.Решение задач  на нахождение вычитаемого.</a:t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3. Решение задач на нахождение уменьшаемого и вычитаемого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Тип урока</a:t>
            </a:r>
            <a:r>
              <a:rPr lang="ru-RU" sz="2000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Урок  закрепления знаний и способов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действий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2" descr="F:\фотки3\SAM_83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3214686"/>
            <a:ext cx="4100514" cy="2881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468313" y="676275"/>
            <a:ext cx="8280400" cy="9239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7.Рефлексия деятельности.</a:t>
            </a:r>
            <a:b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осознание учащимися своей учебной деятельности, самооценка.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57158" y="2071678"/>
            <a:ext cx="2889241" cy="386558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Деятельность учителя: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1.Подведение итогов учебного занятия. Умение учителя давать качественную характеристику работы класса.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2.Мобилизация учащихся на рефлексию своего поведения.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3.Поощрение.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границ применения знаний, умений и навыков.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2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000760" y="2000240"/>
            <a:ext cx="2989292" cy="394971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17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Деятельность учащихся: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1.Совместное подведение итогов.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2.Реализация рефлексивного алгоритма: 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«Я чувствовал себя…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«Сегодня на уроке я научилась…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«Самым неожиданным на уроке было…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«Сегодня я была (какой ученицей?».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.Прием»Солнышко и тучка».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17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17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5715016"/>
            <a:ext cx="8636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2" descr="http://ru.convdocs.org/pars_docs/refs/215/214166/214166_html_56aa744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5857892"/>
            <a:ext cx="9652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F:\фотки3\SAM_837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927145" y="2569393"/>
            <a:ext cx="3310586" cy="25152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1116013" y="836613"/>
            <a:ext cx="7124700" cy="9239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8. Информация о домашнем задании.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Объект 2"/>
          <p:cNvSpPr>
            <a:spLocks noGrp="1"/>
          </p:cNvSpPr>
          <p:nvPr>
            <p:ph idx="1"/>
          </p:nvPr>
        </p:nvSpPr>
        <p:spPr>
          <a:xfrm>
            <a:off x="1500166" y="3286124"/>
            <a:ext cx="6929486" cy="18573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1.Информация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домашнем задании.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Инструктаж по выполнению домашнего задания.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3.Понимание и проверка учащимися содержания и способов выполнения домашней работы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2071678"/>
            <a:ext cx="778674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понимания учащимися цели, содержания и способов выполнения домашнего задания.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428868"/>
            <a:ext cx="85018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2571736" y="642918"/>
            <a:ext cx="5140626" cy="92869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Планируемые цели для учителя:</a:t>
            </a:r>
            <a:endParaRPr lang="ru-RU" sz="24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  <a:cs typeface="Trebuchet MS" pitchFamily="34" charset="0"/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1571604" y="2000240"/>
            <a:ext cx="7124700" cy="405288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Char char="•"/>
            </a:pPr>
            <a:r>
              <a:rPr lang="ru-RU" sz="2400" dirty="0" smtClean="0">
                <a:cs typeface="Times New Roman" pitchFamily="18" charset="0"/>
              </a:rPr>
              <a:t>создать условия для проявления познавательной активности учащихся; </a:t>
            </a:r>
          </a:p>
          <a:p>
            <a:pPr>
              <a:buFont typeface="Arial" charset="0"/>
              <a:buChar char="•"/>
            </a:pPr>
            <a:r>
              <a:rPr lang="ru-RU" sz="2400" dirty="0" smtClean="0">
                <a:cs typeface="Times New Roman" pitchFamily="18" charset="0"/>
              </a:rPr>
              <a:t>продолжить работу над понятием «задача»; </a:t>
            </a:r>
          </a:p>
          <a:p>
            <a:pPr>
              <a:buFont typeface="Arial" charset="0"/>
              <a:buChar char="•"/>
            </a:pPr>
            <a:r>
              <a:rPr lang="ru-RU" sz="2400" dirty="0" smtClean="0">
                <a:cs typeface="Times New Roman" pitchFamily="18" charset="0"/>
              </a:rPr>
              <a:t>формировать вычислительные навыки;</a:t>
            </a:r>
          </a:p>
          <a:p>
            <a:pPr>
              <a:buFont typeface="Arial" charset="0"/>
              <a:buChar char="•"/>
            </a:pPr>
            <a:r>
              <a:rPr lang="ru-RU" sz="2400" dirty="0" smtClean="0">
                <a:cs typeface="Times New Roman" pitchFamily="18" charset="0"/>
              </a:rPr>
              <a:t> развивать мышление, умение рассуждать  и обобщать;</a:t>
            </a:r>
          </a:p>
          <a:p>
            <a:pPr>
              <a:buFont typeface="Arial" charset="0"/>
              <a:buChar char="•"/>
            </a:pPr>
            <a:r>
              <a:rPr lang="ru-RU" sz="2400" dirty="0" smtClean="0">
                <a:cs typeface="Times New Roman" pitchFamily="18" charset="0"/>
              </a:rPr>
              <a:t>воспитывать самостоятельность, трудолюбие, любовь к математике.</a:t>
            </a:r>
          </a:p>
          <a:p>
            <a:endParaRPr lang="ru-RU" sz="2400" b="1" dirty="0" smtClean="0">
              <a:cs typeface="Times New Roman" pitchFamily="18" charset="0"/>
            </a:endParaRPr>
          </a:p>
          <a:p>
            <a:pPr>
              <a:buFont typeface="Wingdings 2" pitchFamily="18" charset="2"/>
              <a:buAutoNum type="arabicPeriod"/>
            </a:pPr>
            <a:endParaRPr lang="ru-RU" sz="1800" b="1" dirty="0" smtClean="0">
              <a:cs typeface="Times New Roman" pitchFamily="18" charset="0"/>
            </a:endParaRPr>
          </a:p>
          <a:p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2000232" y="785794"/>
            <a:ext cx="6212196" cy="85725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rebuchet MS" pitchFamily="34" charset="0"/>
              </a:rPr>
              <a:t>Планируемые предметные результаты: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1785918" y="2143116"/>
            <a:ext cx="6608784" cy="349092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Char char="•"/>
            </a:pPr>
            <a:r>
              <a:rPr lang="ru-RU" sz="2400" dirty="0" smtClean="0">
                <a:cs typeface="Times New Roman" pitchFamily="18" charset="0"/>
              </a:rPr>
              <a:t>составлять и решать задачи на нахождение </a:t>
            </a:r>
            <a:r>
              <a:rPr lang="ru-RU" sz="2400" dirty="0" smtClean="0">
                <a:cs typeface="Times New Roman" pitchFamily="18" charset="0"/>
              </a:rPr>
              <a:t>неизвестного </a:t>
            </a:r>
            <a:r>
              <a:rPr lang="ru-RU" sz="2400" dirty="0" smtClean="0">
                <a:cs typeface="Times New Roman" pitchFamily="18" charset="0"/>
              </a:rPr>
              <a:t>уменьшаемого  и вычитаемого;</a:t>
            </a:r>
          </a:p>
          <a:p>
            <a:pPr>
              <a:buFont typeface="Arial" charset="0"/>
              <a:buChar char="•"/>
            </a:pPr>
            <a:r>
              <a:rPr lang="ru-RU" sz="2400" dirty="0" smtClean="0">
                <a:cs typeface="Times New Roman" pitchFamily="18" charset="0"/>
              </a:rPr>
              <a:t>моделировать с помощью схематических чертежей зависимости между величинами в задачах, объяснять ход решения задачи;</a:t>
            </a:r>
          </a:p>
          <a:p>
            <a:pPr>
              <a:buFont typeface="Arial" charset="0"/>
              <a:buChar char="•"/>
            </a:pPr>
            <a:r>
              <a:rPr lang="ru-RU" sz="2400" dirty="0" smtClean="0">
                <a:cs typeface="Times New Roman" pitchFamily="18" charset="0"/>
              </a:rPr>
              <a:t>обнаруживать и устранять логические ошибки в вычислениях.</a:t>
            </a:r>
          </a:p>
          <a:p>
            <a:pPr>
              <a:buFont typeface="Arial" charset="0"/>
              <a:buChar char="•"/>
            </a:pPr>
            <a:endParaRPr lang="ru-RU" sz="2400" b="1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1571604" y="285728"/>
            <a:ext cx="6777037" cy="71437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Планируемые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результаты: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43042" y="1142984"/>
            <a:ext cx="664373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3300"/>
                </a:solidFill>
              </a:rPr>
              <a:t>Личностные</a:t>
            </a:r>
            <a:r>
              <a:rPr lang="ru-RU" b="1" i="1" dirty="0" smtClean="0"/>
              <a:t>:</a:t>
            </a:r>
            <a:r>
              <a:rPr lang="ru-RU" b="1" dirty="0" smtClean="0"/>
              <a:t> </a:t>
            </a:r>
            <a:r>
              <a:rPr lang="ru-RU" dirty="0" smtClean="0"/>
              <a:t>положительное отношение к учению, уважение к собеседнику.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43042" y="2214555"/>
            <a:ext cx="6643734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ru-RU" b="1" i="1" dirty="0" smtClean="0">
                <a:solidFill>
                  <a:srgbClr val="FF3300"/>
                </a:solidFill>
              </a:rPr>
              <a:t>Регулятивные</a:t>
            </a:r>
            <a:r>
              <a:rPr lang="ru-RU" b="1" dirty="0" smtClean="0"/>
              <a:t>:</a:t>
            </a:r>
            <a:r>
              <a:rPr lang="ru-RU" dirty="0" smtClean="0"/>
              <a:t> уметь определять и формулировать цель на уроке с помощью  учителя ; проговаривать последовательность действий на уроке; планировать своё действие  в соответствии с поставленной задачей, вносить необходимые коррективы в действие после  его завершения на основе сделанных ошибок, оценивать правильность выполнения.</a:t>
            </a:r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643042" y="4143380"/>
            <a:ext cx="6643734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3300"/>
                </a:solidFill>
              </a:rPr>
              <a:t>Познавательные</a:t>
            </a:r>
            <a:r>
              <a:rPr lang="ru-RU" b="1" dirty="0" smtClean="0"/>
              <a:t>:</a:t>
            </a:r>
            <a:r>
              <a:rPr lang="en-US" dirty="0" smtClean="0"/>
              <a:t> </a:t>
            </a:r>
            <a:r>
              <a:rPr lang="ru-RU" dirty="0" smtClean="0"/>
              <a:t>уметь ориентироваться в системе знаний; добывать новые знания; находить ответы на вопросы, используя учебник.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43042" y="5500702"/>
            <a:ext cx="6643734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3300"/>
                </a:solidFill>
              </a:rPr>
              <a:t>Коммуникативные</a:t>
            </a:r>
            <a:r>
              <a:rPr lang="ru-RU" b="1" dirty="0" smtClean="0"/>
              <a:t>:</a:t>
            </a:r>
            <a:r>
              <a:rPr lang="en-US" dirty="0" smtClean="0"/>
              <a:t> </a:t>
            </a:r>
            <a:r>
              <a:rPr lang="ru-RU" dirty="0" smtClean="0"/>
              <a:t>уметь выражать свои мысли, слушать и понимать речь других, совместно договариваться о её правилах поведения и общения на уроке, учиться работать в группе.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285852" y="714356"/>
            <a:ext cx="7124700" cy="9239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Используемые ресурсы: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1357290" y="2000240"/>
            <a:ext cx="6991350" cy="326548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Char char="•"/>
            </a:pPr>
            <a:r>
              <a:rPr lang="ru-RU" sz="2400" dirty="0" smtClean="0"/>
              <a:t>компьютер, мультимедиа-проектор;</a:t>
            </a:r>
          </a:p>
          <a:p>
            <a:pPr>
              <a:buFont typeface="Arial" charset="0"/>
              <a:buChar char="•"/>
            </a:pPr>
            <a:r>
              <a:rPr lang="ru-RU" sz="2400" dirty="0" smtClean="0"/>
              <a:t>учебник по математике для 2 класса, 1 часть М.Моро,М.Банова,Г.Степанова,2012г;</a:t>
            </a:r>
          </a:p>
          <a:p>
            <a:pPr>
              <a:buFont typeface="Arial" charset="0"/>
              <a:buChar char="•"/>
            </a:pPr>
            <a:r>
              <a:rPr lang="ru-RU" sz="2400" dirty="0" smtClean="0"/>
              <a:t>карточки для работы( задачи и схемы);</a:t>
            </a:r>
          </a:p>
          <a:p>
            <a:pPr>
              <a:buFont typeface="Arial" charset="0"/>
              <a:buChar char="•"/>
            </a:pPr>
            <a:r>
              <a:rPr lang="ru-RU" sz="2400" dirty="0" smtClean="0"/>
              <a:t>рабочая тетрадь;</a:t>
            </a:r>
          </a:p>
          <a:p>
            <a:pPr>
              <a:buFont typeface="Arial" charset="0"/>
              <a:buChar char="•"/>
            </a:pPr>
            <a:r>
              <a:rPr lang="ru-RU" sz="2400" dirty="0" smtClean="0"/>
              <a:t>карточки с цифрами; «с тучкой, с солнцем»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1285852" y="642918"/>
            <a:ext cx="7205663" cy="8572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Современные педагогические технологии, применяемые на уроке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cs typeface="Trebuchet MS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142976" y="1643050"/>
            <a:ext cx="2928958" cy="192882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Технология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деятельностного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обучения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357554" y="3214686"/>
            <a:ext cx="2928958" cy="192882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Информационно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коммуникативная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технология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000760" y="4429132"/>
            <a:ext cx="2857520" cy="20002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Здоровье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сберегающая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технология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1285852" y="357167"/>
            <a:ext cx="7123112" cy="7143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Формы и методы обучения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4414" y="1428736"/>
            <a:ext cx="2857520" cy="17145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Формы работы: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 руководством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учителя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Фронтальная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Индивидуальная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Работа в парах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Групповая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2786058"/>
            <a:ext cx="4067175" cy="251936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Методы обучения, применяемые на уроке: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характеру познавательной деятельности: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Наглядный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Частично-поисковый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Деятельностный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источнику знаний: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Словесный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Практический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4857760"/>
            <a:ext cx="3960843" cy="129698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Виды контроля на уроке: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Ученик-ученик (при работе в парах)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Самоконтроль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Ученик-учитель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053262" cy="6604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урока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827088" y="1125538"/>
            <a:ext cx="7307262" cy="4676775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1800" smtClean="0"/>
              <a:t>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285860"/>
            <a:ext cx="7559675" cy="51403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algn="just">
              <a:lnSpc>
                <a:spcPct val="115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Этап самоопределения к деятельности (1-2 мин). </a:t>
            </a:r>
          </a:p>
          <a:p>
            <a:pPr marL="457200" algn="just">
              <a:lnSpc>
                <a:spcPct val="115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Актуализация знаний и фиксация затруднения в деятельности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(5 мин).</a:t>
            </a:r>
          </a:p>
          <a:p>
            <a:pPr marL="457200" algn="just">
              <a:lnSpc>
                <a:spcPct val="115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Постановка учебной задачи (3-4мин).</a:t>
            </a:r>
          </a:p>
          <a:p>
            <a:pPr marL="457200" algn="just">
              <a:lnSpc>
                <a:spcPct val="115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Обобщение и систематизация знаний и способов деятельности (8-10 мин).</a:t>
            </a:r>
          </a:p>
          <a:p>
            <a:pPr marL="457200" algn="just">
              <a:lnSpc>
                <a:spcPct val="115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Физкультминутка (1 мин)</a:t>
            </a:r>
          </a:p>
          <a:p>
            <a:pPr marL="457200" algn="just">
              <a:lnSpc>
                <a:spcPct val="115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5.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Усвоение образца комплексного применения знаний, умений, навыков. ( 3-4мин).</a:t>
            </a:r>
          </a:p>
          <a:p>
            <a:pPr marL="457200" algn="just">
              <a:lnSpc>
                <a:spcPct val="115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6.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Контроль и самоконтроль знаний, умений, навыков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(7-8мин)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algn="just">
              <a:lnSpc>
                <a:spcPct val="115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7.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Рефлексия деятельности (2-3 мин).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743</TotalTime>
  <Words>1336</Words>
  <Application>Microsoft Office PowerPoint</Application>
  <PresentationFormat>Экран (4:3)</PresentationFormat>
  <Paragraphs>249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Муниципальное  бюджетное общеобразовательное учреждение «Средняя общеобразовательная школа №3»  г.Когалыма   Ханты-Мансийского автономного округа-Югры</vt:lpstr>
      <vt:lpstr>Место урока в изучаемой теме Раздел программы: Числа от 1 до 100. Сложение и вычитание. Урок 1. Решение задач на нахождение уменьшаемого. Урок 2.Решение задач  на нахождение вычитаемого. Урок 3. Решение задач на нахождение уменьшаемого и вычитаемого. Тип урока - Урок  закрепления знаний и способов действий </vt:lpstr>
      <vt:lpstr>Планируемые цели для учителя:</vt:lpstr>
      <vt:lpstr>Планируемые предметные результаты:</vt:lpstr>
      <vt:lpstr>Планируемые метапредметные результаты:</vt:lpstr>
      <vt:lpstr>Используемые ресурсы:</vt:lpstr>
      <vt:lpstr>Современные педагогические технологии, применяемые на уроке </vt:lpstr>
      <vt:lpstr>Формы и методы обучения</vt:lpstr>
      <vt:lpstr>Структура урока</vt:lpstr>
      <vt:lpstr>1. Этап самоопределения к деятельности (1-2 мин)          </vt:lpstr>
      <vt:lpstr>Самопроверка домашнего задания по эталону</vt:lpstr>
      <vt:lpstr>2. Этап актуализации знаний( 4-5 мин)</vt:lpstr>
      <vt:lpstr>Работа с карточками</vt:lpstr>
      <vt:lpstr>3.Постановка учебной задачи.</vt:lpstr>
      <vt:lpstr>4.Обобщение и систематизация знаний и способов деятельности </vt:lpstr>
      <vt:lpstr>Задание: подобрать схему к тексту задачи</vt:lpstr>
      <vt:lpstr>Физминутка</vt:lpstr>
      <vt:lpstr>5. Усвоение образца комплексного применения знаний, умений, навыков. Цель: организация деятельности учащихся по применению знаний.</vt:lpstr>
      <vt:lpstr>  6.Контроль и самоконтроль знаний, умений, навыков. Цель:   проверка знаний и способов действий учащихся.</vt:lpstr>
      <vt:lpstr>     7.Рефлексия деятельности. Цель: осознание учащимися своей учебной деятельности, самооценка.</vt:lpstr>
      <vt:lpstr>                 8. Информация о домашнем задании.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Эльвира</dc:creator>
  <cp:lastModifiedBy>user</cp:lastModifiedBy>
  <cp:revision>83</cp:revision>
  <dcterms:created xsi:type="dcterms:W3CDTF">2014-10-27T12:02:44Z</dcterms:created>
  <dcterms:modified xsi:type="dcterms:W3CDTF">2014-11-07T12:51:58Z</dcterms:modified>
</cp:coreProperties>
</file>