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75" r:id="rId5"/>
    <p:sldId id="276" r:id="rId6"/>
    <p:sldId id="264" r:id="rId7"/>
    <p:sldId id="269" r:id="rId8"/>
    <p:sldId id="270" r:id="rId9"/>
    <p:sldId id="261" r:id="rId10"/>
    <p:sldId id="266" r:id="rId11"/>
    <p:sldId id="267" r:id="rId12"/>
    <p:sldId id="271" r:id="rId13"/>
    <p:sldId id="272" r:id="rId14"/>
    <p:sldId id="273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F960AC-A6A0-4841-A679-0A59C168B75F}" type="doc">
      <dgm:prSet loTypeId="urn:microsoft.com/office/officeart/2005/8/layout/vList3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4826FE2D-E874-443D-B70C-A6F6E08057C6}">
      <dgm:prSet/>
      <dgm:spPr/>
      <dgm:t>
        <a:bodyPr/>
        <a:lstStyle/>
        <a:p>
          <a:pPr rtl="0"/>
          <a:r>
            <a:rPr lang="ru-RU" dirty="0" smtClean="0"/>
            <a:t>Спасибо за внимание</a:t>
          </a:r>
          <a:endParaRPr lang="ru-RU" dirty="0"/>
        </a:p>
      </dgm:t>
    </dgm:pt>
    <dgm:pt modelId="{76F40FCA-D0DF-418B-B3FE-3167D71B51D0}" type="parTrans" cxnId="{FB66A7AE-0974-47A3-A7C3-2D51A5F5F97A}">
      <dgm:prSet/>
      <dgm:spPr/>
      <dgm:t>
        <a:bodyPr/>
        <a:lstStyle/>
        <a:p>
          <a:endParaRPr lang="ru-RU"/>
        </a:p>
      </dgm:t>
    </dgm:pt>
    <dgm:pt modelId="{FF59A9A2-6E86-46DB-A88E-40465B3C4128}" type="sibTrans" cxnId="{FB66A7AE-0974-47A3-A7C3-2D51A5F5F97A}">
      <dgm:prSet/>
      <dgm:spPr/>
      <dgm:t>
        <a:bodyPr/>
        <a:lstStyle/>
        <a:p>
          <a:endParaRPr lang="ru-RU"/>
        </a:p>
      </dgm:t>
    </dgm:pt>
    <dgm:pt modelId="{4F178A0F-D442-44EC-8BEE-56DE83B34E90}" type="pres">
      <dgm:prSet presAssocID="{F1F960AC-A6A0-4841-A679-0A59C168B75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AFD78C-B4CA-4EDD-BF2C-8F72435CD898}" type="pres">
      <dgm:prSet presAssocID="{4826FE2D-E874-443D-B70C-A6F6E08057C6}" presName="composite" presStyleCnt="0"/>
      <dgm:spPr/>
    </dgm:pt>
    <dgm:pt modelId="{3BF17353-C79D-4345-B11B-468D249093DC}" type="pres">
      <dgm:prSet presAssocID="{4826FE2D-E874-443D-B70C-A6F6E08057C6}" presName="imgShp" presStyleLbl="fgImgPlace1" presStyleIdx="0" presStyleCnt="1" custScaleX="138494" custScaleY="144560" custLinFactNeighborX="2131" custLinFactNeighborY="79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70FDC96-D221-45BB-83C0-E66DEC908D32}" type="pres">
      <dgm:prSet presAssocID="{4826FE2D-E874-443D-B70C-A6F6E08057C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66A7AE-0974-47A3-A7C3-2D51A5F5F97A}" srcId="{F1F960AC-A6A0-4841-A679-0A59C168B75F}" destId="{4826FE2D-E874-443D-B70C-A6F6E08057C6}" srcOrd="0" destOrd="0" parTransId="{76F40FCA-D0DF-418B-B3FE-3167D71B51D0}" sibTransId="{FF59A9A2-6E86-46DB-A88E-40465B3C4128}"/>
    <dgm:cxn modelId="{32DDABB9-6151-4BBE-BDBE-E26A59871F61}" type="presOf" srcId="{F1F960AC-A6A0-4841-A679-0A59C168B75F}" destId="{4F178A0F-D442-44EC-8BEE-56DE83B34E90}" srcOrd="0" destOrd="0" presId="urn:microsoft.com/office/officeart/2005/8/layout/vList3"/>
    <dgm:cxn modelId="{9C755595-1181-4704-9B7C-3E8A4A37E48A}" type="presOf" srcId="{4826FE2D-E874-443D-B70C-A6F6E08057C6}" destId="{070FDC96-D221-45BB-83C0-E66DEC908D32}" srcOrd="0" destOrd="0" presId="urn:microsoft.com/office/officeart/2005/8/layout/vList3"/>
    <dgm:cxn modelId="{B425828A-3C41-438A-A35F-D7B36C886020}" type="presParOf" srcId="{4F178A0F-D442-44EC-8BEE-56DE83B34E90}" destId="{41AFD78C-B4CA-4EDD-BF2C-8F72435CD898}" srcOrd="0" destOrd="0" presId="urn:microsoft.com/office/officeart/2005/8/layout/vList3"/>
    <dgm:cxn modelId="{E92FFF24-C68D-4E5D-BC4E-8C9F5D147EC9}" type="presParOf" srcId="{41AFD78C-B4CA-4EDD-BF2C-8F72435CD898}" destId="{3BF17353-C79D-4345-B11B-468D249093DC}" srcOrd="0" destOrd="0" presId="urn:microsoft.com/office/officeart/2005/8/layout/vList3"/>
    <dgm:cxn modelId="{109D38C5-E14F-4C07-BC17-17338CADB665}" type="presParOf" srcId="{41AFD78C-B4CA-4EDD-BF2C-8F72435CD898}" destId="{070FDC96-D221-45BB-83C0-E66DEC908D32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9" TargetMode="External"/><Relationship Id="rId7" Type="http://schemas.openxmlformats.org/officeDocument/2006/relationships/image" Target="../media/image16.jpeg"/><Relationship Id="rId2" Type="http://schemas.openxmlformats.org/officeDocument/2006/relationships/hyperlink" Target="http://ru.wikipedia.org/wiki/%D0%92%D0%B5%D1%81%D1%91%D0%BB%D0%B0%D1%8F_%D1%81%D0%B5%D0%BC%D0%B5%D0%B9%D0%BA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hyperlink" Target="http://ru.wikipedia.org/wiki/1950" TargetMode="External"/><Relationship Id="rId4" Type="http://schemas.openxmlformats.org/officeDocument/2006/relationships/hyperlink" Target="http://ru.wikipedia.org/w/index.php?title=%D0%94%D0%BD%D0%B5%D0%B2%D0%BD%D0%B8%D0%BA_%D0%9A%D0%BE%D0%BB%D0%B8_%D0%A1%D0%B8%D0%BD%D0%B8%D1%86%D1%8B%D0%BD%D0%B0&amp;action=edit&amp;redlink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1" TargetMode="External"/><Relationship Id="rId2" Type="http://schemas.openxmlformats.org/officeDocument/2006/relationships/hyperlink" Target="http://ru.wikipedia.org/wiki/%D0%92%D0%B8%D1%82%D1%8F_%D0%9C%D0%B0%D0%BB%D0%B5%D0%B5%D0%B2_%D0%B2_%D1%88%D0%BA%D0%BE%D0%BB%D0%B5_%D0%B8_%D0%B4%D0%BE%D0%BC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hyperlink" Target="http://ru.wikipedia.org/wiki/%D0%A1%D1%82%D0%B0%D0%BB%D0%B8%D0%BD%D1%81%D0%BA%D0%B0%D1%8F_%D0%BF%D1%80%D0%B5%D0%BC%D0%B8%D1%8F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5%D0%B7%D0%BD%D0%B0%D0%B9%D0%BA%D0%B0_%D0%BD%D0%B0_%D0%9B%D1%83%D0%BD%D0%B5" TargetMode="External"/><Relationship Id="rId3" Type="http://schemas.openxmlformats.org/officeDocument/2006/relationships/hyperlink" Target="http://ru.wikipedia.org/wiki/%D0%9F%D1%80%D0%B8%D0%BA%D0%BB%D1%8E%D1%87%D0%B5%D0%BD%D0%B8%D1%8F_%D0%9D%D0%B5%D0%B7%D0%BD%D0%B0%D0%B9%D0%BA%D0%B8_%D0%B8_%D0%B5%D0%B3%D0%BE_%D0%B4%D1%80%D1%83%D0%B7%D0%B5%D0%B9" TargetMode="External"/><Relationship Id="rId7" Type="http://schemas.openxmlformats.org/officeDocument/2006/relationships/hyperlink" Target="http://ru.wikipedia.org/wiki/1958" TargetMode="External"/><Relationship Id="rId12" Type="http://schemas.openxmlformats.org/officeDocument/2006/relationships/image" Target="../media/image20.jpeg"/><Relationship Id="rId2" Type="http://schemas.openxmlformats.org/officeDocument/2006/relationships/hyperlink" Target="http://ru.wikipedia.org/wiki/%D0%9D%D0%B5%D0%B7%D0%BD%D0%B0%D0%B9%D0%BA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D%D0%B5%D0%B7%D0%BD%D0%B0%D0%B9%D0%BA%D0%B0_%D0%B2_%D0%A1%D0%BE%D0%BB%D0%BD%D0%B5%D1%87%D0%BD%D0%BE%D0%BC_%D0%B3%D0%BE%D1%80%D0%BE%D0%B4%D0%B5" TargetMode="External"/><Relationship Id="rId11" Type="http://schemas.openxmlformats.org/officeDocument/2006/relationships/image" Target="../media/image19.gif"/><Relationship Id="rId5" Type="http://schemas.openxmlformats.org/officeDocument/2006/relationships/hyperlink" Target="http://ru.wikipedia.org/wiki/1954" TargetMode="External"/><Relationship Id="rId10" Type="http://schemas.openxmlformats.org/officeDocument/2006/relationships/hyperlink" Target="http://ru.wikipedia.org/wiki/1965" TargetMode="External"/><Relationship Id="rId4" Type="http://schemas.openxmlformats.org/officeDocument/2006/relationships/hyperlink" Target="http://ru.wikipedia.org/wiki/1953" TargetMode="External"/><Relationship Id="rId9" Type="http://schemas.openxmlformats.org/officeDocument/2006/relationships/hyperlink" Target="http://ru.wikipedia.org/wiki/196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3%D1%80%D0%B7%D0%B8%D0%BB%D0%BA%D0%B0" TargetMode="External"/><Relationship Id="rId2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5%D1%82%D0%B3%D0%B8%D0%B7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Arial" charset="0"/>
              </a:rPr>
              <a:t>НИКОЛАЙ НИКОЛАЕВИЧ НОСОВ</a:t>
            </a:r>
            <a:br>
              <a:rPr lang="ru-RU" sz="4000" i="1" dirty="0" smtClean="0">
                <a:latin typeface="Arial" charset="0"/>
              </a:rPr>
            </a:br>
            <a:r>
              <a:rPr lang="en-US" sz="4000" dirty="0" smtClean="0">
                <a:latin typeface="Arial Black" pitchFamily="34" charset="0"/>
              </a:rPr>
              <a:t>1908 – 1976 </a:t>
            </a:r>
            <a:r>
              <a:rPr lang="ru-RU" sz="4000" dirty="0" smtClean="0">
                <a:latin typeface="Arial Black" pitchFamily="34" charset="0"/>
              </a:rPr>
              <a:t>гг.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Admin\Рабочий стол\Новая папка (2)\1315370776_6dc50c17-2a97-44b8-ac09-f556b21c157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588"/>
            <a:ext cx="4714875" cy="528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507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 1947 году вышел сборник рассказов — «Весёлые рассказы». Широкую популярность завоевали и его повести для подростков «</a:t>
            </a:r>
            <a:r>
              <a:rPr lang="ru-RU" sz="2000" dirty="0" smtClean="0">
                <a:hlinkClick r:id="rId2" tooltip="Весёлая семейка"/>
              </a:rPr>
              <a:t>Весёлая семейка</a:t>
            </a:r>
            <a:r>
              <a:rPr lang="ru-RU" sz="2000" dirty="0" smtClean="0"/>
              <a:t>»(</a:t>
            </a:r>
            <a:r>
              <a:rPr lang="ru-RU" sz="2000" dirty="0" smtClean="0">
                <a:hlinkClick r:id="rId3" tooltip="1949"/>
              </a:rPr>
              <a:t>1949</a:t>
            </a:r>
            <a:r>
              <a:rPr lang="ru-RU" sz="2000" dirty="0" smtClean="0"/>
              <a:t>), «</a:t>
            </a:r>
            <a:r>
              <a:rPr lang="ru-RU" sz="2000" dirty="0" smtClean="0">
                <a:hlinkClick r:id="rId4" tooltip="Дневник Коли Синицына (страница отсутствует)"/>
              </a:rPr>
              <a:t>Дневник Коли Синицына</a:t>
            </a:r>
            <a:r>
              <a:rPr lang="ru-RU" sz="2000" dirty="0" smtClean="0"/>
              <a:t>» (</a:t>
            </a:r>
            <a:r>
              <a:rPr lang="ru-RU" sz="2000" dirty="0" smtClean="0">
                <a:hlinkClick r:id="rId5" tooltip="1950"/>
              </a:rPr>
              <a:t>1950</a:t>
            </a:r>
            <a:r>
              <a:rPr lang="ru-RU" sz="2000" dirty="0" smtClean="0"/>
              <a:t>), </a:t>
            </a:r>
            <a:endParaRPr lang="ru-RU" sz="2000" dirty="0"/>
          </a:p>
        </p:txBody>
      </p:sp>
      <p:pic>
        <p:nvPicPr>
          <p:cNvPr id="5" name="Picture 4" descr="10004871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500034" y="1214422"/>
            <a:ext cx="3786182" cy="4714908"/>
          </a:xfrm>
          <a:noFill/>
          <a:ln/>
        </p:spPr>
      </p:pic>
      <p:pic>
        <p:nvPicPr>
          <p:cNvPr id="6" name="Picture 6" descr="10002215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4857752" y="785794"/>
            <a:ext cx="3405190" cy="378699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«</a:t>
            </a:r>
            <a:r>
              <a:rPr lang="ru-RU" sz="2000" u="sng" dirty="0" smtClean="0">
                <a:hlinkClick r:id="rId2" tooltip="Витя Малеев в школе и дома"/>
              </a:rPr>
              <a:t>Витя Малеев в школе и дома</a:t>
            </a:r>
            <a:r>
              <a:rPr lang="ru-RU" sz="2000" dirty="0" smtClean="0"/>
              <a:t>» (</a:t>
            </a:r>
            <a:r>
              <a:rPr lang="ru-RU" sz="2000" u="sng" dirty="0" smtClean="0">
                <a:hlinkClick r:id="rId3" tooltip="1951"/>
              </a:rPr>
              <a:t>1951</a:t>
            </a:r>
            <a:r>
              <a:rPr lang="ru-RU" sz="2000" dirty="0" smtClean="0"/>
              <a:t>). В 1952 году Николай Носов получил </a:t>
            </a:r>
            <a:r>
              <a:rPr lang="ru-RU" sz="2000" u="sng" dirty="0" smtClean="0">
                <a:hlinkClick r:id="rId4" tooltip="Сталинская премия"/>
              </a:rPr>
              <a:t>Сталинскую премию</a:t>
            </a:r>
            <a:r>
              <a:rPr lang="ru-RU" sz="2000" dirty="0" smtClean="0"/>
              <a:t> третьей степени за написание повести «Витя Малеев в школе и дома».</a:t>
            </a:r>
            <a:endParaRPr lang="ru-RU" sz="2000" dirty="0"/>
          </a:p>
        </p:txBody>
      </p:sp>
      <p:pic>
        <p:nvPicPr>
          <p:cNvPr id="5" name="Picture 6" descr="vityamaleev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000100" y="1214422"/>
            <a:ext cx="3286148" cy="4643470"/>
          </a:xfrm>
          <a:noFill/>
          <a:ln/>
        </p:spPr>
      </p:pic>
      <p:pic>
        <p:nvPicPr>
          <p:cNvPr id="6" name="Picture 10" descr="mmrosm5729b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4786314" y="785794"/>
            <a:ext cx="3381372" cy="38814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Наиболее известны и любимы читателями сказочные произведения Николая Носова о </a:t>
            </a:r>
            <a:r>
              <a:rPr lang="ru-RU" sz="2000" dirty="0" smtClean="0">
                <a:hlinkClick r:id="rId2" tooltip="Незнайка"/>
              </a:rPr>
              <a:t>Незнайке</a:t>
            </a:r>
            <a:r>
              <a:rPr lang="ru-RU" sz="2000" dirty="0" smtClean="0"/>
              <a:t>. Первое из них — сказка «Винтик, </a:t>
            </a:r>
            <a:r>
              <a:rPr lang="ru-RU" sz="2000" dirty="0" err="1" smtClean="0"/>
              <a:t>Шпунтик</a:t>
            </a:r>
            <a:r>
              <a:rPr lang="ru-RU" sz="2000" dirty="0" smtClean="0"/>
              <a:t> и пылесос». Потом была написана знаменитая трилогия, «</a:t>
            </a:r>
            <a:r>
              <a:rPr lang="ru-RU" sz="2000" dirty="0" smtClean="0">
                <a:hlinkClick r:id="rId3" tooltip="Приключения Незнайки и его друзей"/>
              </a:rPr>
              <a:t>Приключения Незнайки и его друзей</a:t>
            </a:r>
            <a:r>
              <a:rPr lang="ru-RU" sz="2000" dirty="0" smtClean="0"/>
              <a:t>» (</a:t>
            </a:r>
            <a:r>
              <a:rPr lang="ru-RU" sz="2000" dirty="0" smtClean="0">
                <a:hlinkClick r:id="rId4" tooltip="1953"/>
              </a:rPr>
              <a:t>1953</a:t>
            </a:r>
            <a:r>
              <a:rPr lang="ru-RU" sz="2000" dirty="0" smtClean="0"/>
              <a:t>—</a:t>
            </a:r>
            <a:r>
              <a:rPr lang="ru-RU" sz="2000" dirty="0" smtClean="0">
                <a:hlinkClick r:id="rId5" tooltip="1954"/>
              </a:rPr>
              <a:t>1954</a:t>
            </a:r>
            <a:r>
              <a:rPr lang="ru-RU" sz="2000" dirty="0" smtClean="0"/>
              <a:t>), «</a:t>
            </a:r>
            <a:r>
              <a:rPr lang="ru-RU" sz="2000" dirty="0" smtClean="0">
                <a:hlinkClick r:id="rId6" tooltip="Незнайка в Солнечном городе"/>
              </a:rPr>
              <a:t>Незнайка в Солнечном городе</a:t>
            </a:r>
            <a:r>
              <a:rPr lang="ru-RU" sz="2000" dirty="0" smtClean="0"/>
              <a:t>» (</a:t>
            </a:r>
            <a:r>
              <a:rPr lang="ru-RU" sz="2000" dirty="0" smtClean="0">
                <a:hlinkClick r:id="rId7" tooltip="1958"/>
              </a:rPr>
              <a:t>1958</a:t>
            </a:r>
            <a:r>
              <a:rPr lang="ru-RU" sz="2000" dirty="0" smtClean="0"/>
              <a:t>) и «</a:t>
            </a:r>
            <a:r>
              <a:rPr lang="ru-RU" sz="2000" dirty="0" smtClean="0">
                <a:hlinkClick r:id="rId8" tooltip="Незнайка на Луне"/>
              </a:rPr>
              <a:t>Незнайка на Луне</a:t>
            </a:r>
            <a:r>
              <a:rPr lang="ru-RU" sz="2000" dirty="0" smtClean="0"/>
              <a:t>» (</a:t>
            </a:r>
            <a:r>
              <a:rPr lang="ru-RU" sz="2000" dirty="0" smtClean="0">
                <a:hlinkClick r:id="rId9" tooltip="1964"/>
              </a:rPr>
              <a:t>1964</a:t>
            </a:r>
            <a:r>
              <a:rPr lang="ru-RU" sz="2000" dirty="0" smtClean="0"/>
              <a:t>—</a:t>
            </a:r>
            <a:r>
              <a:rPr lang="ru-RU" sz="2000" dirty="0" smtClean="0">
                <a:hlinkClick r:id="rId10" tooltip="1965"/>
              </a:rPr>
              <a:t>1965</a:t>
            </a:r>
            <a:r>
              <a:rPr lang="ru-RU" sz="2000" dirty="0" smtClean="0"/>
              <a:t>).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2530" name="Picture 2" descr="C:\Documents and Settings\Admin\Рабочий стол\Новая папка (2)\Nosov_portrait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000628" y="1142984"/>
            <a:ext cx="3071834" cy="3429024"/>
          </a:xfrm>
          <a:prstGeom prst="rect">
            <a:avLst/>
          </a:prstGeom>
          <a:noFill/>
        </p:spPr>
      </p:pic>
      <p:pic>
        <p:nvPicPr>
          <p:cNvPr id="6" name="Picture 6" descr="47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2"/>
          <a:srcRect/>
          <a:stretch>
            <a:fillRect/>
          </a:stretch>
        </p:blipFill>
        <p:spPr>
          <a:xfrm>
            <a:off x="500034" y="1357298"/>
            <a:ext cx="3714776" cy="435771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Произведения Николая Носова были экранизированы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«Два друга» (По повести «Витя Малеев в школе и дома»)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«Дружок»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«Живая радуга»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«Незнайка с нашего двора»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«Приключение Толи Клюквина»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«Фантазёры»</a:t>
            </a:r>
          </a:p>
          <a:p>
            <a:endParaRPr lang="ru-RU" dirty="0"/>
          </a:p>
        </p:txBody>
      </p:sp>
      <p:pic>
        <p:nvPicPr>
          <p:cNvPr id="5" name="Picture 6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8" y="1714488"/>
            <a:ext cx="3071834" cy="2714644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Мультфильмы, поставленные по книгам Н.Носова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Picture 10" descr="bobik_i_borbo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571612"/>
            <a:ext cx="3714776" cy="3662908"/>
          </a:xfrm>
          <a:noFill/>
          <a:ln/>
        </p:spPr>
      </p:pic>
      <p:pic>
        <p:nvPicPr>
          <p:cNvPr id="8" name="Picture 12" descr="37-10-2b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428736"/>
            <a:ext cx="3714775" cy="2928958"/>
          </a:xfrm>
          <a:noFill/>
          <a:ln/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 rot="10800000" flipV="1">
            <a:off x="457200" y="5286388"/>
            <a:ext cx="4040188" cy="8572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«Бобик в гостях у Барбоса»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4500570"/>
            <a:ext cx="30003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«Незнайка в солнечном городе»</a:t>
            </a:r>
          </a:p>
          <a:p>
            <a:r>
              <a:rPr lang="ru-RU" sz="2000" b="1" dirty="0" smtClean="0"/>
              <a:t>«Незнайка учится»</a:t>
            </a:r>
          </a:p>
          <a:p>
            <a:r>
              <a:rPr lang="ru-RU" sz="2000" b="1" dirty="0" smtClean="0"/>
              <a:t>«Незнайка на Луне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Рабочий стол\Новая папка (2)\83264_html_4415d8a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15124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22313" y="642919"/>
          <a:ext cx="7772400" cy="376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6072230" cy="433381"/>
          </a:xfrm>
        </p:spPr>
        <p:txBody>
          <a:bodyPr>
            <a:normAutofit fontScale="90000"/>
          </a:bodyPr>
          <a:lstStyle/>
          <a:p>
            <a:r>
              <a:rPr lang="ru-RU" sz="1600" b="0" dirty="0" smtClean="0">
                <a:latin typeface="Comic Sans MS" pitchFamily="66" charset="0"/>
              </a:rPr>
              <a:t>Презентацию подготовила </a:t>
            </a:r>
            <a:r>
              <a:rPr lang="ru-RU" sz="1600" b="0" dirty="0" err="1" smtClean="0">
                <a:latin typeface="Comic Sans MS" pitchFamily="66" charset="0"/>
              </a:rPr>
              <a:t>уч.нач</a:t>
            </a:r>
            <a:r>
              <a:rPr lang="ru-RU" sz="1600" b="0" dirty="0" smtClean="0">
                <a:latin typeface="Comic Sans MS" pitchFamily="66" charset="0"/>
              </a:rPr>
              <a:t> классов: </a:t>
            </a:r>
            <a:r>
              <a:rPr lang="ru-RU" sz="1600" b="0" dirty="0" err="1" smtClean="0">
                <a:latin typeface="Comic Sans MS" pitchFamily="66" charset="0"/>
              </a:rPr>
              <a:t>белоусова</a:t>
            </a:r>
            <a:r>
              <a:rPr lang="ru-RU" sz="1600" b="0" dirty="0" smtClean="0">
                <a:latin typeface="Comic Sans MS" pitchFamily="66" charset="0"/>
              </a:rPr>
              <a:t> </a:t>
            </a:r>
            <a:r>
              <a:rPr lang="ru-RU" sz="1600" b="0" dirty="0" err="1" smtClean="0">
                <a:latin typeface="Comic Sans MS" pitchFamily="66" charset="0"/>
              </a:rPr>
              <a:t>елена</a:t>
            </a:r>
            <a:r>
              <a:rPr lang="ru-RU" sz="1600" b="0" dirty="0" smtClean="0">
                <a:latin typeface="Comic Sans MS" pitchFamily="66" charset="0"/>
              </a:rPr>
              <a:t> </a:t>
            </a:r>
            <a:r>
              <a:rPr lang="ru-RU" sz="1600" b="0" dirty="0" err="1" smtClean="0">
                <a:latin typeface="Comic Sans MS" pitchFamily="66" charset="0"/>
              </a:rPr>
              <a:t>валерьевна</a:t>
            </a:r>
            <a:r>
              <a:rPr lang="ru-RU" sz="1600" b="0" smtClean="0">
                <a:latin typeface="Comic Sans MS" pitchFamily="66" charset="0"/>
              </a:rPr>
              <a:t>   КУ НСЛШ </a:t>
            </a:r>
            <a:endParaRPr lang="ru-RU" sz="16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Новая папка (2)\249611_html_3427e0d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786742" cy="4286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507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Documents and Settings\Admin\Рабочий стол\Новая папка (2)\1856_html_41c889a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72264" cy="5929330"/>
          </a:xfrm>
          <a:prstGeom prst="rect">
            <a:avLst/>
          </a:prstGeom>
          <a:noFill/>
        </p:spPr>
      </p:pic>
      <p:pic>
        <p:nvPicPr>
          <p:cNvPr id="5" name="Picture 4" descr="http://im0-tub-ru.yandex.net/i?id=140848000-4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643182"/>
            <a:ext cx="250033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 (2)\no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9"/>
            <a:ext cx="4038600" cy="4286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Arial" charset="0"/>
              </a:rPr>
              <a:t>Сочинять для детей – наилучшая работа. </a:t>
            </a:r>
          </a:p>
          <a:p>
            <a:pPr>
              <a:buNone/>
            </a:pPr>
            <a:r>
              <a:rPr lang="ru-RU" dirty="0" smtClean="0">
                <a:latin typeface="Arial" charset="0"/>
              </a:rPr>
              <a:t>Она требует очень много знаний (…)</a:t>
            </a:r>
          </a:p>
          <a:p>
            <a:pPr>
              <a:buNone/>
            </a:pPr>
            <a:r>
              <a:rPr lang="ru-RU" dirty="0" smtClean="0">
                <a:latin typeface="Arial" charset="0"/>
              </a:rPr>
              <a:t> Главное – любви к ним. и уважения. </a:t>
            </a:r>
          </a:p>
          <a:p>
            <a:pPr>
              <a:buNone/>
            </a:pPr>
            <a:r>
              <a:rPr lang="ru-RU" dirty="0" smtClean="0">
                <a:latin typeface="Arial" charset="0"/>
              </a:rPr>
              <a:t>Я понял, когда у меня рос сын, что к детям нужно относиться с самым большим и очень теплым уважением.»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5602" name="Picture 2" descr="C:\Documents and Settings\Admin\Рабочий стол\Новая папка (2)\0006-006-N.N.Nosov-s-synom-Petro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214842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285728"/>
            <a:ext cx="5357850" cy="47149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 1938 года начинает писать детские рассказы, но профессиональным литератором становится только после </a:t>
            </a:r>
            <a:r>
              <a:rPr lang="ru-RU" dirty="0" smtClean="0">
                <a:hlinkClick r:id="rId2" tooltip="Великая Отечественная война"/>
              </a:rPr>
              <a:t>Великой Отечественной войны</a:t>
            </a:r>
            <a:r>
              <a:rPr lang="ru-RU" dirty="0" smtClean="0"/>
              <a:t>. Первый рассказ Носова был опубликован в 1938 году, назывался он «Затейники». Потом были опубликованы другие рассказы: «Живая шляпа», «Огурцы», «Чудесные брюки», «Мишкина каша», «Огородники», «Фантазёры» и др. Печатались они, в основном, в журнале для детей «</a:t>
            </a:r>
            <a:r>
              <a:rPr lang="ru-RU" dirty="0" err="1" smtClean="0">
                <a:hlinkClick r:id="rId3" tooltip="Мурзилка"/>
              </a:rPr>
              <a:t>Мурзилка</a:t>
            </a:r>
            <a:r>
              <a:rPr lang="ru-RU" dirty="0" smtClean="0"/>
              <a:t>». Эти рассказы вошли в первый сборник Носова «Тук-тук-тук». </a:t>
            </a:r>
            <a:endParaRPr lang="ru-RU" dirty="0"/>
          </a:p>
        </p:txBody>
      </p:sp>
      <p:pic>
        <p:nvPicPr>
          <p:cNvPr id="5" name="Picture 6" descr="1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14282" y="285728"/>
            <a:ext cx="3322057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2996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42852"/>
            <a:ext cx="4357690" cy="5786478"/>
          </a:xfrm>
          <a:noFill/>
          <a:ln/>
        </p:spPr>
      </p:pic>
      <p:pic>
        <p:nvPicPr>
          <p:cNvPr id="6" name="Picture 6" descr="mishkinakasha99mkiu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86380" y="214290"/>
            <a:ext cx="3286148" cy="421484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Admin\Рабочий стол\Новая папка (2)\509733852_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290"/>
            <a:ext cx="3409832" cy="4311673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Рабочий стол\Новая папка (2)\show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4071966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Потом появились и другие книги Носова:</a:t>
            </a:r>
            <a:endParaRPr lang="ru-RU" sz="4000" dirty="0"/>
          </a:p>
        </p:txBody>
      </p:sp>
      <p:pic>
        <p:nvPicPr>
          <p:cNvPr id="334852" name="Picture 4" descr="22287-280533-19-obl-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142984"/>
            <a:ext cx="3824286" cy="4786346"/>
          </a:xfrm>
          <a:noFill/>
          <a:ln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142985"/>
            <a:ext cx="4252914" cy="3214710"/>
          </a:xfrm>
        </p:spPr>
        <p:txBody>
          <a:bodyPr/>
          <a:lstStyle/>
          <a:p>
            <a:r>
              <a:rPr lang="ru-RU" dirty="0" smtClean="0"/>
              <a:t>Через год издательство «</a:t>
            </a:r>
            <a:r>
              <a:rPr lang="ru-RU" dirty="0" err="1" smtClean="0">
                <a:hlinkClick r:id="rId3" tooltip="Детгиз"/>
              </a:rPr>
              <a:t>Детгиз</a:t>
            </a:r>
            <a:r>
              <a:rPr lang="ru-RU" dirty="0" smtClean="0"/>
              <a:t>» выпустило следующий сборник рассказов Носова — «Ступеньки».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195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НИКОЛАЙ НИКОЛАЕВИЧ НОСОВ 1908 – 1976 гг.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Потом появились и другие книги Носова:</vt:lpstr>
      <vt:lpstr>В 1947 году вышел сборник рассказов — «Весёлые рассказы». Широкую популярность завоевали и его повести для подростков «Весёлая семейка»(1949), «Дневник Коли Синицына» (1950), </vt:lpstr>
      <vt:lpstr>«Витя Малеев в школе и дома» (1951). В 1952 году Николай Носов получил Сталинскую премию третьей степени за написание повести «Витя Малеев в школе и дома».</vt:lpstr>
      <vt:lpstr>Наиболее известны и любимы читателями сказочные произведения Николая Носова о Незнайке. Первое из них — сказка «Винтик, Шпунтик и пылесос». Потом была написана знаменитая трилогия, «Приключения Незнайки и его друзей» (1953—1954), «Незнайка в Солнечном городе» (1958) и «Незнайка на Луне» (1964—1965). </vt:lpstr>
      <vt:lpstr>Произведения Николая Носова были экранизированы:</vt:lpstr>
      <vt:lpstr>Мультфильмы, поставленные по книгам Н.Носова</vt:lpstr>
      <vt:lpstr>Слайд 15</vt:lpstr>
      <vt:lpstr>Презентацию подготовила уч.нач классов: белоусова елена валерьевна   КУ НСЛШ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2013-02-28T16:12:31Z</dcterms:created>
  <dcterms:modified xsi:type="dcterms:W3CDTF">2014-03-23T09:43:12Z</dcterms:modified>
</cp:coreProperties>
</file>