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1" r:id="rId2"/>
    <p:sldId id="286" r:id="rId3"/>
    <p:sldId id="289" r:id="rId4"/>
    <p:sldId id="287" r:id="rId5"/>
    <p:sldId id="288" r:id="rId6"/>
  </p:sldIdLst>
  <p:sldSz cx="9906000" cy="6858000" type="A4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FF"/>
    <a:srgbClr val="99FF66"/>
    <a:srgbClr val="000070"/>
    <a:srgbClr val="004200"/>
    <a:srgbClr val="007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336" y="-4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B9B1-C696-4FF8-BFBD-801C3D36A55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6104-8DA1-42CD-B584-47FB9903F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5460-28CF-4CDD-BB54-CBEA900CD7A5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468-D78A-4833-B5CA-9AD2931DC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F936-1F17-4D90-978A-23AC03780C8D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CFD-FCE7-419E-9704-275541ECF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8B76-BBB4-4ACF-B616-B3FAADE229B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E234-C8B0-4BB5-A7E5-9720D2A0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65E0-4FD0-47B1-9523-AE7C702FFCAE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6451-1F08-4D02-A56A-ADD34F490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F45-064F-431D-A138-A41DA054150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40CD-440E-4125-9760-183814E20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6FBA-ACCC-47AD-8A5E-C2FDAB22DE22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D7E8-6698-4709-89C9-CEB5E3F65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03A2-EF7E-4B1B-B0C6-537E1B42A99F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3B-F389-4F8F-89FA-E5CB13965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12D-08FE-4320-8634-4B8932000A5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EF2A-9556-413A-AF89-C1F36A47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130FD-ABBE-4566-9272-F8A38182AF80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CA70-EE23-4B97-B5D5-F8BD395AD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A933-89FD-40B6-A945-654822D8C7F8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CA1C-68D8-4432-9EF7-4C539FE14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9B0AE5-EC74-4F27-851B-B055AC5B54DA}" type="datetimeFigureOut">
              <a:rPr lang="ru-RU"/>
              <a:pPr>
                <a:defRPr/>
              </a:pPr>
              <a:t>22.01.2015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07DA6F-DD4D-40AF-BAC8-F681CFDED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09563" y="214313"/>
            <a:ext cx="9286875" cy="6215062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76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32520" y="3247188"/>
            <a:ext cx="6222839" cy="3239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Выноска-облако 12"/>
          <p:cNvSpPr/>
          <p:nvPr/>
        </p:nvSpPr>
        <p:spPr>
          <a:xfrm>
            <a:off x="3872880" y="1556792"/>
            <a:ext cx="4752528" cy="1728192"/>
          </a:xfrm>
          <a:prstGeom prst="cloudCallou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232920" y="1844824"/>
            <a:ext cx="3960440" cy="1384995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«Мой город»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Непосредственно - образовательная деятельность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(коллективное конструирование)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Цилиндр 15"/>
          <p:cNvSpPr/>
          <p:nvPr/>
        </p:nvSpPr>
        <p:spPr>
          <a:xfrm>
            <a:off x="7401272" y="4941168"/>
            <a:ext cx="1080120" cy="122413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внобедренный треугольник 16"/>
          <p:cNvSpPr/>
          <p:nvPr/>
        </p:nvSpPr>
        <p:spPr>
          <a:xfrm>
            <a:off x="5673080" y="4293096"/>
            <a:ext cx="1296144" cy="864096"/>
          </a:xfrm>
          <a:prstGeom prst="triangl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889104" y="5157192"/>
            <a:ext cx="914400" cy="91440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906000" cy="7155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560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242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Предварительная работа: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Конструирование жилых, общественных зданий;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Беседы о родном городе;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Экскурсии по городу.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242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Образовательные задачи: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Закрепить знания детей об архитектуре родного города;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Продолжать учить конструировать по чертежам;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Учить соблюдать симметрию и пропорции;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Учить анализировать конструкции сооружений, определять форму, размер, расположение деталей;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Учить устанавливать связи между функцией детали и ее свойствами в постройке.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242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Развивающие задачи: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Развивать образное мышление, воображения, инициативу, творчество;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Развивать коллективное творчество.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242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Воспитательные задачи: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Побуждать к поисковой деятельности детей, самостоятельности;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324225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Воспитывать трудолюбие.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242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Образовательные области: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познание, коммуникация, социализация.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242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Оборудование и материалы: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фотографии, коробки разного размера, готовые шаблоны в виде геометрических фигур, счетные палочки, карандаши, альбом для рисования,  схемы построек, мелкие игрушки, машинки.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242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Методы и приемы: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сюрпризный момент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беседа, объяснение, рассматривание, демонстрация, анализ, игра.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24225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Место проведения: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ndale Sans UI"/>
                <a:cs typeface="Times New Roman" pitchFamily="18" charset="0"/>
              </a:rPr>
              <a:t> детская площадка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3242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06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5600" algn="ctr" eaLnBrk="0" hangingPunct="0">
              <a:lnSpc>
                <a:spcPct val="150000"/>
              </a:lnSpc>
              <a:tabLst>
                <a:tab pos="3324225" algn="l"/>
              </a:tabLst>
            </a:pPr>
            <a:r>
              <a:rPr lang="ru-RU" sz="1400" b="1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Ход образовательной деятельности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lvl="0" indent="355600" algn="just" eaLnBrk="0" hangingPunct="0">
              <a:lnSpc>
                <a:spcPct val="150000"/>
              </a:lnSpc>
              <a:tabLst>
                <a:tab pos="3324225" algn="l"/>
              </a:tabLst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Предлагаю детям рассмотреть фотографии  с изображением  города.</a:t>
            </a:r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/>
                <a:cs typeface="Times New Roman" pitchFamily="18" charset="0"/>
              </a:rPr>
              <a:t>Проводится беседа о городе.</a:t>
            </a:r>
            <a:r>
              <a:rPr lang="ru-RU" sz="14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Какие здания вы видите на фотографии? (жилые дома, магазин, аптека, кинотеатр. Есть высокие, многоэтажные дома, с колоннами, детский сад - двухэтажное здание).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Как расположены здания и сооружения? (между зданиями есть проходы, чтобы могли пройти люди, проехать машины).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Какие должны быть здания в городе, чтобы жителям там комфортно жилось? (магазин, аптека, почта, дома, детский сад).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Кто проектирует и строит дома? (архитектор проектирует дома, а строители их строят) 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Какие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должны быть архитектурные сооружения? (красивые, прочные, устойчивые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>
              <a:lnSpc>
                <a:spcPct val="150000"/>
              </a:lnSpc>
              <a:buFontTx/>
              <a:buChar char="-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Давайте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мы сегодня станем строителями и построим наш город.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 Подойдите к беседке, (в беседке лежат коробки разного размера).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 Что 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это? (коробки)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 Посмотрите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, они какие - то невеселые.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 Чего 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не хватает на них, для того, чтобы из них можно было построить дома? (окон, дверей).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Давайте 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подойдем к столу, посмотрите здесь лежат готовые окна, двери, схемы готовых домов.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 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Выберете</a:t>
            </a: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, что вам нужно для того, чтобы украсить коробки. Подумайте сколько вам понадобится коробок, какой вы хотите построить дом.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А теперь подберите строительный материал  начинайте постройку.</a:t>
            </a:r>
            <a:endParaRPr lang="ru-RU" sz="900" dirty="0" smtClean="0">
              <a:latin typeface="Arial" pitchFamily="34" charset="0"/>
              <a:cs typeface="Arial" pitchFamily="34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b="1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Физкультминутка</a:t>
            </a:r>
          </a:p>
          <a:p>
            <a:pPr>
              <a:lnSpc>
                <a:spcPct val="150000"/>
              </a:lnSpc>
            </a:pPr>
            <a:endParaRPr lang="ru-RU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72480" y="260648"/>
          <a:ext cx="5951682" cy="5901120"/>
        </p:xfrm>
        <a:graphic>
          <a:graphicData uri="http://schemas.openxmlformats.org/drawingml/2006/table">
            <a:tbl>
              <a:tblPr/>
              <a:tblGrid>
                <a:gridCol w="2964724"/>
                <a:gridCol w="2986958"/>
              </a:tblGrid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Люблю по городу шагать,                                         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1" kern="150" dirty="0">
                          <a:latin typeface="Times New Roman"/>
                          <a:ea typeface="Andale Sans UI"/>
                          <a:cs typeface="Tahoma"/>
                        </a:rPr>
                        <a:t>Дети шагают на месте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Люблю смотреть, люблю читать.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Площадь – раз,                                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1" kern="150" dirty="0">
                          <a:latin typeface="Times New Roman"/>
                          <a:ea typeface="Andale Sans UI"/>
                          <a:cs typeface="Tahoma"/>
                        </a:rPr>
                        <a:t>На каждое название загибают по одному пальцу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Почта – два,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Три – фонтан-красавец,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А четыре – наш Дворец.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Пять – по парку я гуляю,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Всякий уголок в нем знаю.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Шесть – на стадион хожу,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5385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Там с ребятами дружу.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Семь – конечно наш детсад,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Каждый побывать в нем рад!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Восемь – детская площадка –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Здесь качели и лошадка.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Девять – новый магазин,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30477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Много ярких в нем витрин.</a:t>
                      </a: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24390" marR="24390" marT="24390" marB="2439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969495"/>
            <a:ext cx="990600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72816"/>
            <a:ext cx="9906000" cy="26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В ходе строительства оказываю помощь, советую, наблюдаю за деятельностью детей (их взаимодействие в совместном строительстве, как договариваются, распределяют функции).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Рассматривание законченных построек.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 Построили город?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-Нравятся вам постройки?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-Сколько зданий у вас построено?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Поощряю детей за дружную, слаженную работу.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355600" eaLnBrk="0" hangingPunct="0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Andale Sans UI" charset="0"/>
                <a:cs typeface="Times New Roman" pitchFamily="18" charset="0"/>
              </a:rPr>
              <a:t>Предлагаю обыграть постройки. Дети берут мелкие игрушки и машинки, разворачивают игру «Город».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44488" y="332656"/>
          <a:ext cx="6115050" cy="1559560"/>
        </p:xfrm>
        <a:graphic>
          <a:graphicData uri="http://schemas.openxmlformats.org/drawingml/2006/table">
            <a:tbl>
              <a:tblPr/>
              <a:tblGrid>
                <a:gridCol w="3046102"/>
                <a:gridCol w="3068948"/>
              </a:tblGrid>
              <a:tr h="0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Десять – из-за поворота</a:t>
                      </a:r>
                      <a:endParaRPr lang="ru-RU" sz="11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kern="15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Вижу школьные ворота.</a:t>
                      </a:r>
                      <a:endParaRPr lang="ru-RU" sz="11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1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>
                          <a:latin typeface="Times New Roman"/>
                          <a:ea typeface="Andale Sans UI"/>
                          <a:cs typeface="Tahoma"/>
                        </a:rPr>
                        <a:t>Очень любим мы наш город,                            </a:t>
                      </a:r>
                      <a:endParaRPr lang="ru-RU" sz="1100" kern="15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marL="3175" indent="-19050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i="1" kern="150" dirty="0">
                          <a:latin typeface="Times New Roman"/>
                          <a:ea typeface="Andale Sans UI"/>
                          <a:cs typeface="Tahoma"/>
                        </a:rPr>
                        <a:t>Дети останавливаются и разжимают кулачки</a:t>
                      </a:r>
                      <a:endParaRPr lang="ru-RU" sz="11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indent="352425"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50" dirty="0">
                          <a:latin typeface="Times New Roman"/>
                          <a:ea typeface="Andale Sans UI"/>
                          <a:cs typeface="Tahoma"/>
                        </a:rPr>
                        <a:t>Он красив и вечно молод.</a:t>
                      </a:r>
                      <a:endParaRPr lang="ru-RU" sz="1100" kern="150" dirty="0">
                        <a:latin typeface="Calibri"/>
                        <a:ea typeface="Andale Sans UI"/>
                        <a:cs typeface="Tahoma"/>
                      </a:endParaRPr>
                    </a:p>
                  </a:txBody>
                  <a:tcPr marL="34925" marR="34925" marT="34925" marB="3492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Графический объект2"/>
          <p:cNvPicPr/>
          <p:nvPr/>
        </p:nvPicPr>
        <p:blipFill>
          <a:blip r:embed="rId2" cstate="print">
            <a:alphaModFix/>
            <a:lum/>
          </a:blip>
          <a:srcRect/>
          <a:stretch>
            <a:fillRect/>
          </a:stretch>
        </p:blipFill>
        <p:spPr>
          <a:xfrm>
            <a:off x="2576736" y="4437112"/>
            <a:ext cx="3816424" cy="208823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1571</TotalTime>
  <Words>609</Words>
  <Application>Microsoft Office PowerPoint</Application>
  <PresentationFormat>Лист A4 (210x297 мм)</PresentationFormat>
  <Paragraphs>70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Запивалова С.И.</dc:creator>
  <cp:lastModifiedBy>Alex</cp:lastModifiedBy>
  <cp:revision>99</cp:revision>
  <dcterms:created xsi:type="dcterms:W3CDTF">2011-07-12T10:04:18Z</dcterms:created>
  <dcterms:modified xsi:type="dcterms:W3CDTF">2015-01-22T13:27:10Z</dcterms:modified>
</cp:coreProperties>
</file>