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73" d="100"/>
          <a:sy n="73" d="100"/>
        </p:scale>
        <p:origin x="-570" y="-102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presProps" Target="presProps.xml"/><Relationship Id="rId5" Type="http://schemas.openxmlformats.org/officeDocument/2006/relationships/slide" Target="slides/slide4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 descr="CoverOverlay.pn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8" name="Group 7"/>
          <p:cNvGrpSpPr/>
          <p:nvPr/>
        </p:nvGrpSpPr>
        <p:grpSpPr>
          <a:xfrm>
            <a:off x="1194101" y="2887530"/>
            <a:ext cx="6779110" cy="923330"/>
            <a:chOff x="1172584" y="1381459"/>
            <a:chExt cx="6779110" cy="923330"/>
          </a:xfrm>
          <a:effectLst>
            <a:outerShdw blurRad="38100" dist="12700" dir="16200000" rotWithShape="0">
              <a:prstClr val="black">
                <a:alpha val="30000"/>
              </a:prstClr>
            </a:outerShdw>
          </a:effectLst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ln w="3175">
                    <a:solidFill>
                      <a:schemeClr val="tx2">
                        <a:alpha val="60000"/>
                      </a:schemeClr>
                    </a:solidFill>
                  </a:ln>
                  <a:solidFill>
                    <a:schemeClr val="tx2">
                      <a:lumMod val="90000"/>
                    </a:schemeClr>
                  </a:solidFill>
                  <a:effectLst>
                    <a:outerShdw blurRad="34925" dist="12700" dir="14400000" algn="ctr" rotWithShape="0">
                      <a:srgbClr val="000000">
                        <a:alpha val="21000"/>
                      </a:srgbClr>
                    </a:outerShdw>
                  </a:effectLst>
                  <a:latin typeface="Wingdings" pitchFamily="2" charset="2"/>
                </a:rPr>
                <a:t></a:t>
              </a:r>
              <a:endParaRPr lang="en-US" sz="5400" dirty="0">
                <a:ln w="3175">
                  <a:solidFill>
                    <a:schemeClr val="tx2">
                      <a:alpha val="60000"/>
                    </a:schemeClr>
                  </a:solidFill>
                </a:ln>
                <a:solidFill>
                  <a:schemeClr val="tx2">
                    <a:lumMod val="90000"/>
                  </a:schemeClr>
                </a:solidFill>
                <a:effectLst>
                  <a:outerShdw blurRad="34925" dist="12700" dir="14400000" algn="ctr" rotWithShape="0">
                    <a:srgbClr val="000000">
                      <a:alpha val="21000"/>
                    </a:srgbClr>
                  </a:outerShdw>
                </a:effectLst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293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9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83341" y="1387737"/>
            <a:ext cx="6777318" cy="1731982"/>
          </a:xfrm>
        </p:spPr>
        <p:txBody>
          <a:bodyPr anchor="b"/>
          <a:lstStyle>
            <a:lvl1pPr>
              <a:defRPr>
                <a:ln w="3175">
                  <a:solidFill>
                    <a:schemeClr val="tx1">
                      <a:alpha val="65000"/>
                    </a:schemeClr>
                  </a:solidFill>
                </a:ln>
                <a:solidFill>
                  <a:schemeClr val="tx1"/>
                </a:solidFill>
                <a:effectLst>
                  <a:outerShdw blurRad="25400" dist="12700" dir="14220000" rotWithShape="0">
                    <a:prstClr val="black">
                      <a:alpha val="50000"/>
                    </a:prstClr>
                  </a:outerShd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767862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/>
                </a:solidFill>
                <a:effectLst>
                  <a:outerShdw blurRad="34925" dist="12700" dir="14400000" rotWithShape="0">
                    <a:prstClr val="black">
                      <a:alpha val="21000"/>
                    </a:prstClr>
                  </a:outerShdw>
                </a:effectLst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anchor="ctr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5" name="TextBox 14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6" name="Straight Connector 15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766560" y="559398"/>
            <a:ext cx="1678193" cy="556676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88488" y="849854"/>
            <a:ext cx="5507917" cy="5023821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1" name="Group 10"/>
          <p:cNvGrpSpPr/>
          <p:nvPr/>
        </p:nvGrpSpPr>
        <p:grpSpPr>
          <a:xfrm rot="5400000">
            <a:off x="3909050" y="2880823"/>
            <a:ext cx="5480154" cy="923330"/>
            <a:chOff x="1815339" y="1381459"/>
            <a:chExt cx="5480154" cy="923330"/>
          </a:xfrm>
        </p:grpSpPr>
        <p:sp>
          <p:nvSpPr>
            <p:cNvPr id="12" name="TextBox 11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3" name="Straight Connector 12"/>
            <p:cNvCxnSpPr/>
            <p:nvPr/>
          </p:nvCxnSpPr>
          <p:spPr>
            <a:xfrm flipH="1" flipV="1">
              <a:off x="1815339" y="1924709"/>
              <a:ext cx="2468880" cy="2505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0800000">
              <a:off x="4826613" y="1927417"/>
              <a:ext cx="2468880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1" name="Title 10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grpSp>
        <p:nvGrpSpPr>
          <p:cNvPr id="12" name="Group 11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3" name="TextBox 12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4" name="Straight Connector 13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CoverOverlay.png"/>
          <p:cNvPicPr>
            <a:picLocks noChangeAspect="1"/>
          </p:cNvPicPr>
          <p:nvPr/>
        </p:nvPicPr>
        <p:blipFill>
          <a:blip r:embed="rId2" cstate="print">
            <a:lum/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grpSp>
        <p:nvGrpSpPr>
          <p:cNvPr id="7" name="Group 7"/>
          <p:cNvGrpSpPr/>
          <p:nvPr/>
        </p:nvGrpSpPr>
        <p:grpSpPr>
          <a:xfrm>
            <a:off x="1172584" y="2887579"/>
            <a:ext cx="6779110" cy="923330"/>
            <a:chOff x="1172584" y="1381459"/>
            <a:chExt cx="6779110" cy="923330"/>
          </a:xfrm>
        </p:grpSpPr>
        <p:sp>
          <p:nvSpPr>
            <p:cNvPr id="9" name="TextBox 8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0" name="Straight Connector 9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10800000">
              <a:off x="4831976" y="1927412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90040" y="1204857"/>
            <a:ext cx="7754713" cy="1910716"/>
          </a:xfrm>
        </p:spPr>
        <p:txBody>
          <a:bodyPr anchor="b"/>
          <a:lstStyle>
            <a:lvl1pPr algn="ctr">
              <a:defRPr sz="5400" b="0" cap="none" baseline="0"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8" y="3767316"/>
            <a:ext cx="7734747" cy="1500187"/>
          </a:xfrm>
        </p:spPr>
        <p:txBody>
          <a:bodyPr anchor="t"/>
          <a:lstStyle>
            <a:lvl1pPr marL="0" indent="0" algn="ctr">
              <a:buNone/>
              <a:defRPr sz="2000">
                <a:solidFill>
                  <a:schemeClr val="tx2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Title 1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grpSp>
        <p:nvGrpSpPr>
          <p:cNvPr id="13" name="Group 12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8" name="Content Placeholder 7"/>
          <p:cNvSpPr>
            <a:spLocks noGrp="1"/>
          </p:cNvSpPr>
          <p:nvPr>
            <p:ph sz="quarter" idx="13"/>
          </p:nvPr>
        </p:nvSpPr>
        <p:spPr>
          <a:xfrm>
            <a:off x="685800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10" name="Content Placeholder 9"/>
          <p:cNvSpPr>
            <a:spLocks noGrp="1"/>
          </p:cNvSpPr>
          <p:nvPr>
            <p:ph sz="quarter" idx="14"/>
          </p:nvPr>
        </p:nvSpPr>
        <p:spPr>
          <a:xfrm>
            <a:off x="4645151" y="2240280"/>
            <a:ext cx="3803904" cy="3877056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51560" y="2240280"/>
            <a:ext cx="3442446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88488" y="2947595"/>
            <a:ext cx="3803904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02306" y="2240280"/>
            <a:ext cx="3447288" cy="658368"/>
          </a:xfrm>
        </p:spPr>
        <p:txBody>
          <a:bodyPr anchor="b"/>
          <a:lstStyle>
            <a:lvl1pPr marL="0" indent="0" algn="ctr">
              <a:buNone/>
              <a:defRPr sz="2400" b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6" y="2944368"/>
            <a:ext cx="3799728" cy="317296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4" name="Group 13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6" name="TextBox 15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7" name="Straight Connector 16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grpSp>
        <p:nvGrpSpPr>
          <p:cNvPr id="10" name="Group 9"/>
          <p:cNvGrpSpPr/>
          <p:nvPr/>
        </p:nvGrpSpPr>
        <p:grpSpPr>
          <a:xfrm>
            <a:off x="1172584" y="1392217"/>
            <a:ext cx="6779110" cy="923330"/>
            <a:chOff x="1172584" y="1381459"/>
            <a:chExt cx="6779110" cy="923330"/>
          </a:xfrm>
        </p:grpSpPr>
        <p:sp>
          <p:nvSpPr>
            <p:cNvPr id="14" name="TextBox 13"/>
            <p:cNvSpPr txBox="1"/>
            <p:nvPr/>
          </p:nvSpPr>
          <p:spPr>
            <a:xfrm>
              <a:off x="4147073" y="1381459"/>
              <a:ext cx="877163" cy="923330"/>
            </a:xfrm>
            <a:prstGeom prst="rect">
              <a:avLst/>
            </a:prstGeom>
            <a:noFill/>
          </p:spPr>
          <p:txBody>
            <a:bodyPr wrap="none" rtlCol="0">
              <a:spAutoFit/>
            </a:bodyPr>
            <a:lstStyle/>
            <a:p>
              <a:r>
                <a:rPr lang="en-US" sz="5400" dirty="0" smtClean="0">
                  <a:solidFill>
                    <a:schemeClr val="tx2">
                      <a:lumMod val="60000"/>
                      <a:lumOff val="40000"/>
                    </a:schemeClr>
                  </a:solidFill>
                  <a:latin typeface="Wingdings" pitchFamily="2" charset="2"/>
                </a:rPr>
                <a:t></a:t>
              </a:r>
              <a:endParaRPr lang="en-US" sz="5400" dirty="0">
                <a:solidFill>
                  <a:schemeClr val="tx2">
                    <a:lumMod val="60000"/>
                    <a:lumOff val="40000"/>
                  </a:schemeClr>
                </a:solidFill>
                <a:latin typeface="Wingdings" pitchFamily="2" charset="2"/>
              </a:endParaRPr>
            </a:p>
          </p:txBody>
        </p:sp>
        <p:cxnSp>
          <p:nvCxnSpPr>
            <p:cNvPr id="15" name="Straight Connector 14"/>
            <p:cNvCxnSpPr/>
            <p:nvPr/>
          </p:nvCxnSpPr>
          <p:spPr>
            <a:xfrm rot="10800000">
              <a:off x="1172584" y="192562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0800000">
              <a:off x="4831976" y="1922650"/>
              <a:ext cx="3119718" cy="1588"/>
            </a:xfrm>
            <a:prstGeom prst="line">
              <a:avLst/>
            </a:prstGeom>
            <a:ln>
              <a:solidFill>
                <a:schemeClr val="tx2">
                  <a:lumMod val="60000"/>
                  <a:lumOff val="40000"/>
                </a:schemeClr>
              </a:solidFill>
            </a:ln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034579" y="1678195"/>
            <a:ext cx="3422483" cy="1886921"/>
          </a:xfrm>
        </p:spPr>
        <p:txBody>
          <a:bodyPr anchor="b"/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692001" y="559398"/>
            <a:ext cx="4116667" cy="5566765"/>
          </a:xfrm>
        </p:spPr>
        <p:txBody>
          <a:bodyPr anchor="ctr"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5034579" y="3603812"/>
            <a:ext cx="3411725" cy="2517289"/>
          </a:xfrm>
        </p:spPr>
        <p:txBody>
          <a:bodyPr>
            <a:normAutofit/>
          </a:bodyPr>
          <a:lstStyle>
            <a:lvl1pPr marL="0" indent="0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77731" y="4668818"/>
            <a:ext cx="7767021" cy="644729"/>
          </a:xfrm>
        </p:spPr>
        <p:txBody>
          <a:bodyPr anchor="b"/>
          <a:lstStyle>
            <a:lvl1pPr algn="ctr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240000">
            <a:off x="2183792" y="666965"/>
            <a:ext cx="4772156" cy="3598016"/>
          </a:xfr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24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88489" y="5324306"/>
            <a:ext cx="7756264" cy="804862"/>
          </a:xfrm>
        </p:spPr>
        <p:txBody>
          <a:bodyPr>
            <a:normAutofit/>
          </a:bodyPr>
          <a:lstStyle>
            <a:lvl1pPr marL="0" indent="0" algn="ctr">
              <a:buNone/>
              <a:defRPr sz="16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83000">
                <a:schemeClr val="bg1">
                  <a:alpha val="11000"/>
                </a:schemeClr>
              </a:gs>
              <a:gs pos="100000">
                <a:schemeClr val="bg2">
                  <a:lumMod val="75000"/>
                  <a:alpha val="23000"/>
                </a:schemeClr>
              </a:gs>
            </a:gsLst>
            <a:path path="rect">
              <a:fillToRect l="50000" t="50000" r="50000" b="50000"/>
            </a:path>
            <a:tileRect/>
          </a:gra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88490" y="570156"/>
            <a:ext cx="7756263" cy="1054250"/>
          </a:xfrm>
          <a:prstGeom prst="rect">
            <a:avLst/>
          </a:prstGeom>
        </p:spPr>
        <p:txBody>
          <a:bodyPr vert="horz" lIns="91440" tIns="45720" rIns="91440" bIns="45720" rtlCol="0" anchor="ctr">
            <a:no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99247" y="2248347"/>
            <a:ext cx="7745505" cy="3877815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360378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25.01.2015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161442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639264" y="616144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5400" kern="1200">
          <a:solidFill>
            <a:schemeClr val="tx2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6576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4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1pPr>
      <a:lvl2pPr marL="77724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"/>
        <a:defRPr sz="22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2pPr>
      <a:lvl3pPr marL="1143000" indent="-36576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20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3pPr>
      <a:lvl4pPr marL="150876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8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4pPr>
      <a:lvl5pPr marL="1828800" indent="-320040" algn="l" defTabSz="914400" rtl="0" eaLnBrk="1" latinLnBrk="0" hangingPunct="1">
        <a:spcBef>
          <a:spcPct val="20000"/>
        </a:spcBef>
        <a:buClr>
          <a:schemeClr val="accent1"/>
        </a:buClr>
        <a:buFont typeface="Wingdings" pitchFamily="2" charset="2"/>
        <a:buChar char=""/>
        <a:defRPr sz="1600" kern="1200">
          <a:solidFill>
            <a:schemeClr val="tx1">
              <a:lumMod val="85000"/>
              <a:lumOff val="15000"/>
            </a:schemeClr>
          </a:solidFill>
          <a:latin typeface="+mn-lt"/>
          <a:ea typeface="+mn-ea"/>
          <a:cs typeface="+mn-cs"/>
        </a:defRPr>
      </a:lvl5pPr>
      <a:lvl6pPr marL="214884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46888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78892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3108960" indent="-274320" algn="l" defTabSz="914400" rtl="0" eaLnBrk="1" latinLnBrk="0" hangingPunct="1">
        <a:spcBef>
          <a:spcPts val="400"/>
        </a:spcBef>
        <a:buClr>
          <a:schemeClr val="accent1"/>
        </a:buClr>
        <a:buFont typeface="Wingdings" pitchFamily="2" charset="2"/>
        <a:buChar char="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5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Relationship Id="rId6" Type="http://schemas.openxmlformats.org/officeDocument/2006/relationships/image" Target="../media/image10.png"/><Relationship Id="rId5" Type="http://schemas.openxmlformats.org/officeDocument/2006/relationships/image" Target="../media/image9.png"/><Relationship Id="rId4" Type="http://schemas.openxmlformats.org/officeDocument/2006/relationships/image" Target="../media/image8.png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png"/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5.png"/><Relationship Id="rId4" Type="http://schemas.openxmlformats.org/officeDocument/2006/relationships/image" Target="../media/image14.png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image" Target="../media/image1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9.pn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png"/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ru-RU" dirty="0" smtClean="0"/>
              <a:t>Обучение грамоте </a:t>
            </a:r>
            <a:br>
              <a:rPr lang="ru-RU" dirty="0" smtClean="0"/>
            </a:br>
            <a:r>
              <a:rPr lang="ru-RU" dirty="0" smtClean="0"/>
              <a:t>1 класс</a:t>
            </a:r>
            <a:r>
              <a:rPr lang="ru-RU" dirty="0"/>
              <a:t> </a:t>
            </a:r>
            <a:r>
              <a:rPr lang="ru-RU" dirty="0" smtClean="0"/>
              <a:t/>
            </a:r>
            <a:br>
              <a:rPr lang="ru-RU" dirty="0" smtClean="0"/>
            </a:br>
            <a:r>
              <a:rPr lang="ru-RU" sz="3600" dirty="0" smtClean="0"/>
              <a:t>(Школа 2100)</a:t>
            </a:r>
            <a:br>
              <a:rPr lang="ru-RU" sz="3600" dirty="0" smtClean="0"/>
            </a:br>
            <a:r>
              <a:rPr lang="ru-RU" sz="3600" dirty="0" smtClean="0"/>
              <a:t>Заглавная буква Б.</a:t>
            </a:r>
            <a:endParaRPr lang="ru-RU" sz="3600" dirty="0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pPr algn="r"/>
            <a:r>
              <a:rPr lang="ru-RU" b="1" dirty="0"/>
              <a:t>Презентацию составила:</a:t>
            </a:r>
          </a:p>
          <a:p>
            <a:pPr algn="r"/>
            <a:r>
              <a:rPr lang="ru-RU" b="1" dirty="0"/>
              <a:t>учитель начальных классов</a:t>
            </a:r>
          </a:p>
          <a:p>
            <a:pPr algn="r"/>
            <a:r>
              <a:rPr lang="ru-RU" b="1" dirty="0"/>
              <a:t>МБОУ «СОШ № 1»  г. Микунь </a:t>
            </a:r>
          </a:p>
          <a:p>
            <a:pPr algn="r"/>
            <a:r>
              <a:rPr lang="ru-RU" b="1" dirty="0" err="1"/>
              <a:t>Колбина</a:t>
            </a:r>
            <a:r>
              <a:rPr lang="ru-RU" b="1" dirty="0"/>
              <a:t> Валентина Геннадьевна</a:t>
            </a:r>
            <a:endParaRPr lang="ru-RU" b="1" dirty="0"/>
          </a:p>
        </p:txBody>
      </p:sp>
    </p:spTree>
    <p:extLst>
      <p:ext uri="{BB962C8B-B14F-4D97-AF65-F5344CB8AC3E}">
        <p14:creationId xmlns:p14="http://schemas.microsoft.com/office/powerpoint/2010/main" val="276528370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Текст 4"/>
          <p:cNvSpPr>
            <a:spLocks noGrp="1"/>
          </p:cNvSpPr>
          <p:nvPr>
            <p:ph type="body" idx="1"/>
          </p:nvPr>
        </p:nvSpPr>
        <p:spPr>
          <a:xfrm>
            <a:off x="179512" y="725686"/>
            <a:ext cx="4314494" cy="104713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Иван Бунин</a:t>
            </a:r>
            <a:endParaRPr lang="ru-RU" sz="3600" dirty="0">
              <a:solidFill>
                <a:srgbClr val="002060"/>
              </a:solidFill>
            </a:endParaRPr>
          </a:p>
        </p:txBody>
      </p:sp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>
          <a:xfrm>
            <a:off x="5002306" y="764704"/>
            <a:ext cx="3447288" cy="1008112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rgbClr val="002060"/>
                </a:solidFill>
              </a:rPr>
              <a:t>Александр Блок</a:t>
            </a:r>
            <a:endParaRPr lang="ru-RU" sz="3600" dirty="0">
              <a:solidFill>
                <a:srgbClr val="002060"/>
              </a:solidFill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55576" y="2060848"/>
            <a:ext cx="2952328" cy="4309033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148064" y="1970126"/>
            <a:ext cx="2880319" cy="44904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93022411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</a:rPr>
              <a:t>Валентин Берестов</a:t>
            </a:r>
            <a:endParaRPr lang="ru-RU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</a:endParaRPr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1560" y="258366"/>
            <a:ext cx="1913524" cy="2531739"/>
          </a:xfrm>
          <a:prstGeom prst="rect">
            <a:avLst/>
          </a:prstGeom>
          <a:noFill/>
          <a:ln w="9525">
            <a:solidFill>
              <a:schemeClr val="tx1"/>
            </a:solidFill>
            <a:miter lim="800000"/>
            <a:headEnd/>
            <a:tailEnd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823280" y="2115887"/>
            <a:ext cx="2065235" cy="267517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2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48264" y="2115887"/>
            <a:ext cx="1892424" cy="260648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3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93484" y="3511434"/>
            <a:ext cx="1854114" cy="25908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2054" name="Picture 6"/>
          <p:cNvPicPr>
            <a:picLocks noChangeAspect="1" noChangeArrowheads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4888515" y="3143308"/>
            <a:ext cx="1899716" cy="29359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18577043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Александр Бородин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3074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91680" y="2204864"/>
            <a:ext cx="5544615" cy="4153109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210122725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Елена Благинина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9552" y="260648"/>
            <a:ext cx="2165758" cy="289670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099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779912" y="2276872"/>
            <a:ext cx="1872208" cy="289341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0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331640" y="3497928"/>
            <a:ext cx="1956048" cy="259176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4101" name="Picture 5"/>
          <p:cNvPicPr>
            <a:picLocks noChangeAspect="1" noChangeArrowheads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252282" y="2875061"/>
            <a:ext cx="2108448" cy="325851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91576138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Олег Басилашвили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5122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1619672" y="2174118"/>
            <a:ext cx="6018766" cy="400521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0978770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Бородино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6146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372811"/>
            <a:ext cx="3816424" cy="245341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7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2804707"/>
            <a:ext cx="3403079" cy="2549024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6148" name="Picture 4"/>
          <p:cNvPicPr>
            <a:picLocks noChangeAspect="1" noChangeArrowheads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5337435" y="3933056"/>
            <a:ext cx="3555045" cy="2734576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170095712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14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14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1000"/>
                                        <p:tgtEl>
                                          <p:spTgt spid="614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614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r"/>
            <a:r>
              <a:rPr lang="ru-RU" dirty="0" smtClean="0">
                <a:solidFill>
                  <a:srgbClr val="002060"/>
                </a:solidFill>
              </a:rPr>
              <a:t>Балтика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7170" name="Picture 2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23528" y="260648"/>
            <a:ext cx="5389761" cy="3347325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  <p:pic>
        <p:nvPicPr>
          <p:cNvPr id="7171" name="Picture 3"/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3563888" y="3068960"/>
            <a:ext cx="5355679" cy="3563961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val="389244398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ъект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https://www.google.ru/</a:t>
            </a:r>
            <a:endParaRPr lang="ru-RU" dirty="0"/>
          </a:p>
        </p:txBody>
      </p:sp>
      <p:sp>
        <p:nvSpPr>
          <p:cNvPr id="3" name="Заголовок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</a:rPr>
              <a:t>Источники:</a:t>
            </a:r>
            <a:endParaRPr lang="ru-RU" dirty="0">
              <a:solidFill>
                <a:srgbClr val="00206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658360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вердый переплет">
  <a:themeElements>
    <a:clrScheme name="Твердый переплет">
      <a:dk1>
        <a:sysClr val="windowText" lastClr="000000"/>
      </a:dk1>
      <a:lt1>
        <a:sysClr val="window" lastClr="FFFFFF"/>
      </a:lt1>
      <a:dk2>
        <a:srgbClr val="895D1D"/>
      </a:dk2>
      <a:lt2>
        <a:srgbClr val="ECE9C6"/>
      </a:lt2>
      <a:accent1>
        <a:srgbClr val="873624"/>
      </a:accent1>
      <a:accent2>
        <a:srgbClr val="D6862D"/>
      </a:accent2>
      <a:accent3>
        <a:srgbClr val="D0BE40"/>
      </a:accent3>
      <a:accent4>
        <a:srgbClr val="877F6C"/>
      </a:accent4>
      <a:accent5>
        <a:srgbClr val="972109"/>
      </a:accent5>
      <a:accent6>
        <a:srgbClr val="AEB795"/>
      </a:accent6>
      <a:hlink>
        <a:srgbClr val="CC9900"/>
      </a:hlink>
      <a:folHlink>
        <a:srgbClr val="B2B2B2"/>
      </a:folHlink>
    </a:clrScheme>
    <a:fontScheme name="Твердый переплет">
      <a:maj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궁서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Book Antiqua"/>
        <a:ea typeface=""/>
        <a:cs typeface=""/>
        <a:font script="Grek" typeface="Times New Roman"/>
        <a:font script="Cyrl" typeface="Times New Roman"/>
        <a:font script="Jpan" typeface="HGS明朝E"/>
        <a:font script="Hang" typeface="돋움"/>
        <a:font script="Hans" typeface="宋体"/>
        <a:font script="Hant" typeface="新細明體"/>
        <a:font script="Arab" typeface="Times New Roman"/>
        <a:font script="Hebr" typeface="David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Твердый переплет">
      <a:fillStyleLst>
        <a:solidFill>
          <a:schemeClr val="phClr"/>
        </a:solidFill>
        <a:solidFill>
          <a:schemeClr val="phClr">
            <a:tint val="68000"/>
            <a:shade val="94000"/>
            <a:satMod val="300000"/>
            <a:lumMod val="110000"/>
          </a:schemeClr>
        </a:solidFill>
        <a:gradFill rotWithShape="1">
          <a:gsLst>
            <a:gs pos="0">
              <a:schemeClr val="phClr">
                <a:tint val="94000"/>
                <a:satMod val="180000"/>
                <a:lumMod val="98000"/>
              </a:schemeClr>
            </a:gs>
            <a:gs pos="100000">
              <a:schemeClr val="phClr">
                <a:satMod val="130000"/>
              </a:schemeClr>
            </a:gs>
          </a:gsLst>
          <a:lin ang="5160000" scaled="0"/>
        </a:gradFill>
      </a:fillStyleLst>
      <a:lnStyleLst>
        <a:ln w="12700" cap="flat" cmpd="sng" algn="ctr">
          <a:solidFill>
            <a:schemeClr val="phClr">
              <a:shade val="90000"/>
              <a:lumMod val="90000"/>
            </a:schemeClr>
          </a:solidFill>
          <a:prstDash val="solid"/>
        </a:ln>
        <a:ln w="19050" cap="flat" cmpd="sng" algn="ctr">
          <a:solidFill>
            <a:schemeClr val="phClr">
              <a:shade val="75000"/>
              <a:lumMod val="9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12700" dir="5400000" rotWithShape="0">
              <a:srgbClr val="000000">
                <a:alpha val="15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6000"/>
              </a:srgbClr>
            </a:outerShdw>
          </a:effectLst>
        </a:effectStyle>
        <a:effectStyle>
          <a:effectLst>
            <a:outerShdw blurRad="50800" dist="25400" dir="5400000" rotWithShape="0">
              <a:srgbClr val="000000">
                <a:alpha val="4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400000"/>
            </a:lightRig>
          </a:scene3d>
          <a:sp3d>
            <a:bevelT w="25400" h="25400"/>
          </a:sp3d>
        </a:effectStyle>
      </a:effectStyleLst>
      <a:bgFillStyleLst>
        <a:solidFill>
          <a:schemeClr val="phClr">
            <a:tint val="96000"/>
            <a:lumMod val="110000"/>
          </a:schemeClr>
        </a:solidFill>
        <a:blipFill rotWithShape="1">
          <a:blip xmlns:r="http://schemas.openxmlformats.org/officeDocument/2006/relationships" r:embed="rId1">
            <a:duotone>
              <a:schemeClr val="phClr">
                <a:tint val="93000"/>
                <a:shade val="20000"/>
              </a:schemeClr>
              <a:schemeClr val="phClr">
                <a:tint val="90000"/>
                <a:shade val="85000"/>
                <a:satMod val="115000"/>
              </a:schemeClr>
            </a:duotone>
          </a:blip>
          <a:tile tx="0" ty="0" sx="60000" sy="60000" flip="none" algn="tl"/>
        </a:blipFill>
        <a:blipFill rotWithShape="1">
          <a:blip xmlns:r="http://schemas.openxmlformats.org/officeDocument/2006/relationships" r:embed="rId2">
            <a:duotone>
              <a:schemeClr val="phClr">
                <a:shade val="50000"/>
                <a:satMod val="340000"/>
                <a:lumMod val="40000"/>
              </a:schemeClr>
              <a:schemeClr val="phClr">
                <a:tint val="92000"/>
                <a:shade val="94000"/>
                <a:hueMod val="110000"/>
                <a:satMod val="236000"/>
                <a:lumMod val="120000"/>
              </a:schemeClr>
            </a:duotone>
          </a:blip>
          <a:stretch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Hardcover</Template>
  <TotalTime>68</TotalTime>
  <Words>40</Words>
  <Application>Microsoft Office PowerPoint</Application>
  <PresentationFormat>Экран (4:3)</PresentationFormat>
  <Paragraphs>15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9</vt:i4>
      </vt:variant>
    </vt:vector>
  </HeadingPairs>
  <TitlesOfParts>
    <vt:vector size="10" baseType="lpstr">
      <vt:lpstr>Твердый переплет</vt:lpstr>
      <vt:lpstr>Обучение грамоте  1 класс  (Школа 2100) Заглавная буква Б.</vt:lpstr>
      <vt:lpstr>Презентация PowerPoint</vt:lpstr>
      <vt:lpstr>Валентин Берестов</vt:lpstr>
      <vt:lpstr>Александр Бородин</vt:lpstr>
      <vt:lpstr>Елена Благинина</vt:lpstr>
      <vt:lpstr>Олег Басилашвили</vt:lpstr>
      <vt:lpstr>Бородино</vt:lpstr>
      <vt:lpstr>Балтика</vt:lpstr>
      <vt:lpstr>Источники: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Дом</dc:creator>
  <cp:lastModifiedBy>Дом</cp:lastModifiedBy>
  <cp:revision>5</cp:revision>
  <dcterms:created xsi:type="dcterms:W3CDTF">2015-01-25T09:27:49Z</dcterms:created>
  <dcterms:modified xsi:type="dcterms:W3CDTF">2015-01-25T10:48:05Z</dcterms:modified>
</cp:coreProperties>
</file>