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140405_101521.jpg"/>
          <p:cNvPicPr>
            <a:picLocks noChangeAspect="1"/>
          </p:cNvPicPr>
          <p:nvPr/>
        </p:nvPicPr>
        <p:blipFill>
          <a:blip r:embed="rId2" cstate="print"/>
          <a:srcRect l="7165" t="4166" r="10119" b="21875"/>
          <a:stretch>
            <a:fillRect/>
          </a:stretch>
        </p:blipFill>
        <p:spPr>
          <a:xfrm>
            <a:off x="428596" y="2000240"/>
            <a:ext cx="2929964" cy="37147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3571868" y="2143116"/>
            <a:ext cx="514353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rgbClr val="002060"/>
                </a:solidFill>
              </a:rPr>
              <a:t>	Учебник </a:t>
            </a:r>
            <a:r>
              <a:rPr lang="ru-RU" dirty="0" smtClean="0">
                <a:solidFill>
                  <a:srgbClr val="002060"/>
                </a:solidFill>
              </a:rPr>
              <a:t>«Русский язык» под ред. Т.А. </a:t>
            </a:r>
            <a:r>
              <a:rPr lang="ru-RU" dirty="0" err="1" smtClean="0">
                <a:solidFill>
                  <a:srgbClr val="002060"/>
                </a:solidFill>
              </a:rPr>
              <a:t>Ладыженской</a:t>
            </a:r>
            <a:r>
              <a:rPr lang="ru-RU" dirty="0" smtClean="0">
                <a:solidFill>
                  <a:srgbClr val="002060"/>
                </a:solidFill>
              </a:rPr>
              <a:t> состоит из  2-х частей. Учебник содержит теоретические сведения и задания по морфологии, синтаксису, пунктуации и культуре речи. Предусматривает системное повторение ранее изученных разделов. </a:t>
            </a:r>
            <a:endParaRPr lang="ru-RU" dirty="0" smtClean="0">
              <a:solidFill>
                <a:srgbClr val="002060"/>
              </a:solidFill>
            </a:endParaRPr>
          </a:p>
          <a:p>
            <a:pPr algn="just"/>
            <a:r>
              <a:rPr lang="ru-RU" dirty="0" smtClean="0">
                <a:solidFill>
                  <a:srgbClr val="002060"/>
                </a:solidFill>
              </a:rPr>
              <a:t>	Доступные </a:t>
            </a:r>
            <a:r>
              <a:rPr lang="ru-RU" dirty="0" smtClean="0">
                <a:solidFill>
                  <a:srgbClr val="002060"/>
                </a:solidFill>
              </a:rPr>
              <a:t>упражнения, обилие интересных заданий, </a:t>
            </a:r>
            <a:r>
              <a:rPr lang="ru-RU" dirty="0" smtClean="0">
                <a:solidFill>
                  <a:srgbClr val="002060"/>
                </a:solidFill>
              </a:rPr>
              <a:t>дополнительных </a:t>
            </a:r>
            <a:r>
              <a:rPr lang="ru-RU" dirty="0" smtClean="0">
                <a:solidFill>
                  <a:srgbClr val="002060"/>
                </a:solidFill>
              </a:rPr>
              <a:t>материалов, </a:t>
            </a:r>
            <a:r>
              <a:rPr lang="ru-RU" dirty="0" smtClean="0">
                <a:solidFill>
                  <a:srgbClr val="002060"/>
                </a:solidFill>
              </a:rPr>
              <a:t>иллюстраций</a:t>
            </a:r>
            <a:r>
              <a:rPr lang="ru-RU" dirty="0" smtClean="0">
                <a:solidFill>
                  <a:srgbClr val="002060"/>
                </a:solidFill>
              </a:rPr>
              <a:t>. </a:t>
            </a:r>
            <a:endParaRPr lang="ru-RU" dirty="0" smtClean="0">
              <a:solidFill>
                <a:srgbClr val="002060"/>
              </a:solidFill>
            </a:endParaRPr>
          </a:p>
          <a:p>
            <a:pPr algn="just"/>
            <a:r>
              <a:rPr lang="ru-RU" dirty="0" smtClean="0">
                <a:solidFill>
                  <a:srgbClr val="002060"/>
                </a:solidFill>
              </a:rPr>
              <a:t>	</a:t>
            </a:r>
            <a:r>
              <a:rPr lang="ru-RU" dirty="0" smtClean="0">
                <a:solidFill>
                  <a:srgbClr val="002060"/>
                </a:solidFill>
              </a:rPr>
              <a:t>В </a:t>
            </a:r>
            <a:r>
              <a:rPr lang="ru-RU" dirty="0" smtClean="0">
                <a:solidFill>
                  <a:srgbClr val="002060"/>
                </a:solidFill>
              </a:rPr>
              <a:t>книге удобно ориентироваться и учителям, и детям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214290"/>
            <a:ext cx="6655155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Информация </a:t>
            </a:r>
          </a:p>
          <a:p>
            <a:pPr algn="ctr"/>
            <a:r>
              <a:rPr lang="ru-RU" sz="2400" b="1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об УМК по русскому языку </a:t>
            </a:r>
          </a:p>
          <a:p>
            <a:pPr algn="ctr"/>
            <a:r>
              <a:rPr lang="ru-RU" sz="2400" b="1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под ред. Т.А. </a:t>
            </a:r>
            <a:r>
              <a:rPr lang="ru-RU" sz="2400" b="1" dirty="0" err="1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Ладыженской</a:t>
            </a:r>
            <a:r>
              <a:rPr lang="ru-RU" sz="2400" b="1" dirty="0" smtClean="0">
                <a:ln w="12700">
                  <a:solidFill>
                    <a:sysClr val="windowText" lastClr="00000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, М.Т. Баранова и др.</a:t>
            </a:r>
            <a:endParaRPr lang="ru-RU" sz="2400" b="1" cap="none" spc="0" dirty="0">
              <a:ln w="12700">
                <a:solidFill>
                  <a:sysClr val="windowText" lastClr="000000"/>
                </a:solidFill>
                <a:prstDash val="solid"/>
              </a:ln>
              <a:solidFill>
                <a:srgbClr val="0070C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140405_101603.jpg"/>
          <p:cNvPicPr>
            <a:picLocks noChangeAspect="1"/>
          </p:cNvPicPr>
          <p:nvPr/>
        </p:nvPicPr>
        <p:blipFill>
          <a:blip r:embed="rId2" cstate="print"/>
          <a:srcRect l="4210" t="7291" r="7165" b="42708"/>
          <a:stretch>
            <a:fillRect/>
          </a:stretch>
        </p:blipFill>
        <p:spPr>
          <a:xfrm rot="4581715">
            <a:off x="214282" y="1571612"/>
            <a:ext cx="4286280" cy="3429024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214810" y="1214422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dirty="0" smtClean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</a:rPr>
              <a:t>Задания повышенной сложности, творческие задания, задания по </a:t>
            </a:r>
            <a:r>
              <a:rPr lang="ru-RU" dirty="0" smtClean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</a:rPr>
              <a:t>развитию речи, игрового характера, задания по речевому  этикету выделены </a:t>
            </a:r>
            <a:r>
              <a:rPr lang="ru-RU" dirty="0" smtClean="0">
                <a:ln>
                  <a:solidFill>
                    <a:srgbClr val="002060"/>
                  </a:solidFill>
                </a:ln>
                <a:solidFill>
                  <a:srgbClr val="0070C0"/>
                </a:solidFill>
              </a:rPr>
              <a:t>специальным значком.</a:t>
            </a:r>
            <a:endParaRPr lang="ru-RU" dirty="0">
              <a:ln>
                <a:solidFill>
                  <a:srgbClr val="002060"/>
                </a:solidFill>
              </a:ln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0140405_101647.jpg"/>
          <p:cNvPicPr>
            <a:picLocks noChangeAspect="1"/>
          </p:cNvPicPr>
          <p:nvPr/>
        </p:nvPicPr>
        <p:blipFill>
          <a:blip r:embed="rId2" cstate="print"/>
          <a:srcRect l="11596" t="2083" r="11596" b="26041"/>
          <a:stretch>
            <a:fillRect/>
          </a:stretch>
        </p:blipFill>
        <p:spPr>
          <a:xfrm>
            <a:off x="642910" y="785794"/>
            <a:ext cx="3714776" cy="49292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572000" y="857232"/>
            <a:ext cx="392909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комплект входит и рабочая тетрадь, в которой практические задания требуют повторения теоретического материала.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20140405_10274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6466551">
            <a:off x="5500950" y="2675258"/>
            <a:ext cx="2398080" cy="34004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642910" y="1071546"/>
            <a:ext cx="3571868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Сборник диктантов по русскому языку содержит диктанты по всем разделам курса русского языка 5-го класса. Для каждой изученной темы предложены разные виды диктантов: словарные, выборочные, распределительные, цифровые и творческие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20140405_101735.jpg"/>
          <p:cNvPicPr>
            <a:picLocks noChangeAspect="1"/>
          </p:cNvPicPr>
          <p:nvPr/>
        </p:nvPicPr>
        <p:blipFill>
          <a:blip r:embed="rId2" cstate="print"/>
          <a:srcRect l="18981" t="7291" r="13073" b="21875"/>
          <a:stretch>
            <a:fillRect/>
          </a:stretch>
        </p:blipFill>
        <p:spPr>
          <a:xfrm>
            <a:off x="4714875" y="928670"/>
            <a:ext cx="3415367" cy="47396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92</Words>
  <PresentationFormat>Экран (4:3)</PresentationFormat>
  <Paragraphs>9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Елена</cp:lastModifiedBy>
  <cp:revision>4</cp:revision>
  <dcterms:created xsi:type="dcterms:W3CDTF">2014-04-05T06:18:17Z</dcterms:created>
  <dcterms:modified xsi:type="dcterms:W3CDTF">2014-04-05T06:40:22Z</dcterms:modified>
</cp:coreProperties>
</file>