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7"/>
  </p:notesMasterIdLst>
  <p:sldIdLst>
    <p:sldId id="256" r:id="rId2"/>
    <p:sldId id="257" r:id="rId3"/>
    <p:sldId id="258" r:id="rId4"/>
    <p:sldId id="259" r:id="rId5"/>
    <p:sldId id="260" r:id="rId6"/>
    <p:sldId id="261" r:id="rId7"/>
    <p:sldId id="262" r:id="rId8"/>
    <p:sldId id="263" r:id="rId9"/>
    <p:sldId id="264" r:id="rId10"/>
    <p:sldId id="272" r:id="rId11"/>
    <p:sldId id="265" r:id="rId12"/>
    <p:sldId id="266" r:id="rId13"/>
    <p:sldId id="268" r:id="rId14"/>
    <p:sldId id="270" r:id="rId15"/>
    <p:sldId id="271"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 xmlns:p14="http://schemas.microsoft.com/office/powerpoint/2010/main">
        <p14:section name="Раздел по умолчанию" id="{0FB3D7B6-C93B-482E-A461-98AA97CE3FC3}">
          <p14:sldIdLst>
            <p14:sldId id="256"/>
            <p14:sldId id="257"/>
            <p14:sldId id="258"/>
            <p14:sldId id="259"/>
            <p14:sldId id="260"/>
            <p14:sldId id="261"/>
            <p14:sldId id="262"/>
            <p14:sldId id="263"/>
            <p14:sldId id="264"/>
            <p14:sldId id="272"/>
            <p14:sldId id="265"/>
            <p14:sldId id="266"/>
            <p14:sldId id="268"/>
            <p14:sldId id="270"/>
            <p14:sldId id="271"/>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a:tblStyle styleId="{3C2FFA5D-87B4-456A-9821-1D502468CF0F}" styleName="Стиль из темы 1 - акцент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Стиль из темы 1 - акцент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Стиль из темы 1 - акцент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Стиль из темы 1 - акцент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Стиль из темы 1 - акцент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Стиль из темы 1 - акцент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40" d="100"/>
          <a:sy n="40" d="100"/>
        </p:scale>
        <p:origin x="-1368" y="-102"/>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9E542B0-9326-4B5B-B290-F47EF47CC635}" type="datetimeFigureOut">
              <a:rPr lang="ru-RU" smtClean="0"/>
              <a:pPr/>
              <a:t>25.01.2015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C9EA3CF-D5F6-4EDF-8F60-D976C78240BC}" type="slidenum">
              <a:rPr lang="ru-RU" smtClean="0"/>
              <a:pPr/>
              <a:t>‹#›</a:t>
            </a:fld>
            <a:endParaRPr lang="ru-RU"/>
          </a:p>
        </p:txBody>
      </p:sp>
    </p:spTree>
    <p:extLst>
      <p:ext uri="{BB962C8B-B14F-4D97-AF65-F5344CB8AC3E}">
        <p14:creationId xmlns="" xmlns:p14="http://schemas.microsoft.com/office/powerpoint/2010/main" val="12319018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037E50D7-E288-47B2-BD63-F132868E269E}" type="datetimeFigureOut">
              <a:rPr lang="ru-RU" smtClean="0"/>
              <a:pPr/>
              <a:t>25.01.2015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FC74560-2992-4B50-85FA-CD6EBC58A5AC}"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37E50D7-E288-47B2-BD63-F132868E269E}" type="datetimeFigureOut">
              <a:rPr lang="ru-RU" smtClean="0"/>
              <a:pPr/>
              <a:t>25.01.2015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FC74560-2992-4B50-85FA-CD6EBC58A5AC}"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037E50D7-E288-47B2-BD63-F132868E269E}" type="datetimeFigureOut">
              <a:rPr lang="ru-RU" smtClean="0"/>
              <a:pPr/>
              <a:t>25.01.2015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FC74560-2992-4B50-85FA-CD6EBC58A5AC}" type="slidenum">
              <a:rPr lang="ru-RU" smtClean="0"/>
              <a:pPr/>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037E50D7-E288-47B2-BD63-F132868E269E}" type="datetimeFigureOut">
              <a:rPr lang="ru-RU" smtClean="0"/>
              <a:pPr/>
              <a:t>25.01.2015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FC74560-2992-4B50-85FA-CD6EBC58A5AC}" type="slidenum">
              <a:rPr lang="ru-RU" smtClean="0"/>
              <a:pPr/>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037E50D7-E288-47B2-BD63-F132868E269E}" type="datetimeFigureOut">
              <a:rPr lang="ru-RU" smtClean="0"/>
              <a:pPr/>
              <a:t>25.01.2015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FC74560-2992-4B50-85FA-CD6EBC58A5AC}"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037E50D7-E288-47B2-BD63-F132868E269E}" type="datetimeFigureOut">
              <a:rPr lang="ru-RU" smtClean="0"/>
              <a:pPr/>
              <a:t>25.01.2015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FC74560-2992-4B50-85FA-CD6EBC58A5AC}" type="slidenum">
              <a:rPr lang="ru-RU" smtClean="0"/>
              <a:pPr/>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037E50D7-E288-47B2-BD63-F132868E269E}" type="datetimeFigureOut">
              <a:rPr lang="ru-RU" smtClean="0"/>
              <a:pPr/>
              <a:t>25.01.2015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FC74560-2992-4B50-85FA-CD6EBC58A5AC}"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037E50D7-E288-47B2-BD63-F132868E269E}" type="datetimeFigureOut">
              <a:rPr lang="ru-RU" smtClean="0"/>
              <a:pPr/>
              <a:t>25.01.2015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FC74560-2992-4B50-85FA-CD6EBC58A5AC}"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037E50D7-E288-47B2-BD63-F132868E269E}" type="datetimeFigureOut">
              <a:rPr lang="ru-RU" smtClean="0"/>
              <a:pPr/>
              <a:t>25.01.2015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FC74560-2992-4B50-85FA-CD6EBC58A5AC}"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037E50D7-E288-47B2-BD63-F132868E269E}" type="datetimeFigureOut">
              <a:rPr lang="ru-RU" smtClean="0"/>
              <a:pPr/>
              <a:t>25.01.2015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FC74560-2992-4B50-85FA-CD6EBC58A5AC}" type="slidenum">
              <a:rPr lang="ru-RU" smtClean="0"/>
              <a:pPr/>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037E50D7-E288-47B2-BD63-F132868E269E}" type="datetimeFigureOut">
              <a:rPr lang="ru-RU" smtClean="0"/>
              <a:pPr/>
              <a:t>25.01.2015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FC74560-2992-4B50-85FA-CD6EBC58A5AC}" type="slidenum">
              <a:rPr lang="ru-RU" smtClean="0"/>
              <a:pPr/>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037E50D7-E288-47B2-BD63-F132868E269E}" type="datetimeFigureOut">
              <a:rPr lang="ru-RU" smtClean="0"/>
              <a:pPr/>
              <a:t>25.01.2015</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2FC74560-2992-4B50-85FA-CD6EBC58A5AC}" type="slidenum">
              <a:rPr lang="ru-RU" smtClean="0"/>
              <a:pPr/>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11560" y="404664"/>
            <a:ext cx="7772400" cy="1152128"/>
          </a:xfrm>
        </p:spPr>
        <p:txBody>
          <a:bodyPr/>
          <a:lstStyle/>
          <a:p>
            <a:r>
              <a:rPr lang="ru-RU" dirty="0" smtClean="0"/>
              <a:t>Плавание</a:t>
            </a:r>
            <a:endParaRPr lang="ru-RU" dirty="0"/>
          </a:p>
        </p:txBody>
      </p:sp>
      <p:sp>
        <p:nvSpPr>
          <p:cNvPr id="3" name="Подзаголовок 2"/>
          <p:cNvSpPr>
            <a:spLocks noGrp="1"/>
          </p:cNvSpPr>
          <p:nvPr>
            <p:ph type="subTitle" idx="1"/>
          </p:nvPr>
        </p:nvSpPr>
        <p:spPr>
          <a:xfrm>
            <a:off x="1115616" y="1628800"/>
            <a:ext cx="6768752" cy="864096"/>
          </a:xfrm>
        </p:spPr>
        <p:txBody>
          <a:bodyPr/>
          <a:lstStyle/>
          <a:p>
            <a:r>
              <a:rPr lang="ru-RU" dirty="0" smtClean="0"/>
              <a:t>Кроль</a:t>
            </a:r>
            <a:endParaRPr lang="ru-RU" dirty="0"/>
          </a:p>
        </p:txBody>
      </p:sp>
      <p:pic>
        <p:nvPicPr>
          <p:cNvPr id="4" name="Рисунок 3"/>
          <p:cNvPicPr>
            <a:picLocks noChangeAspect="1"/>
          </p:cNvPicPr>
          <p:nvPr/>
        </p:nvPicPr>
        <p:blipFill>
          <a:blip r:embed="rId2" cstate="screen">
            <a:extLst>
              <a:ext uri="{28A0092B-C50C-407E-A947-70E740481C1C}">
                <a14:useLocalDpi xmlns="" xmlns:a14="http://schemas.microsoft.com/office/drawing/2010/main" val="0"/>
              </a:ext>
            </a:extLst>
          </a:blip>
          <a:stretch>
            <a:fillRect/>
          </a:stretch>
        </p:blipFill>
        <p:spPr>
          <a:xfrm>
            <a:off x="2267744" y="2564904"/>
            <a:ext cx="4762500" cy="2609850"/>
          </a:xfrm>
          <a:prstGeom prst="rect">
            <a:avLst/>
          </a:prstGeom>
        </p:spPr>
      </p:pic>
    </p:spTree>
    <p:extLst>
      <p:ext uri="{BB962C8B-B14F-4D97-AF65-F5344CB8AC3E}">
        <p14:creationId xmlns="" xmlns:p14="http://schemas.microsoft.com/office/powerpoint/2010/main" val="114311918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screen">
            <a:extLst>
              <a:ext uri="{28A0092B-C50C-407E-A947-70E740481C1C}">
                <a14:useLocalDpi xmlns="" xmlns:a14="http://schemas.microsoft.com/office/drawing/2010/main" val="0"/>
              </a:ext>
            </a:extLst>
          </a:blip>
          <a:stretch>
            <a:fillRect/>
          </a:stretch>
        </p:blipFill>
        <p:spPr>
          <a:xfrm>
            <a:off x="1619672" y="1556792"/>
            <a:ext cx="6192688" cy="4644517"/>
          </a:xfrm>
        </p:spPr>
      </p:pic>
      <p:sp>
        <p:nvSpPr>
          <p:cNvPr id="3" name="Заголовок 2"/>
          <p:cNvSpPr>
            <a:spLocks noGrp="1"/>
          </p:cNvSpPr>
          <p:nvPr>
            <p:ph type="title"/>
          </p:nvPr>
        </p:nvSpPr>
        <p:spPr/>
        <p:txBody>
          <a:bodyPr/>
          <a:lstStyle/>
          <a:p>
            <a:endParaRPr lang="ru-RU"/>
          </a:p>
        </p:txBody>
      </p:sp>
    </p:spTree>
    <p:extLst>
      <p:ext uri="{BB962C8B-B14F-4D97-AF65-F5344CB8AC3E}">
        <p14:creationId xmlns="" xmlns:p14="http://schemas.microsoft.com/office/powerpoint/2010/main" val="16501482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675467"/>
            <a:ext cx="7408333" cy="1761645"/>
          </a:xfrm>
        </p:spPr>
        <p:txBody>
          <a:bodyPr>
            <a:normAutofit fontScale="77500" lnSpcReduction="20000"/>
          </a:bodyPr>
          <a:lstStyle/>
          <a:p>
            <a:r>
              <a:rPr lang="ru-RU" dirty="0"/>
              <a:t>Тело пловца изгибается вдоль своей оси вправо и влево так, что плечо руки, которая делает взмах, оказывается выше другого плеча — это облегчает движение руки и поворот головы в сторону для вдоха. Выставляя плечо над водой, пловец также уменьшает сопротивление воды. Вращение плечом увеличивает силу гребка и скорость обратного движения руки.</a:t>
            </a:r>
          </a:p>
        </p:txBody>
      </p:sp>
      <p:sp>
        <p:nvSpPr>
          <p:cNvPr id="3" name="Заголовок 2"/>
          <p:cNvSpPr>
            <a:spLocks noGrp="1"/>
          </p:cNvSpPr>
          <p:nvPr>
            <p:ph type="title"/>
          </p:nvPr>
        </p:nvSpPr>
        <p:spPr/>
        <p:txBody>
          <a:bodyPr/>
          <a:lstStyle/>
          <a:p>
            <a:r>
              <a:rPr lang="ru-RU" dirty="0"/>
              <a:t>Движения телом</a:t>
            </a:r>
          </a:p>
        </p:txBody>
      </p:sp>
    </p:spTree>
    <p:extLst>
      <p:ext uri="{BB962C8B-B14F-4D97-AF65-F5344CB8AC3E}">
        <p14:creationId xmlns="" xmlns:p14="http://schemas.microsoft.com/office/powerpoint/2010/main" val="92047604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79512" y="2420888"/>
            <a:ext cx="5212101" cy="3993306"/>
          </a:xfrm>
        </p:spPr>
        <p:txBody>
          <a:bodyPr>
            <a:normAutofit fontScale="62500" lnSpcReduction="20000"/>
          </a:bodyPr>
          <a:lstStyle/>
          <a:p>
            <a:r>
              <a:rPr lang="ru-RU" dirty="0"/>
              <a:t>При старте спортсмен совершает прыжок в воду, затем следует фаза скольжения под водой, сопровождающаяся волнообразными или вертикальными движениями ногами. Под водой может быть пройдено максимум 15 м. У другого конца бассейна спортсмен отталкивается от бортика и одновременно переворачивается на живот. Следует короткая фаза скольжения под водой, после которой спортсмен помогает продвижению ногами, как в стиле баттерфляй или кроль, и выход на поверхность.</a:t>
            </a:r>
          </a:p>
          <a:p>
            <a:endParaRPr lang="ru-RU" dirty="0"/>
          </a:p>
          <a:p>
            <a:r>
              <a:rPr lang="ru-RU" dirty="0"/>
              <a:t>Вариант разворота — совершить кувырок чуть раньше, выбросив ноги навстречу бортику, приблизиться, а затем оттолкнуться. Такой способ более </a:t>
            </a:r>
            <a:r>
              <a:rPr lang="ru-RU" dirty="0" err="1"/>
              <a:t>травмоопасен</a:t>
            </a:r>
            <a:r>
              <a:rPr lang="ru-RU" dirty="0"/>
              <a:t>.</a:t>
            </a:r>
          </a:p>
          <a:p>
            <a:endParaRPr lang="ru-RU" dirty="0"/>
          </a:p>
          <a:p>
            <a:r>
              <a:rPr lang="ru-RU" dirty="0"/>
              <a:t>Гонка заканчивается, когда спортсмен касается точки финиша любой частью тела, обычно рукой.</a:t>
            </a:r>
          </a:p>
        </p:txBody>
      </p:sp>
      <p:sp>
        <p:nvSpPr>
          <p:cNvPr id="3" name="Заголовок 2"/>
          <p:cNvSpPr>
            <a:spLocks noGrp="1"/>
          </p:cNvSpPr>
          <p:nvPr>
            <p:ph type="title"/>
          </p:nvPr>
        </p:nvSpPr>
        <p:spPr/>
        <p:txBody>
          <a:bodyPr/>
          <a:lstStyle/>
          <a:p>
            <a:r>
              <a:rPr lang="ru-RU" dirty="0"/>
              <a:t>Прыжок</a:t>
            </a:r>
          </a:p>
        </p:txBody>
      </p:sp>
      <p:pic>
        <p:nvPicPr>
          <p:cNvPr id="4" name="Рисунок 3"/>
          <p:cNvPicPr>
            <a:picLocks noChangeAspect="1"/>
          </p:cNvPicPr>
          <p:nvPr/>
        </p:nvPicPr>
        <p:blipFill>
          <a:blip r:embed="rId2" cstate="screen">
            <a:extLst>
              <a:ext uri="{28A0092B-C50C-407E-A947-70E740481C1C}">
                <a14:useLocalDpi xmlns="" xmlns:a14="http://schemas.microsoft.com/office/drawing/2010/main" val="0"/>
              </a:ext>
            </a:extLst>
          </a:blip>
          <a:stretch>
            <a:fillRect/>
          </a:stretch>
        </p:blipFill>
        <p:spPr>
          <a:xfrm>
            <a:off x="5508104" y="2881330"/>
            <a:ext cx="3048000" cy="3048000"/>
          </a:xfrm>
          <a:prstGeom prst="rect">
            <a:avLst/>
          </a:prstGeom>
        </p:spPr>
      </p:pic>
    </p:spTree>
    <p:extLst>
      <p:ext uri="{BB962C8B-B14F-4D97-AF65-F5344CB8AC3E}">
        <p14:creationId xmlns="" xmlns:p14="http://schemas.microsoft.com/office/powerpoint/2010/main" val="19271540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916832"/>
            <a:ext cx="7408333" cy="4209331"/>
          </a:xfrm>
        </p:spPr>
        <p:txBody>
          <a:bodyPr>
            <a:normAutofit fontScale="55000" lnSpcReduction="20000"/>
          </a:bodyPr>
          <a:lstStyle/>
          <a:p>
            <a:r>
              <a:rPr lang="ru-RU" dirty="0"/>
              <a:t>Мировые рекорды в плавании — наивысшие результаты показанные спортсменами в плавании в сравнимых и повторяемых условиях, оговорённых правилами. Рекорды ратифицируются Международной федерацией плавания (ФИНА). Рекорды могут быть поставлены в «длинной воде» (50 метров) или «короткой воде» (25 метров) плавательных бассейнов. ФИНА признаёт мировые рекорды в соответствии с утверждённым списком дисциплин для мужчин и для женщин.</a:t>
            </a:r>
          </a:p>
          <a:p>
            <a:endParaRPr lang="ru-RU" dirty="0"/>
          </a:p>
          <a:p>
            <a:r>
              <a:rPr lang="ru-RU" dirty="0"/>
              <a:t>Вольный стиль: 50 м, 100 м, 200 м, 400 м, 800 м, 1500 м</a:t>
            </a:r>
          </a:p>
          <a:p>
            <a:r>
              <a:rPr lang="ru-RU" dirty="0"/>
              <a:t>На спине: 50 м, 100 м, 200 м</a:t>
            </a:r>
          </a:p>
          <a:p>
            <a:r>
              <a:rPr lang="ru-RU" dirty="0"/>
              <a:t>Брасс: 50 м, 100 м, 200 м</a:t>
            </a:r>
          </a:p>
          <a:p>
            <a:r>
              <a:rPr lang="ru-RU" dirty="0"/>
              <a:t>Баттерфляй: 50 м, 100 м, 200 м</a:t>
            </a:r>
          </a:p>
          <a:p>
            <a:r>
              <a:rPr lang="ru-RU" dirty="0"/>
              <a:t>Комплексное плавание: 100 м (только на короткой воде), 200 м, 400 м</a:t>
            </a:r>
          </a:p>
          <a:p>
            <a:r>
              <a:rPr lang="ru-RU" dirty="0"/>
              <a:t>Эстафеты: 4×100 м вольным стилем, 4×200 м вольным стилем, 4×100 м комбинированная[2].</a:t>
            </a:r>
          </a:p>
          <a:p>
            <a:r>
              <a:rPr lang="ru-RU" dirty="0"/>
              <a:t>Процесс ратификации описывается в ФИНА правилом SW12, и требует того, чтобы система электронного хронометража и длина бассейна были сертифицированы. Плавательные костюмы спортсменов должны соответствовать правилам ФИНА. После соревнований спортсмены должны пройти допинг-тест. Рекорды могут быть установлены на промежуточных дистанциях в ходе более длинного вида (например на 800 метрах в ходе 1500 метров) и на первом этапе эстафеты вольным стилем или комбинированной эстафеты (плавание на спине).</a:t>
            </a:r>
          </a:p>
        </p:txBody>
      </p:sp>
      <p:sp>
        <p:nvSpPr>
          <p:cNvPr id="3" name="Заголовок 2"/>
          <p:cNvSpPr>
            <a:spLocks noGrp="1"/>
          </p:cNvSpPr>
          <p:nvPr>
            <p:ph type="title"/>
          </p:nvPr>
        </p:nvSpPr>
        <p:spPr/>
        <p:txBody>
          <a:bodyPr/>
          <a:lstStyle/>
          <a:p>
            <a:r>
              <a:rPr lang="ru-RU" dirty="0"/>
              <a:t>Мировые рекорды в плавании</a:t>
            </a:r>
          </a:p>
        </p:txBody>
      </p:sp>
    </p:spTree>
    <p:extLst>
      <p:ext uri="{BB962C8B-B14F-4D97-AF65-F5344CB8AC3E}">
        <p14:creationId xmlns="" xmlns:p14="http://schemas.microsoft.com/office/powerpoint/2010/main" val="217245250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dirty="0"/>
          </a:p>
        </p:txBody>
      </p:sp>
      <p:sp>
        <p:nvSpPr>
          <p:cNvPr id="4" name="Объект 3"/>
          <p:cNvSpPr>
            <a:spLocks noGrp="1"/>
          </p:cNvSpPr>
          <p:nvPr>
            <p:ph idx="1"/>
          </p:nvPr>
        </p:nvSpPr>
        <p:spPr>
          <a:xfrm>
            <a:off x="1403648" y="2348880"/>
            <a:ext cx="6364229" cy="1008113"/>
          </a:xfrm>
        </p:spPr>
        <p:txBody>
          <a:bodyPr>
            <a:normAutofit fontScale="92500" lnSpcReduction="10000"/>
          </a:bodyPr>
          <a:lstStyle/>
          <a:p>
            <a:r>
              <a:rPr lang="ru-RU" dirty="0"/>
              <a:t>Майкл </a:t>
            </a:r>
            <a:r>
              <a:rPr lang="ru-RU" dirty="0" err="1"/>
              <a:t>Фелпс</a:t>
            </a:r>
            <a:r>
              <a:rPr lang="ru-RU" dirty="0"/>
              <a:t> (в центре) за карьеру 39 раз бил мировые рекорды в плавании (лично и в </a:t>
            </a:r>
            <a:r>
              <a:rPr lang="ru-RU" dirty="0" smtClean="0"/>
              <a:t>эстафете</a:t>
            </a:r>
            <a:r>
              <a:rPr lang="ru-RU" dirty="0"/>
              <a:t>)</a:t>
            </a:r>
          </a:p>
        </p:txBody>
      </p:sp>
      <p:pic>
        <p:nvPicPr>
          <p:cNvPr id="5" name="Рисунок 4"/>
          <p:cNvPicPr>
            <a:picLocks noChangeAspect="1"/>
          </p:cNvPicPr>
          <p:nvPr/>
        </p:nvPicPr>
        <p:blipFill>
          <a:blip r:embed="rId2" cstate="screen">
            <a:extLst>
              <a:ext uri="{28A0092B-C50C-407E-A947-70E740481C1C}">
                <a14:useLocalDpi xmlns="" xmlns:a14="http://schemas.microsoft.com/office/drawing/2010/main" val="0"/>
              </a:ext>
            </a:extLst>
          </a:blip>
          <a:stretch>
            <a:fillRect/>
          </a:stretch>
        </p:blipFill>
        <p:spPr>
          <a:xfrm>
            <a:off x="2267744" y="3782986"/>
            <a:ext cx="4896544" cy="2630143"/>
          </a:xfrm>
          <a:prstGeom prst="rect">
            <a:avLst/>
          </a:prstGeom>
        </p:spPr>
      </p:pic>
    </p:spTree>
    <p:extLst>
      <p:ext uri="{BB962C8B-B14F-4D97-AF65-F5344CB8AC3E}">
        <p14:creationId xmlns="" xmlns:p14="http://schemas.microsoft.com/office/powerpoint/2010/main" val="94908326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1020883" y="620688"/>
            <a:ext cx="7408333" cy="1218448"/>
          </a:xfrm>
        </p:spPr>
        <p:txBody>
          <a:bodyPr/>
          <a:lstStyle/>
          <a:p>
            <a:r>
              <a:rPr lang="ru-RU" dirty="0" smtClean="0"/>
              <a:t>Чемпионат мира по водным видам спорта в 2009 году.</a:t>
            </a:r>
            <a:endParaRPr lang="ru-RU" dirty="0"/>
          </a:p>
        </p:txBody>
      </p:sp>
      <p:sp>
        <p:nvSpPr>
          <p:cNvPr id="3" name="Заголовок 2"/>
          <p:cNvSpPr>
            <a:spLocks noGrp="1"/>
          </p:cNvSpPr>
          <p:nvPr>
            <p:ph type="title"/>
          </p:nvPr>
        </p:nvSpPr>
        <p:spPr>
          <a:xfrm>
            <a:off x="1259632" y="2348880"/>
            <a:ext cx="8229600" cy="1252728"/>
          </a:xfrm>
        </p:spPr>
        <p:txBody>
          <a:bodyPr/>
          <a:lstStyle/>
          <a:p>
            <a:endParaRPr lang="ru-RU" dirty="0"/>
          </a:p>
        </p:txBody>
      </p:sp>
      <p:pic>
        <p:nvPicPr>
          <p:cNvPr id="4" name="Рисунок 3"/>
          <p:cNvPicPr>
            <a:picLocks noChangeAspect="1"/>
          </p:cNvPicPr>
          <p:nvPr/>
        </p:nvPicPr>
        <p:blipFill>
          <a:blip r:embed="rId2" cstate="screen">
            <a:extLst>
              <a:ext uri="{28A0092B-C50C-407E-A947-70E740481C1C}">
                <a14:useLocalDpi xmlns="" xmlns:a14="http://schemas.microsoft.com/office/drawing/2010/main" val="0"/>
              </a:ext>
            </a:extLst>
          </a:blip>
          <a:stretch>
            <a:fillRect/>
          </a:stretch>
        </p:blipFill>
        <p:spPr>
          <a:xfrm>
            <a:off x="1043608" y="2030757"/>
            <a:ext cx="6696744" cy="4470077"/>
          </a:xfrm>
          <a:prstGeom prst="rect">
            <a:avLst/>
          </a:prstGeom>
        </p:spPr>
      </p:pic>
    </p:spTree>
    <p:extLst>
      <p:ext uri="{BB962C8B-B14F-4D97-AF65-F5344CB8AC3E}">
        <p14:creationId xmlns="" xmlns:p14="http://schemas.microsoft.com/office/powerpoint/2010/main" val="385824168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755576" y="1340768"/>
            <a:ext cx="7408333" cy="3450696"/>
          </a:xfrm>
        </p:spPr>
        <p:txBody>
          <a:bodyPr>
            <a:normAutofit fontScale="85000" lnSpcReduction="10000"/>
          </a:bodyPr>
          <a:lstStyle/>
          <a:p>
            <a:r>
              <a:rPr lang="ru-RU" dirty="0"/>
              <a:t>Кроль (англ. </a:t>
            </a:r>
            <a:r>
              <a:rPr lang="ru-RU" dirty="0" err="1"/>
              <a:t>crawl</a:t>
            </a:r>
            <a:r>
              <a:rPr lang="ru-RU" dirty="0"/>
              <a:t> — ползание) — вид плавания на животе, в котором левая и правая часть тела совершают гребки попеременно. Каждая рука совершает широкий гребок вдоль оси тела пловца, во время чего ноги, в свою очередь, тоже попеременно поднимаются и опускаются. Лицо плывущего находится в воде, и лишь периодически во время гребка голова поворачивается, чтобы сделать вдох. Кроль считается наиболее быстрым способом плавания. На соревнованиях по плаванию вольным стилем большинство спортсменов отдают предпочтение именно кролю, поэтому «вольный стиль» и «кроль» стали практически синонимами.</a:t>
            </a:r>
          </a:p>
        </p:txBody>
      </p:sp>
      <p:sp>
        <p:nvSpPr>
          <p:cNvPr id="3" name="Заголовок 2"/>
          <p:cNvSpPr>
            <a:spLocks noGrp="1"/>
          </p:cNvSpPr>
          <p:nvPr>
            <p:ph type="title"/>
          </p:nvPr>
        </p:nvSpPr>
        <p:spPr>
          <a:xfrm>
            <a:off x="899592" y="332656"/>
            <a:ext cx="7859216" cy="714408"/>
          </a:xfrm>
        </p:spPr>
        <p:txBody>
          <a:bodyPr>
            <a:normAutofit fontScale="90000"/>
          </a:bodyPr>
          <a:lstStyle/>
          <a:p>
            <a:endParaRPr lang="ru-RU" dirty="0"/>
          </a:p>
        </p:txBody>
      </p:sp>
    </p:spTree>
    <p:extLst>
      <p:ext uri="{BB962C8B-B14F-4D97-AF65-F5344CB8AC3E}">
        <p14:creationId xmlns="" xmlns:p14="http://schemas.microsoft.com/office/powerpoint/2010/main" val="213345028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2675467"/>
            <a:ext cx="7408333" cy="2409717"/>
          </a:xfrm>
        </p:spPr>
        <p:txBody>
          <a:bodyPr>
            <a:normAutofit fontScale="85000" lnSpcReduction="20000"/>
          </a:bodyPr>
          <a:lstStyle/>
          <a:p>
            <a:r>
              <a:rPr lang="ru-RU" dirty="0"/>
              <a:t>Положение тела вниз лицом позволяет пловцу свободно поворачивать руку под водой. Этим кроль выгодно отличается от плавания на спине, где руку трудно завести глубоко в воду. Перенос руки вперёд поверх воды означает меньшее сопротивление воды по сравнению с брассом. А если сравнивать с баттерфляем, то в кроле поочередное вращение руками позволяет помогать всем телом, поворачиваясь из стороны в сторону. Поочерёдная работа руками также приводит к более равномерному ускорению.</a:t>
            </a:r>
          </a:p>
        </p:txBody>
      </p:sp>
      <p:sp>
        <p:nvSpPr>
          <p:cNvPr id="3" name="Заголовок 2"/>
          <p:cNvSpPr>
            <a:spLocks noGrp="1"/>
          </p:cNvSpPr>
          <p:nvPr>
            <p:ph type="title"/>
          </p:nvPr>
        </p:nvSpPr>
        <p:spPr/>
        <p:txBody>
          <a:bodyPr/>
          <a:lstStyle/>
          <a:p>
            <a:r>
              <a:rPr lang="ru-RU" dirty="0"/>
              <a:t>Эргономика</a:t>
            </a:r>
          </a:p>
        </p:txBody>
      </p:sp>
    </p:spTree>
    <p:extLst>
      <p:ext uri="{BB962C8B-B14F-4D97-AF65-F5344CB8AC3E}">
        <p14:creationId xmlns="" xmlns:p14="http://schemas.microsoft.com/office/powerpoint/2010/main" val="39490026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screen">
            <a:extLst>
              <a:ext uri="{28A0092B-C50C-407E-A947-70E740481C1C}">
                <a14:useLocalDpi xmlns="" xmlns:a14="http://schemas.microsoft.com/office/drawing/2010/main" val="0"/>
              </a:ext>
            </a:extLst>
          </a:blip>
          <a:stretch>
            <a:fillRect/>
          </a:stretch>
        </p:blipFill>
        <p:spPr>
          <a:xfrm>
            <a:off x="2123728" y="2636912"/>
            <a:ext cx="4055169" cy="3870843"/>
          </a:xfrm>
        </p:spPr>
      </p:pic>
      <p:sp>
        <p:nvSpPr>
          <p:cNvPr id="3" name="Заголовок 2"/>
          <p:cNvSpPr>
            <a:spLocks noGrp="1"/>
          </p:cNvSpPr>
          <p:nvPr>
            <p:ph type="title"/>
          </p:nvPr>
        </p:nvSpPr>
        <p:spPr/>
        <p:txBody>
          <a:bodyPr/>
          <a:lstStyle/>
          <a:p>
            <a:endParaRPr lang="ru-RU"/>
          </a:p>
        </p:txBody>
      </p:sp>
    </p:spTree>
    <p:extLst>
      <p:ext uri="{BB962C8B-B14F-4D97-AF65-F5344CB8AC3E}">
        <p14:creationId xmlns="" xmlns:p14="http://schemas.microsoft.com/office/powerpoint/2010/main" val="141344222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99592" y="1556792"/>
            <a:ext cx="7408333" cy="4824536"/>
          </a:xfrm>
        </p:spPr>
        <p:txBody>
          <a:bodyPr>
            <a:normAutofit fontScale="62500" lnSpcReduction="20000"/>
          </a:bodyPr>
          <a:lstStyle/>
          <a:p>
            <a:r>
              <a:rPr lang="ru-RU" dirty="0"/>
              <a:t>Этот стиль плавания известен человечеству с древнейших времен. Однако европейская цивилизация познакомилась с ним лишь в 1844 г. на соревнованиях в </a:t>
            </a:r>
            <a:r>
              <a:rPr lang="ru-RU" dirty="0" smtClean="0"/>
              <a:t>Лондоне. Американские </a:t>
            </a:r>
            <a:r>
              <a:rPr lang="ru-RU" dirty="0"/>
              <a:t>индейцы, привычные к кролю, легко опередили английских пловцов, которые пользовались брассом. Несмотря на поражение, английские пловцы не пожелали применять «варварский», по их мнению, способ плавания, сопровождающийся большим шумом и брызгами.</a:t>
            </a:r>
          </a:p>
          <a:p>
            <a:endParaRPr lang="ru-RU" dirty="0"/>
          </a:p>
          <a:p>
            <a:r>
              <a:rPr lang="ru-RU" dirty="0"/>
              <a:t>Лишь в промежутке между 1870 и 1890 гг. первый европеец смог перенять непривычный стиль. Им стал Джон Артур Треджен (англ. </a:t>
            </a:r>
            <a:r>
              <a:rPr lang="ru-RU" dirty="0" err="1"/>
              <a:t>John</a:t>
            </a:r>
            <a:r>
              <a:rPr lang="ru-RU" dirty="0"/>
              <a:t> </a:t>
            </a:r>
            <a:r>
              <a:rPr lang="ru-RU" dirty="0" err="1"/>
              <a:t>Arthur</a:t>
            </a:r>
            <a:r>
              <a:rPr lang="ru-RU" dirty="0"/>
              <a:t> </a:t>
            </a:r>
            <a:r>
              <a:rPr lang="ru-RU" dirty="0" err="1"/>
              <a:t>Trudgen</a:t>
            </a:r>
            <a:r>
              <a:rPr lang="ru-RU" dirty="0"/>
              <a:t>, 1852—1902), путешествовавший по Аргентине. И всё же его имитация была не совсем точна, так как Треджен работал ногами в горизонтальной плоскости, а не в вертикальной, как делали это местные жители.</a:t>
            </a:r>
          </a:p>
          <a:p>
            <a:endParaRPr lang="ru-RU" dirty="0"/>
          </a:p>
          <a:p>
            <a:r>
              <a:rPr lang="ru-RU" dirty="0"/>
              <a:t>Затем новинка была доработана австралийцем Ричмондом Диком </a:t>
            </a:r>
            <a:r>
              <a:rPr lang="ru-RU" dirty="0" err="1"/>
              <a:t>Кавиллем</a:t>
            </a:r>
            <a:r>
              <a:rPr lang="ru-RU" dirty="0"/>
              <a:t> (1884—1938), сыном учителя плавания Ричарда Фредерика </a:t>
            </a:r>
            <a:r>
              <a:rPr lang="ru-RU" dirty="0" err="1"/>
              <a:t>Кавилля</a:t>
            </a:r>
            <a:r>
              <a:rPr lang="ru-RU" dirty="0"/>
              <a:t>. Он и его брат независимо друг от друга придумали новый стиль, названный позже австралийским кролем. Часть навыков они переняли у </a:t>
            </a:r>
            <a:r>
              <a:rPr lang="ru-RU" dirty="0" err="1"/>
              <a:t>Ровиана</a:t>
            </a:r>
            <a:r>
              <a:rPr lang="ru-RU" dirty="0"/>
              <a:t> Лагуна, уроженца Соломоновых островов.</a:t>
            </a:r>
          </a:p>
          <a:p>
            <a:endParaRPr lang="ru-RU" dirty="0"/>
          </a:p>
          <a:p>
            <a:r>
              <a:rPr lang="ru-RU" dirty="0"/>
              <a:t>Еще позже американец Чарльз </a:t>
            </a:r>
            <a:r>
              <a:rPr lang="ru-RU" dirty="0" err="1"/>
              <a:t>Дэниелс</a:t>
            </a:r>
            <a:r>
              <a:rPr lang="ru-RU" dirty="0"/>
              <a:t> усовершенствовал их метод, поменяв </a:t>
            </a:r>
            <a:r>
              <a:rPr lang="ru-RU" dirty="0" err="1"/>
              <a:t>шеститактовые</a:t>
            </a:r>
            <a:r>
              <a:rPr lang="ru-RU" dirty="0"/>
              <a:t> гребки ногами, результатом чего стал так называемый американский кроль. Пожалуй, именно он является основой современного стиля.</a:t>
            </a:r>
          </a:p>
        </p:txBody>
      </p:sp>
      <p:sp>
        <p:nvSpPr>
          <p:cNvPr id="3" name="Заголовок 2"/>
          <p:cNvSpPr>
            <a:spLocks noGrp="1"/>
          </p:cNvSpPr>
          <p:nvPr>
            <p:ph type="title"/>
          </p:nvPr>
        </p:nvSpPr>
        <p:spPr/>
        <p:txBody>
          <a:bodyPr/>
          <a:lstStyle/>
          <a:p>
            <a:r>
              <a:rPr lang="ru-RU" dirty="0"/>
              <a:t>История стиля</a:t>
            </a:r>
          </a:p>
        </p:txBody>
      </p:sp>
    </p:spTree>
    <p:extLst>
      <p:ext uri="{BB962C8B-B14F-4D97-AF65-F5344CB8AC3E}">
        <p14:creationId xmlns="" xmlns:p14="http://schemas.microsoft.com/office/powerpoint/2010/main" val="387321436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r>
              <a:rPr lang="ru-RU" dirty="0"/>
              <a:t>Техника плавания</a:t>
            </a:r>
          </a:p>
        </p:txBody>
      </p:sp>
      <p:pic>
        <p:nvPicPr>
          <p:cNvPr id="6" name="Объект 5"/>
          <p:cNvPicPr>
            <a:picLocks noGrp="1" noChangeAspect="1"/>
          </p:cNvPicPr>
          <p:nvPr>
            <p:ph idx="1"/>
          </p:nvPr>
        </p:nvPicPr>
        <p:blipFill>
          <a:blip r:embed="rId2" cstate="screen">
            <a:extLst>
              <a:ext uri="{28A0092B-C50C-407E-A947-70E740481C1C}">
                <a14:useLocalDpi xmlns="" xmlns:a14="http://schemas.microsoft.com/office/drawing/2010/main" val="0"/>
              </a:ext>
            </a:extLst>
          </a:blip>
          <a:stretch>
            <a:fillRect/>
          </a:stretch>
        </p:blipFill>
        <p:spPr>
          <a:xfrm>
            <a:off x="2051720" y="2636912"/>
            <a:ext cx="4969827" cy="3584010"/>
          </a:xfrm>
        </p:spPr>
      </p:pic>
    </p:spTree>
    <p:extLst>
      <p:ext uri="{BB962C8B-B14F-4D97-AF65-F5344CB8AC3E}">
        <p14:creationId xmlns="" xmlns:p14="http://schemas.microsoft.com/office/powerpoint/2010/main" val="353671836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988840"/>
            <a:ext cx="7408333" cy="4536504"/>
          </a:xfrm>
        </p:spPr>
        <p:txBody>
          <a:bodyPr>
            <a:normAutofit fontScale="55000" lnSpcReduction="20000"/>
          </a:bodyPr>
          <a:lstStyle/>
          <a:p>
            <a:r>
              <a:rPr lang="ru-RU" dirty="0"/>
              <a:t>Попеременное левой и правой. Пока одна рука делает гребок, вторая переносится вперед над водой. Гребки руками служат основой движущей силы (основное усилие при гребке производится плечом, движения ладоней и предплечьями должны лишь дополнять движения плеч). Каждый гребок может быть поделен на три фазы: к себе, от себя, вперед.</a:t>
            </a:r>
          </a:p>
          <a:p>
            <a:endParaRPr lang="ru-RU" dirty="0"/>
          </a:p>
          <a:p>
            <a:r>
              <a:rPr lang="ru-RU" dirty="0"/>
              <a:t>Первое движение из изначальной позиции — слегка погрузить одну из рук в воду и направить чуть вправо, после согнуть кисть под углом около 45° в сторону дна. Затем рука описывает под водой полукруг, локоть следует чуть выше кисти, так что кисть оказывается направлена к ногам. Эта фаза завершается примерно на уровне верха грудной клетки.</a:t>
            </a:r>
          </a:p>
          <a:p>
            <a:endParaRPr lang="ru-RU" dirty="0"/>
          </a:p>
          <a:p>
            <a:r>
              <a:rPr lang="ru-RU" dirty="0"/>
              <a:t>В фазе «от себя» рука проходит под водой под телом и выносится назад сбоку от тела к концу гребка.</a:t>
            </a:r>
          </a:p>
          <a:p>
            <a:endParaRPr lang="ru-RU" dirty="0"/>
          </a:p>
          <a:p>
            <a:r>
              <a:rPr lang="ru-RU" dirty="0"/>
              <a:t>Приблизительно одновременно с началом взмаха одной руки вперед другая начинает фазу гребка. Во время взмаха локоть движется вперед в направлении плавания, а кисть расслаблена и свободно свисает, почти касаясь поверхности воды (эта техника плаванья, т.н. "скользящая", неправильна, так как локоть следует поднимать выше и напрягать кисть, после чего тянуть ее вперед). Движение напоминает вынимание руки из заднего кармана брюк, при этом мизинец оказывается выше других пальцев. Последующее движение по расположению пальцев похоже на расстегивание молнии. Рука выносится вперед тела, пальцы расслаблены, близко от поверхности воды. В этой фазе одно плечо поднимается над уровнем воды и таким образом уменьшает сопротивление тела встречной воде. При этом одни пловцы лишь поворачиваются в пояснице, другие предпочитают полностью поворачивать тело на бок.</a:t>
            </a:r>
          </a:p>
        </p:txBody>
      </p:sp>
      <p:sp>
        <p:nvSpPr>
          <p:cNvPr id="3" name="Заголовок 2"/>
          <p:cNvSpPr>
            <a:spLocks noGrp="1"/>
          </p:cNvSpPr>
          <p:nvPr>
            <p:ph type="title"/>
          </p:nvPr>
        </p:nvSpPr>
        <p:spPr/>
        <p:txBody>
          <a:bodyPr/>
          <a:lstStyle/>
          <a:p>
            <a:r>
              <a:rPr lang="ru-RU" dirty="0" smtClean="0"/>
              <a:t>Движения руками</a:t>
            </a:r>
            <a:endParaRPr lang="ru-RU" dirty="0"/>
          </a:p>
        </p:txBody>
      </p:sp>
    </p:spTree>
    <p:extLst>
      <p:ext uri="{BB962C8B-B14F-4D97-AF65-F5344CB8AC3E}">
        <p14:creationId xmlns="" xmlns:p14="http://schemas.microsoft.com/office/powerpoint/2010/main" val="27392282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971600" y="2564904"/>
            <a:ext cx="7408333" cy="3744416"/>
          </a:xfrm>
        </p:spPr>
        <p:txBody>
          <a:bodyPr>
            <a:normAutofit fontScale="55000" lnSpcReduction="20000"/>
          </a:bodyPr>
          <a:lstStyle/>
          <a:p>
            <a:r>
              <a:rPr lang="ru-RU" dirty="0"/>
              <a:t>Ноги движутся в противоположных направлениях: одна поднимается, другая опускается, затем наоборот. Движения ногами лишь незначительно ускоряют продвижение вперед, но зато позволяют сбалансировать положение тела. Это хорошо чувствуется на тренировках, в которых ноги пловца зажимают плавучую доску и не двигаются.</a:t>
            </a:r>
          </a:p>
          <a:p>
            <a:endParaRPr lang="ru-RU" dirty="0"/>
          </a:p>
          <a:p>
            <a:r>
              <a:rPr lang="ru-RU" dirty="0"/>
              <a:t>Движение начинается с легкого сгибания ноги в колене и затем резкого маха вниз, подобно удару по мячу. При этом нога может слегка подгибаться внутрь, ближе к центральной оси тела. Затем прямая нога возвращается в исходное положение. Частая ошибка новичков — слишком сильно сгибать ноги или делать слишком сильные махи, выбрасывая ноги выше поверхности воды.</a:t>
            </a:r>
          </a:p>
          <a:p>
            <a:endParaRPr lang="ru-RU" dirty="0"/>
          </a:p>
          <a:p>
            <a:r>
              <a:rPr lang="ru-RU" dirty="0"/>
              <a:t>Идеальное количество гребков ногами — 6 на каждый полный цикл движений кролем, но возможно делать 8, 4 или 2. Например, немецкая пловчиха Франциска </a:t>
            </a:r>
            <a:r>
              <a:rPr lang="ru-RU" dirty="0" err="1"/>
              <a:t>ван</a:t>
            </a:r>
            <a:r>
              <a:rPr lang="ru-RU" dirty="0"/>
              <a:t> </a:t>
            </a:r>
            <a:r>
              <a:rPr lang="ru-RU" dirty="0" err="1"/>
              <a:t>Альмсик</a:t>
            </a:r>
            <a:r>
              <a:rPr lang="ru-RU" dirty="0"/>
              <a:t> успешно использует всего 4 маха ногами. Кроме того, вполне возможно применение волнообразного движения ногами из баттерфляя, хотя в этом случае теряется стабильность положения тела. Еще один необычный способ — комбинировать движения руками как в кроле и ногами как в брассе. При этом становится труднее выполнять вдохи, так как движения кролем предполагают поворот тела или головы, а движения брассом мешают этому.</a:t>
            </a:r>
          </a:p>
        </p:txBody>
      </p:sp>
      <p:sp>
        <p:nvSpPr>
          <p:cNvPr id="3" name="Заголовок 2"/>
          <p:cNvSpPr>
            <a:spLocks noGrp="1"/>
          </p:cNvSpPr>
          <p:nvPr>
            <p:ph type="title"/>
          </p:nvPr>
        </p:nvSpPr>
        <p:spPr/>
        <p:txBody>
          <a:bodyPr/>
          <a:lstStyle/>
          <a:p>
            <a:r>
              <a:rPr lang="ru-RU" dirty="0"/>
              <a:t>Движения ногами</a:t>
            </a:r>
          </a:p>
        </p:txBody>
      </p:sp>
    </p:spTree>
    <p:extLst>
      <p:ext uri="{BB962C8B-B14F-4D97-AF65-F5344CB8AC3E}">
        <p14:creationId xmlns="" xmlns:p14="http://schemas.microsoft.com/office/powerpoint/2010/main" val="187908446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a:xfrm>
            <a:off x="872067" y="1916832"/>
            <a:ext cx="7408333" cy="4680520"/>
          </a:xfrm>
        </p:spPr>
        <p:txBody>
          <a:bodyPr>
            <a:normAutofit fontScale="55000" lnSpcReduction="20000"/>
          </a:bodyPr>
          <a:lstStyle/>
          <a:p>
            <a:r>
              <a:rPr lang="ru-RU" dirty="0"/>
              <a:t>Как правило, лицо во время плавания находится в воде, так что взгляд направлен вперед, в нижнюю часть противоположной стенки бассейна, кромка воды находится посередине лба. В то же время, некоторые спортсмены считают, что лучше опускать голову ниже. Вдох происходит через рот, при этом голова повернута в сторону той руки, которая движется над водой. Вдох следует делать в самом начале маха, когда образуется треугольник между плечом, предплечьем и кромкой воды. В этот момент вода немного расступается вокруг головы, так что можно сделать вдох и не поворачивая голову выше линии воды в бассейне. Тонкий слой воды на лице можно сдуть перед этим небольшим выдохом. Затем к концу маха голова снова поворачивается вниз и вперед. Выдох происходит в воду через нос и рот равномерно в течение всего промежутка до следующего вдоха. Выдыхая через нос, можно вытолкнуть воду, попадающую в нос во время плавания. У пловцов, страдающих аллергией, которая усугубляется при посещении бассейна, выдыхание через нос все же не предотвращает до конца аллергических эффектов.</a:t>
            </a:r>
          </a:p>
          <a:p>
            <a:endParaRPr lang="ru-RU" dirty="0"/>
          </a:p>
          <a:p>
            <a:r>
              <a:rPr lang="ru-RU" dirty="0"/>
              <a:t>По правилам вдох делается на каждый третий взмах руки над водой, то есть 2 раза за 3 цикла, с чередованием вдохов справа и слева. Иногда пловцы предпочитают делать вдох в каждом цикле, то есть при каждом втором взмахе, и поворачиваться только в одну сторону. Многие способны одинаково комфортно делать вдох с обеих сторон. На коротких дистанциях пловцы часто делают точно рассчитанное количество вдохов, самые тренированные делают всего один вдох или вообще обходятся без дополнительных вдохов на расстояниях 25-50 м. На дистанциях в 100 м они могут делать вдох на каждый четвертый взмах или каждый второй взмах, некоторые начинают с четырех взмахов, затем переключаются на два. В водном поло спортсмены держат голову над водой постоянно, чтобы следить за игрой и дышать свободнее, что приводит к гораздо более вертикальному положению тела и большому сопротивлению воды.</a:t>
            </a:r>
          </a:p>
        </p:txBody>
      </p:sp>
      <p:sp>
        <p:nvSpPr>
          <p:cNvPr id="3" name="Заголовок 2"/>
          <p:cNvSpPr>
            <a:spLocks noGrp="1"/>
          </p:cNvSpPr>
          <p:nvPr>
            <p:ph type="title"/>
          </p:nvPr>
        </p:nvSpPr>
        <p:spPr/>
        <p:txBody>
          <a:bodyPr/>
          <a:lstStyle/>
          <a:p>
            <a:r>
              <a:rPr lang="ru-RU" dirty="0"/>
              <a:t>Дыхание</a:t>
            </a:r>
          </a:p>
        </p:txBody>
      </p:sp>
    </p:spTree>
    <p:extLst>
      <p:ext uri="{BB962C8B-B14F-4D97-AF65-F5344CB8AC3E}">
        <p14:creationId xmlns="" xmlns:p14="http://schemas.microsoft.com/office/powerpoint/2010/main" val="309916593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4F4F4"/>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Бумажная">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4F4F4"/>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71</TotalTime>
  <Words>1647</Words>
  <Application>Microsoft Office PowerPoint</Application>
  <PresentationFormat>Экран (4:3)</PresentationFormat>
  <Paragraphs>52</Paragraphs>
  <Slides>15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Волна</vt:lpstr>
      <vt:lpstr>Плавание</vt:lpstr>
      <vt:lpstr>Слайд 2</vt:lpstr>
      <vt:lpstr>Эргономика</vt:lpstr>
      <vt:lpstr>Слайд 4</vt:lpstr>
      <vt:lpstr>История стиля</vt:lpstr>
      <vt:lpstr>Техника плавания</vt:lpstr>
      <vt:lpstr>Движения руками</vt:lpstr>
      <vt:lpstr>Движения ногами</vt:lpstr>
      <vt:lpstr>Дыхание</vt:lpstr>
      <vt:lpstr>Слайд 10</vt:lpstr>
      <vt:lpstr>Движения телом</vt:lpstr>
      <vt:lpstr>Прыжок</vt:lpstr>
      <vt:lpstr>Мировые рекорды в плавании</vt:lpstr>
      <vt:lpstr>Слайд 14</vt:lpstr>
      <vt:lpstr>Слайд 15</vt:lpstr>
    </vt:vector>
  </TitlesOfParts>
  <Company>SPecialiST RePack</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Плавание</dc:title>
  <dc:creator>So5t</dc:creator>
  <cp:lastModifiedBy>Admin</cp:lastModifiedBy>
  <cp:revision>7</cp:revision>
  <dcterms:created xsi:type="dcterms:W3CDTF">2014-10-28T06:19:42Z</dcterms:created>
  <dcterms:modified xsi:type="dcterms:W3CDTF">2015-01-25T14:34:23Z</dcterms:modified>
</cp:coreProperties>
</file>