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6" r:id="rId1"/>
  </p:sldMasterIdLst>
  <p:sldIdLst>
    <p:sldId id="269" r:id="rId2"/>
    <p:sldId id="256" r:id="rId3"/>
    <p:sldId id="257" r:id="rId4"/>
    <p:sldId id="263" r:id="rId5"/>
    <p:sldId id="258" r:id="rId6"/>
    <p:sldId id="259" r:id="rId7"/>
    <p:sldId id="260" r:id="rId8"/>
    <p:sldId id="261" r:id="rId9"/>
    <p:sldId id="262" r:id="rId10"/>
    <p:sldId id="264" r:id="rId11"/>
    <p:sldId id="265" r:id="rId12"/>
    <p:sldId id="266" r:id="rId13"/>
    <p:sldId id="267" r:id="rId14"/>
    <p:sldId id="268" r:id="rId1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16" autoAdjust="0"/>
    <p:restoredTop sz="94660"/>
  </p:normalViewPr>
  <p:slideViewPr>
    <p:cSldViewPr snapToGrid="0">
      <p:cViewPr varScale="1">
        <p:scale>
          <a:sx n="76" d="100"/>
          <a:sy n="76" d="100"/>
        </p:scale>
        <p:origin x="126" y="82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2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3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_____Microsoft_Excel4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layout>
                <c:manualLayout>
                  <c:x val="-4.7169811320754715E-3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социал-демократы</c:v>
                </c:pt>
                <c:pt idx="1">
                  <c:v>трудовики</c:v>
                </c:pt>
                <c:pt idx="2">
                  <c:v>беспартийные</c:v>
                </c:pt>
                <c:pt idx="3">
                  <c:v>октябристы</c:v>
                </c:pt>
                <c:pt idx="4">
                  <c:v>национальные партии и группы</c:v>
                </c:pt>
                <c:pt idx="5">
                  <c:v>кадеты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</c:v>
                </c:pt>
                <c:pt idx="1">
                  <c:v>97</c:v>
                </c:pt>
                <c:pt idx="2">
                  <c:v>105</c:v>
                </c:pt>
                <c:pt idx="3">
                  <c:v>16</c:v>
                </c:pt>
                <c:pt idx="4">
                  <c:v>63</c:v>
                </c:pt>
                <c:pt idx="5">
                  <c:v>179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6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другие</c:v>
                </c:pt>
                <c:pt idx="1">
                  <c:v>беспартийные</c:v>
                </c:pt>
                <c:pt idx="2">
                  <c:v>национальные партии и группы</c:v>
                </c:pt>
                <c:pt idx="3">
                  <c:v>октябристы и правые</c:v>
                </c:pt>
                <c:pt idx="4">
                  <c:v>кадеты</c:v>
                </c:pt>
                <c:pt idx="5">
                  <c:v>трудовики</c:v>
                </c:pt>
                <c:pt idx="6">
                  <c:v>народные социалисты</c:v>
                </c:pt>
                <c:pt idx="7">
                  <c:v>эсеры</c:v>
                </c:pt>
                <c:pt idx="8">
                  <c:v>социал-демократы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</c:v>
                </c:pt>
                <c:pt idx="1">
                  <c:v>50</c:v>
                </c:pt>
                <c:pt idx="2">
                  <c:v>76</c:v>
                </c:pt>
                <c:pt idx="3">
                  <c:v>54</c:v>
                </c:pt>
                <c:pt idx="4">
                  <c:v>98</c:v>
                </c:pt>
                <c:pt idx="5">
                  <c:v>104</c:v>
                </c:pt>
                <c:pt idx="6">
                  <c:v>16</c:v>
                </c:pt>
                <c:pt idx="7">
                  <c:v>37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9.3903843916062213E-2"/>
          <c:y val="8.9863086144082741E-2"/>
          <c:w val="0.69889181955703827"/>
          <c:h val="0.70584596701531721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Столбец1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layout>
                <c:manualLayout>
                  <c:x val="-0.1822660098522168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902463054187192"/>
                      <c:h val="0.16205233674148939"/>
                    </c:manualLayout>
                  </c15:layout>
                </c:ext>
              </c:extLst>
            </c:dLbl>
            <c:dLbl>
              <c:idx val="3"/>
              <c:layout>
                <c:manualLayout>
                  <c:x val="-4.7169811320754715E-3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18390384391606218"/>
                      <c:h val="0.19368159203980101"/>
                    </c:manualLayout>
                  </c15:layout>
                </c:ext>
              </c:extLst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Лист1!$A$2:$A$7</c:f>
              <c:strCache>
                <c:ptCount val="6"/>
                <c:pt idx="0">
                  <c:v>социал-демократы</c:v>
                </c:pt>
                <c:pt idx="1">
                  <c:v>трудовики</c:v>
                </c:pt>
                <c:pt idx="2">
                  <c:v>беспартийные</c:v>
                </c:pt>
                <c:pt idx="3">
                  <c:v>октябристы</c:v>
                </c:pt>
                <c:pt idx="4">
                  <c:v>национальные партии и группы</c:v>
                </c:pt>
                <c:pt idx="5">
                  <c:v>кадеты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18</c:v>
                </c:pt>
                <c:pt idx="1">
                  <c:v>97</c:v>
                </c:pt>
                <c:pt idx="2">
                  <c:v>105</c:v>
                </c:pt>
                <c:pt idx="3">
                  <c:v>16</c:v>
                </c:pt>
                <c:pt idx="4">
                  <c:v>63</c:v>
                </c:pt>
                <c:pt idx="5">
                  <c:v>179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25531122591889449"/>
          <c:y val="8.0221469151799063E-2"/>
          <c:w val="0.56447636239145993"/>
          <c:h val="0.72310136549387027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3"/>
            <c:bubble3D val="0"/>
            <c:spPr>
              <a:solidFill>
                <a:schemeClr val="accent4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4"/>
            <c:bubble3D val="0"/>
            <c:spPr>
              <a:solidFill>
                <a:schemeClr val="accent5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5"/>
            <c:bubble3D val="0"/>
            <c:spPr>
              <a:solidFill>
                <a:schemeClr val="accent6"/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>
                <a:noFill/>
              </a:ln>
              <a:effectLst>
                <a:outerShdw blurRad="63500" sx="102000" sy="102000" algn="ctr" rotWithShape="0">
                  <a:prstClr val="black">
                    <a:alpha val="20000"/>
                  </a:prstClr>
                </a:outerShdw>
              </a:effectLst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2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2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3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4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4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5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5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6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6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1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7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2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dLbl>
              <c:idx val="8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spc="0" baseline="0">
                      <a:solidFill>
                        <a:schemeClr val="accent3">
                          <a:lumMod val="60000"/>
                        </a:schemeClr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ru-RU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spc="0" baseline="0">
                    <a:solidFill>
                      <a:schemeClr val="accent1"/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Лист1!$A$2:$A$10</c:f>
              <c:strCache>
                <c:ptCount val="9"/>
                <c:pt idx="0">
                  <c:v>другие</c:v>
                </c:pt>
                <c:pt idx="1">
                  <c:v>беспартийные</c:v>
                </c:pt>
                <c:pt idx="2">
                  <c:v>национальные партии и группы</c:v>
                </c:pt>
                <c:pt idx="3">
                  <c:v>октябристы и правые</c:v>
                </c:pt>
                <c:pt idx="4">
                  <c:v>кадеты</c:v>
                </c:pt>
                <c:pt idx="5">
                  <c:v>трудовики</c:v>
                </c:pt>
                <c:pt idx="6">
                  <c:v>народные социалисты</c:v>
                </c:pt>
                <c:pt idx="7">
                  <c:v>эсеры</c:v>
                </c:pt>
                <c:pt idx="8">
                  <c:v>социал-демократы</c:v>
                </c:pt>
              </c:strCache>
            </c:strRef>
          </c:cat>
          <c:val>
            <c:numRef>
              <c:f>Лист1!$B$2:$B$10</c:f>
              <c:numCache>
                <c:formatCode>General</c:formatCode>
                <c:ptCount val="9"/>
                <c:pt idx="0">
                  <c:v>18</c:v>
                </c:pt>
                <c:pt idx="1">
                  <c:v>50</c:v>
                </c:pt>
                <c:pt idx="2">
                  <c:v>76</c:v>
                </c:pt>
                <c:pt idx="3">
                  <c:v>54</c:v>
                </c:pt>
                <c:pt idx="4">
                  <c:v>98</c:v>
                </c:pt>
                <c:pt idx="5">
                  <c:v>104</c:v>
                </c:pt>
                <c:pt idx="6">
                  <c:v>16</c:v>
                </c:pt>
                <c:pt idx="7">
                  <c:v>37</c:v>
                </c:pt>
              </c:numCache>
            </c:numRef>
          </c:val>
        </c:ser>
        <c:dLbls>
          <c:dLblPos val="out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cs:styleClr val="auto"/>
    </cs:fontRef>
    <cs:defRPr sz="133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33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589213" y="2514600"/>
            <a:ext cx="8915399" cy="2262781"/>
          </a:xfrm>
        </p:spPr>
        <p:txBody>
          <a:bodyPr anchor="b">
            <a:normAutofit/>
          </a:bodyPr>
          <a:lstStyle>
            <a:lvl1pPr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589213" y="4777379"/>
            <a:ext cx="8915399" cy="1126283"/>
          </a:xfrm>
        </p:spPr>
        <p:txBody>
          <a:bodyPr anchor="t"/>
          <a:lstStyle>
            <a:lvl1pPr marL="0" indent="0" algn="l">
              <a:buNone/>
              <a:defRPr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6"/>
          <p:cNvSpPr/>
          <p:nvPr/>
        </p:nvSpPr>
        <p:spPr bwMode="auto">
          <a:xfrm>
            <a:off x="0" y="4323810"/>
            <a:ext cx="1744652" cy="778589"/>
          </a:xfrm>
          <a:custGeom>
            <a:avLst/>
            <a:gdLst/>
            <a:ahLst/>
            <a:cxnLst/>
            <a:rect l="0" t="0" r="r" b="b"/>
            <a:pathLst>
              <a:path w="372" h="166">
                <a:moveTo>
                  <a:pt x="287" y="166"/>
                </a:moveTo>
                <a:cubicBezTo>
                  <a:pt x="290" y="166"/>
                  <a:pt x="292" y="165"/>
                  <a:pt x="293" y="164"/>
                </a:cubicBezTo>
                <a:cubicBezTo>
                  <a:pt x="293" y="163"/>
                  <a:pt x="294" y="163"/>
                  <a:pt x="294" y="163"/>
                </a:cubicBezTo>
                <a:cubicBezTo>
                  <a:pt x="370" y="87"/>
                  <a:pt x="370" y="87"/>
                  <a:pt x="370" y="87"/>
                </a:cubicBezTo>
                <a:cubicBezTo>
                  <a:pt x="372" y="85"/>
                  <a:pt x="372" y="81"/>
                  <a:pt x="370" y="78"/>
                </a:cubicBezTo>
                <a:cubicBezTo>
                  <a:pt x="294" y="3"/>
                  <a:pt x="294" y="3"/>
                  <a:pt x="294" y="3"/>
                </a:cubicBezTo>
                <a:cubicBezTo>
                  <a:pt x="294" y="2"/>
                  <a:pt x="293" y="2"/>
                  <a:pt x="293" y="2"/>
                </a:cubicBezTo>
                <a:cubicBezTo>
                  <a:pt x="292" y="1"/>
                  <a:pt x="290" y="0"/>
                  <a:pt x="287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166"/>
                  <a:pt x="0" y="166"/>
                  <a:pt x="0" y="166"/>
                </a:cubicBezTo>
                <a:lnTo>
                  <a:pt x="287" y="16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4529540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216391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09600"/>
            <a:ext cx="8915399" cy="311704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286483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3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3275012" y="3505200"/>
            <a:ext cx="7536554" cy="381000"/>
          </a:xfrm>
        </p:spPr>
        <p:txBody>
          <a:bodyPr anchor="ctr">
            <a:noAutofit/>
          </a:bodyPr>
          <a:lstStyle>
            <a:lvl1pPr marL="0" indent="0">
              <a:buFontTx/>
              <a:buNone/>
              <a:defRPr sz="16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4354046"/>
            <a:ext cx="8915399" cy="1555864"/>
          </a:xfrm>
        </p:spPr>
        <p:txBody>
          <a:bodyPr anchor="ctr">
            <a:normAutofit/>
          </a:bodyPr>
          <a:lstStyle>
            <a:lvl1pPr marL="0" indent="0" algn="l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43728443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2438400"/>
            <a:ext cx="8915400" cy="2724845"/>
          </a:xfrm>
        </p:spPr>
        <p:txBody>
          <a:bodyPr anchor="b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5677222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"/>
          <p:cNvSpPr>
            <a:spLocks noGrp="1"/>
          </p:cNvSpPr>
          <p:nvPr>
            <p:ph type="title"/>
          </p:nvPr>
        </p:nvSpPr>
        <p:spPr>
          <a:xfrm>
            <a:off x="2849949" y="609600"/>
            <a:ext cx="8393926" cy="2895600"/>
          </a:xfrm>
        </p:spPr>
        <p:txBody>
          <a:bodyPr anchor="ctr">
            <a:normAutofit/>
          </a:bodyPr>
          <a:lstStyle>
            <a:lvl1pPr algn="l">
              <a:defRPr sz="48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2467652" y="648005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“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11114852" y="2905306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baseline="0" dirty="0">
                <a:ln w="3175" cmpd="sng">
                  <a:noFill/>
                </a:ln>
                <a:solidFill>
                  <a:schemeClr val="accent1"/>
                </a:solidFill>
                <a:effectLst/>
                <a:latin typeface="Arial"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87151957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627407"/>
            <a:ext cx="8915399" cy="2880020"/>
          </a:xfrm>
        </p:spPr>
        <p:txBody>
          <a:bodyPr anchor="ctr">
            <a:normAutofit/>
          </a:bodyPr>
          <a:lstStyle>
            <a:lvl1pPr algn="l">
              <a:defRPr sz="48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21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2589212" y="4343400"/>
            <a:ext cx="8915400" cy="838200"/>
          </a:xfrm>
        </p:spPr>
        <p:txBody>
          <a:bodyPr anchor="b">
            <a:noAutofit/>
          </a:bodyPr>
          <a:lstStyle>
            <a:lvl1pPr marL="0" indent="0">
              <a:buFontTx/>
              <a:buNone/>
              <a:defRPr sz="2400">
                <a:solidFill>
                  <a:schemeClr val="accent1"/>
                </a:solidFill>
              </a:defRPr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181600"/>
            <a:ext cx="8915400" cy="729622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buNone/>
              <a:defRPr lang="en-US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pPr marL="0" lvl="0" indent="0"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12309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024158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9294812" y="627405"/>
            <a:ext cx="2207601" cy="5283817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589212" y="627405"/>
            <a:ext cx="6477000" cy="528381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01640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2925" y="624110"/>
            <a:ext cx="8911687" cy="128089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89212" y="2133600"/>
            <a:ext cx="8915400" cy="377762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8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897919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2058750"/>
            <a:ext cx="8915399" cy="1468800"/>
          </a:xfrm>
        </p:spPr>
        <p:txBody>
          <a:bodyPr anchor="b"/>
          <a:lstStyle>
            <a:lvl1pPr algn="l">
              <a:defRPr sz="40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3530129"/>
            <a:ext cx="8915399" cy="860400"/>
          </a:xfrm>
        </p:spPr>
        <p:txBody>
          <a:bodyPr anchor="t"/>
          <a:lstStyle>
            <a:lvl1pPr marL="0" indent="0" algn="l">
              <a:buNone/>
              <a:defRPr sz="20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31781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3244139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73172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589212" y="2133600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190747" y="2126222"/>
            <a:ext cx="4313864" cy="3777622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0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6305187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939373" y="1972703"/>
            <a:ext cx="3992732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589212" y="2548966"/>
            <a:ext cx="4342893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506629" y="1969475"/>
            <a:ext cx="3999001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166957" y="2545738"/>
            <a:ext cx="4338674" cy="3354060"/>
          </a:xfrm>
        </p:spPr>
        <p:txBody>
          <a:bodyPr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2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13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31812" y="787782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832204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16223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79098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2" y="446088"/>
            <a:ext cx="3505199" cy="976312"/>
          </a:xfrm>
        </p:spPr>
        <p:txBody>
          <a:bodyPr anchor="b"/>
          <a:lstStyle>
            <a:lvl1pPr algn="l">
              <a:defRPr sz="20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323012" y="446088"/>
            <a:ext cx="5181600" cy="5414963"/>
          </a:xfrm>
        </p:spPr>
        <p:txBody>
          <a:bodyPr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2" y="1598613"/>
            <a:ext cx="3505199" cy="426243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71437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98002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89213" y="4800600"/>
            <a:ext cx="89154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589212" y="634965"/>
            <a:ext cx="8915400" cy="3854970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89213" y="5367338"/>
            <a:ext cx="8915400" cy="493712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Freeform 11"/>
          <p:cNvSpPr/>
          <p:nvPr/>
        </p:nvSpPr>
        <p:spPr bwMode="auto">
          <a:xfrm flipV="1">
            <a:off x="-4189" y="4911725"/>
            <a:ext cx="1588527" cy="507297"/>
          </a:xfrm>
          <a:custGeom>
            <a:avLst/>
            <a:gdLst/>
            <a:ahLst/>
            <a:cxnLst/>
            <a:rect l="l" t="t" r="r" b="b"/>
            <a:pathLst>
              <a:path w="9248" h="10000">
                <a:moveTo>
                  <a:pt x="9248" y="4701"/>
                </a:moveTo>
                <a:lnTo>
                  <a:pt x="7915" y="188"/>
                </a:lnTo>
                <a:cubicBezTo>
                  <a:pt x="7906" y="156"/>
                  <a:pt x="7895" y="126"/>
                  <a:pt x="7886" y="94"/>
                </a:cubicBezTo>
                <a:cubicBezTo>
                  <a:pt x="7859" y="0"/>
                  <a:pt x="7831" y="0"/>
                  <a:pt x="7803" y="0"/>
                </a:cubicBezTo>
                <a:lnTo>
                  <a:pt x="7275" y="0"/>
                </a:lnTo>
                <a:lnTo>
                  <a:pt x="0" y="70"/>
                </a:lnTo>
                <a:cubicBezTo>
                  <a:pt x="8" y="3380"/>
                  <a:pt x="17" y="6690"/>
                  <a:pt x="25" y="10000"/>
                </a:cubicBezTo>
                <a:lnTo>
                  <a:pt x="7275" y="9966"/>
                </a:lnTo>
                <a:lnTo>
                  <a:pt x="7803" y="9966"/>
                </a:lnTo>
                <a:cubicBezTo>
                  <a:pt x="7831" y="9966"/>
                  <a:pt x="7859" y="9872"/>
                  <a:pt x="7886" y="9872"/>
                </a:cubicBezTo>
                <a:cubicBezTo>
                  <a:pt x="7886" y="9778"/>
                  <a:pt x="7915" y="9778"/>
                  <a:pt x="7915" y="9778"/>
                </a:cubicBezTo>
                <a:lnTo>
                  <a:pt x="9248" y="5265"/>
                </a:lnTo>
                <a:cubicBezTo>
                  <a:pt x="9303" y="5077"/>
                  <a:pt x="9303" y="4889"/>
                  <a:pt x="9248" y="470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531812" y="4983087"/>
            <a:ext cx="779767" cy="365125"/>
          </a:xfrm>
        </p:spPr>
        <p:txBody>
          <a:bodyPr/>
          <a:lstStyle/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289234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Group 22"/>
          <p:cNvGrpSpPr/>
          <p:nvPr/>
        </p:nvGrpSpPr>
        <p:grpSpPr>
          <a:xfrm>
            <a:off x="1" y="228600"/>
            <a:ext cx="2851516" cy="6638628"/>
            <a:chOff x="2487613" y="285750"/>
            <a:chExt cx="2428875" cy="5654676"/>
          </a:xfrm>
        </p:grpSpPr>
        <p:sp>
          <p:nvSpPr>
            <p:cNvPr id="24" name="Freeform 11"/>
            <p:cNvSpPr/>
            <p:nvPr/>
          </p:nvSpPr>
          <p:spPr bwMode="auto">
            <a:xfrm>
              <a:off x="2487613" y="2284413"/>
              <a:ext cx="85725" cy="533400"/>
            </a:xfrm>
            <a:custGeom>
              <a:avLst/>
              <a:gdLst/>
              <a:ahLst/>
              <a:cxnLst/>
              <a:rect l="0" t="0" r="r" b="b"/>
              <a:pathLst>
                <a:path w="22" h="136">
                  <a:moveTo>
                    <a:pt x="22" y="136"/>
                  </a:moveTo>
                  <a:cubicBezTo>
                    <a:pt x="20" y="117"/>
                    <a:pt x="19" y="99"/>
                    <a:pt x="17" y="80"/>
                  </a:cubicBezTo>
                  <a:cubicBezTo>
                    <a:pt x="11" y="54"/>
                    <a:pt x="6" y="27"/>
                    <a:pt x="0" y="0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6" y="64"/>
                    <a:pt x="13" y="94"/>
                    <a:pt x="20" y="124"/>
                  </a:cubicBezTo>
                  <a:cubicBezTo>
                    <a:pt x="20" y="128"/>
                    <a:pt x="21" y="132"/>
                    <a:pt x="22" y="136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5" name="Freeform 12"/>
            <p:cNvSpPr/>
            <p:nvPr/>
          </p:nvSpPr>
          <p:spPr bwMode="auto">
            <a:xfrm>
              <a:off x="2597151" y="2779713"/>
              <a:ext cx="550863" cy="1978025"/>
            </a:xfrm>
            <a:custGeom>
              <a:avLst/>
              <a:gdLst/>
              <a:ahLst/>
              <a:cxnLst/>
              <a:rect l="0" t="0" r="r" b="b"/>
              <a:pathLst>
                <a:path w="140" h="504">
                  <a:moveTo>
                    <a:pt x="86" y="350"/>
                  </a:moveTo>
                  <a:cubicBezTo>
                    <a:pt x="103" y="402"/>
                    <a:pt x="120" y="453"/>
                    <a:pt x="139" y="504"/>
                  </a:cubicBezTo>
                  <a:cubicBezTo>
                    <a:pt x="139" y="495"/>
                    <a:pt x="139" y="487"/>
                    <a:pt x="140" y="478"/>
                  </a:cubicBezTo>
                  <a:cubicBezTo>
                    <a:pt x="124" y="435"/>
                    <a:pt x="109" y="391"/>
                    <a:pt x="95" y="347"/>
                  </a:cubicBezTo>
                  <a:cubicBezTo>
                    <a:pt x="58" y="233"/>
                    <a:pt x="27" y="117"/>
                    <a:pt x="0" y="0"/>
                  </a:cubicBezTo>
                  <a:cubicBezTo>
                    <a:pt x="2" y="20"/>
                    <a:pt x="4" y="41"/>
                    <a:pt x="6" y="61"/>
                  </a:cubicBezTo>
                  <a:cubicBezTo>
                    <a:pt x="30" y="158"/>
                    <a:pt x="56" y="255"/>
                    <a:pt x="86" y="35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6" name="Freeform 13"/>
            <p:cNvSpPr/>
            <p:nvPr/>
          </p:nvSpPr>
          <p:spPr bwMode="auto">
            <a:xfrm>
              <a:off x="3175001" y="4730750"/>
              <a:ext cx="519113" cy="1209675"/>
            </a:xfrm>
            <a:custGeom>
              <a:avLst/>
              <a:gdLst/>
              <a:ahLst/>
              <a:cxnLst/>
              <a:rect l="0" t="0" r="r" b="b"/>
              <a:pathLst>
                <a:path w="132" h="308">
                  <a:moveTo>
                    <a:pt x="8" y="22"/>
                  </a:moveTo>
                  <a:cubicBezTo>
                    <a:pt x="5" y="15"/>
                    <a:pt x="2" y="8"/>
                    <a:pt x="0" y="0"/>
                  </a:cubicBezTo>
                  <a:cubicBezTo>
                    <a:pt x="0" y="10"/>
                    <a:pt x="0" y="19"/>
                    <a:pt x="0" y="29"/>
                  </a:cubicBezTo>
                  <a:cubicBezTo>
                    <a:pt x="21" y="85"/>
                    <a:pt x="44" y="140"/>
                    <a:pt x="68" y="194"/>
                  </a:cubicBezTo>
                  <a:cubicBezTo>
                    <a:pt x="85" y="232"/>
                    <a:pt x="104" y="270"/>
                    <a:pt x="123" y="308"/>
                  </a:cubicBezTo>
                  <a:cubicBezTo>
                    <a:pt x="132" y="308"/>
                    <a:pt x="132" y="308"/>
                    <a:pt x="132" y="308"/>
                  </a:cubicBezTo>
                  <a:cubicBezTo>
                    <a:pt x="113" y="269"/>
                    <a:pt x="94" y="230"/>
                    <a:pt x="77" y="190"/>
                  </a:cubicBezTo>
                  <a:cubicBezTo>
                    <a:pt x="52" y="135"/>
                    <a:pt x="29" y="79"/>
                    <a:pt x="8" y="22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7" name="Freeform 14"/>
            <p:cNvSpPr/>
            <p:nvPr/>
          </p:nvSpPr>
          <p:spPr bwMode="auto">
            <a:xfrm>
              <a:off x="3305176" y="5630863"/>
              <a:ext cx="146050" cy="309563"/>
            </a:xfrm>
            <a:custGeom>
              <a:avLst/>
              <a:gdLst/>
              <a:ahLst/>
              <a:cxnLst/>
              <a:rect l="0" t="0" r="r" b="b"/>
              <a:pathLst>
                <a:path w="37" h="79">
                  <a:moveTo>
                    <a:pt x="28" y="79"/>
                  </a:moveTo>
                  <a:cubicBezTo>
                    <a:pt x="37" y="79"/>
                    <a:pt x="37" y="79"/>
                    <a:pt x="37" y="79"/>
                  </a:cubicBezTo>
                  <a:cubicBezTo>
                    <a:pt x="24" y="53"/>
                    <a:pt x="12" y="27"/>
                    <a:pt x="0" y="0"/>
                  </a:cubicBezTo>
                  <a:cubicBezTo>
                    <a:pt x="8" y="27"/>
                    <a:pt x="17" y="53"/>
                    <a:pt x="28" y="79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8" name="Freeform 15"/>
            <p:cNvSpPr/>
            <p:nvPr/>
          </p:nvSpPr>
          <p:spPr bwMode="auto">
            <a:xfrm>
              <a:off x="2573338" y="2817813"/>
              <a:ext cx="700088" cy="2835275"/>
            </a:xfrm>
            <a:custGeom>
              <a:avLst/>
              <a:gdLst/>
              <a:ahLst/>
              <a:cxnLst/>
              <a:rect l="0" t="0" r="r" b="b"/>
              <a:pathLst>
                <a:path w="178" h="722">
                  <a:moveTo>
                    <a:pt x="162" y="660"/>
                  </a:moveTo>
                  <a:cubicBezTo>
                    <a:pt x="145" y="618"/>
                    <a:pt x="130" y="576"/>
                    <a:pt x="116" y="534"/>
                  </a:cubicBezTo>
                  <a:cubicBezTo>
                    <a:pt x="84" y="437"/>
                    <a:pt x="59" y="337"/>
                    <a:pt x="40" y="236"/>
                  </a:cubicBezTo>
                  <a:cubicBezTo>
                    <a:pt x="29" y="175"/>
                    <a:pt x="20" y="113"/>
                    <a:pt x="12" y="51"/>
                  </a:cubicBezTo>
                  <a:cubicBezTo>
                    <a:pt x="8" y="34"/>
                    <a:pt x="4" y="17"/>
                    <a:pt x="0" y="0"/>
                  </a:cubicBezTo>
                  <a:cubicBezTo>
                    <a:pt x="8" y="79"/>
                    <a:pt x="19" y="159"/>
                    <a:pt x="33" y="237"/>
                  </a:cubicBezTo>
                  <a:cubicBezTo>
                    <a:pt x="51" y="339"/>
                    <a:pt x="76" y="439"/>
                    <a:pt x="107" y="537"/>
                  </a:cubicBezTo>
                  <a:cubicBezTo>
                    <a:pt x="123" y="586"/>
                    <a:pt x="141" y="634"/>
                    <a:pt x="160" y="681"/>
                  </a:cubicBezTo>
                  <a:cubicBezTo>
                    <a:pt x="166" y="695"/>
                    <a:pt x="172" y="708"/>
                    <a:pt x="178" y="722"/>
                  </a:cubicBezTo>
                  <a:cubicBezTo>
                    <a:pt x="176" y="717"/>
                    <a:pt x="175" y="713"/>
                    <a:pt x="174" y="708"/>
                  </a:cubicBezTo>
                  <a:cubicBezTo>
                    <a:pt x="169" y="692"/>
                    <a:pt x="165" y="676"/>
                    <a:pt x="162" y="66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29" name="Freeform 16"/>
            <p:cNvSpPr/>
            <p:nvPr/>
          </p:nvSpPr>
          <p:spPr bwMode="auto">
            <a:xfrm>
              <a:off x="2506663" y="285750"/>
              <a:ext cx="90488" cy="2493963"/>
            </a:xfrm>
            <a:custGeom>
              <a:avLst/>
              <a:gdLst/>
              <a:ahLst/>
              <a:cxnLst/>
              <a:rect l="0" t="0" r="r" b="b"/>
              <a:pathLst>
                <a:path w="23" h="635">
                  <a:moveTo>
                    <a:pt x="11" y="577"/>
                  </a:moveTo>
                  <a:cubicBezTo>
                    <a:pt x="12" y="581"/>
                    <a:pt x="12" y="585"/>
                    <a:pt x="12" y="589"/>
                  </a:cubicBezTo>
                  <a:cubicBezTo>
                    <a:pt x="15" y="603"/>
                    <a:pt x="19" y="617"/>
                    <a:pt x="22" y="632"/>
                  </a:cubicBezTo>
                  <a:cubicBezTo>
                    <a:pt x="22" y="633"/>
                    <a:pt x="22" y="634"/>
                    <a:pt x="23" y="635"/>
                  </a:cubicBezTo>
                  <a:cubicBezTo>
                    <a:pt x="21" y="615"/>
                    <a:pt x="19" y="596"/>
                    <a:pt x="17" y="576"/>
                  </a:cubicBezTo>
                  <a:cubicBezTo>
                    <a:pt x="9" y="474"/>
                    <a:pt x="5" y="372"/>
                    <a:pt x="5" y="269"/>
                  </a:cubicBezTo>
                  <a:cubicBezTo>
                    <a:pt x="6" y="179"/>
                    <a:pt x="9" y="90"/>
                    <a:pt x="15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5" y="89"/>
                    <a:pt x="2" y="179"/>
                    <a:pt x="1" y="269"/>
                  </a:cubicBezTo>
                  <a:cubicBezTo>
                    <a:pt x="0" y="372"/>
                    <a:pt x="3" y="474"/>
                    <a:pt x="11" y="577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0" name="Freeform 17"/>
            <p:cNvSpPr/>
            <p:nvPr/>
          </p:nvSpPr>
          <p:spPr bwMode="auto">
            <a:xfrm>
              <a:off x="2554288" y="2598738"/>
              <a:ext cx="66675" cy="420688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0" y="0"/>
                  </a:moveTo>
                  <a:cubicBezTo>
                    <a:pt x="2" y="19"/>
                    <a:pt x="3" y="37"/>
                    <a:pt x="5" y="56"/>
                  </a:cubicBezTo>
                  <a:cubicBezTo>
                    <a:pt x="9" y="73"/>
                    <a:pt x="13" y="90"/>
                    <a:pt x="17" y="107"/>
                  </a:cubicBezTo>
                  <a:cubicBezTo>
                    <a:pt x="15" y="87"/>
                    <a:pt x="13" y="66"/>
                    <a:pt x="11" y="46"/>
                  </a:cubicBezTo>
                  <a:cubicBezTo>
                    <a:pt x="10" y="45"/>
                    <a:pt x="10" y="44"/>
                    <a:pt x="10" y="43"/>
                  </a:cubicBezTo>
                  <a:cubicBezTo>
                    <a:pt x="7" y="28"/>
                    <a:pt x="3" y="1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1" name="Freeform 18"/>
            <p:cNvSpPr/>
            <p:nvPr/>
          </p:nvSpPr>
          <p:spPr bwMode="auto">
            <a:xfrm>
              <a:off x="3143251" y="4757738"/>
              <a:ext cx="161925" cy="873125"/>
            </a:xfrm>
            <a:custGeom>
              <a:avLst/>
              <a:gdLst/>
              <a:ahLst/>
              <a:cxnLst/>
              <a:rect l="0" t="0" r="r" b="b"/>
              <a:pathLst>
                <a:path w="41" h="222">
                  <a:moveTo>
                    <a:pt x="0" y="0"/>
                  </a:moveTo>
                  <a:cubicBezTo>
                    <a:pt x="0" y="31"/>
                    <a:pt x="2" y="62"/>
                    <a:pt x="5" y="93"/>
                  </a:cubicBezTo>
                  <a:cubicBezTo>
                    <a:pt x="8" y="117"/>
                    <a:pt x="12" y="142"/>
                    <a:pt x="17" y="166"/>
                  </a:cubicBezTo>
                  <a:cubicBezTo>
                    <a:pt x="19" y="172"/>
                    <a:pt x="22" y="178"/>
                    <a:pt x="24" y="184"/>
                  </a:cubicBezTo>
                  <a:cubicBezTo>
                    <a:pt x="30" y="197"/>
                    <a:pt x="35" y="209"/>
                    <a:pt x="41" y="222"/>
                  </a:cubicBezTo>
                  <a:cubicBezTo>
                    <a:pt x="40" y="219"/>
                    <a:pt x="39" y="215"/>
                    <a:pt x="38" y="212"/>
                  </a:cubicBezTo>
                  <a:cubicBezTo>
                    <a:pt x="26" y="172"/>
                    <a:pt x="18" y="132"/>
                    <a:pt x="13" y="92"/>
                  </a:cubicBezTo>
                  <a:cubicBezTo>
                    <a:pt x="11" y="68"/>
                    <a:pt x="9" y="45"/>
                    <a:pt x="8" y="22"/>
                  </a:cubicBezTo>
                  <a:cubicBezTo>
                    <a:pt x="8" y="21"/>
                    <a:pt x="7" y="20"/>
                    <a:pt x="7" y="18"/>
                  </a:cubicBezTo>
                  <a:cubicBezTo>
                    <a:pt x="5" y="12"/>
                    <a:pt x="2" y="6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2" name="Freeform 19"/>
            <p:cNvSpPr/>
            <p:nvPr/>
          </p:nvSpPr>
          <p:spPr bwMode="auto">
            <a:xfrm>
              <a:off x="3148013" y="1282700"/>
              <a:ext cx="1768475" cy="3448050"/>
            </a:xfrm>
            <a:custGeom>
              <a:avLst/>
              <a:gdLst/>
              <a:ahLst/>
              <a:cxnLst/>
              <a:rect l="0" t="0" r="r" b="b"/>
              <a:pathLst>
                <a:path w="450" h="878">
                  <a:moveTo>
                    <a:pt x="7" y="854"/>
                  </a:moveTo>
                  <a:cubicBezTo>
                    <a:pt x="10" y="772"/>
                    <a:pt x="26" y="691"/>
                    <a:pt x="50" y="613"/>
                  </a:cubicBezTo>
                  <a:cubicBezTo>
                    <a:pt x="75" y="535"/>
                    <a:pt x="109" y="460"/>
                    <a:pt x="149" y="388"/>
                  </a:cubicBezTo>
                  <a:cubicBezTo>
                    <a:pt x="189" y="316"/>
                    <a:pt x="235" y="248"/>
                    <a:pt x="285" y="183"/>
                  </a:cubicBezTo>
                  <a:cubicBezTo>
                    <a:pt x="310" y="151"/>
                    <a:pt x="337" y="119"/>
                    <a:pt x="364" y="89"/>
                  </a:cubicBezTo>
                  <a:cubicBezTo>
                    <a:pt x="378" y="74"/>
                    <a:pt x="392" y="58"/>
                    <a:pt x="406" y="44"/>
                  </a:cubicBezTo>
                  <a:cubicBezTo>
                    <a:pt x="421" y="29"/>
                    <a:pt x="435" y="15"/>
                    <a:pt x="450" y="1"/>
                  </a:cubicBezTo>
                  <a:cubicBezTo>
                    <a:pt x="450" y="0"/>
                    <a:pt x="450" y="0"/>
                    <a:pt x="450" y="0"/>
                  </a:cubicBezTo>
                  <a:cubicBezTo>
                    <a:pt x="434" y="14"/>
                    <a:pt x="420" y="28"/>
                    <a:pt x="405" y="43"/>
                  </a:cubicBezTo>
                  <a:cubicBezTo>
                    <a:pt x="391" y="57"/>
                    <a:pt x="377" y="72"/>
                    <a:pt x="363" y="88"/>
                  </a:cubicBezTo>
                  <a:cubicBezTo>
                    <a:pt x="335" y="118"/>
                    <a:pt x="308" y="149"/>
                    <a:pt x="283" y="181"/>
                  </a:cubicBezTo>
                  <a:cubicBezTo>
                    <a:pt x="232" y="246"/>
                    <a:pt x="185" y="314"/>
                    <a:pt x="145" y="386"/>
                  </a:cubicBezTo>
                  <a:cubicBezTo>
                    <a:pt x="104" y="457"/>
                    <a:pt x="70" y="533"/>
                    <a:pt x="45" y="611"/>
                  </a:cubicBezTo>
                  <a:cubicBezTo>
                    <a:pt x="19" y="690"/>
                    <a:pt x="3" y="771"/>
                    <a:pt x="0" y="854"/>
                  </a:cubicBezTo>
                  <a:cubicBezTo>
                    <a:pt x="0" y="856"/>
                    <a:pt x="0" y="857"/>
                    <a:pt x="0" y="859"/>
                  </a:cubicBezTo>
                  <a:cubicBezTo>
                    <a:pt x="2" y="865"/>
                    <a:pt x="4" y="872"/>
                    <a:pt x="7" y="878"/>
                  </a:cubicBezTo>
                  <a:cubicBezTo>
                    <a:pt x="7" y="870"/>
                    <a:pt x="7" y="862"/>
                    <a:pt x="7" y="85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3" name="Freeform 20"/>
            <p:cNvSpPr/>
            <p:nvPr/>
          </p:nvSpPr>
          <p:spPr bwMode="auto">
            <a:xfrm>
              <a:off x="3273426" y="5653088"/>
              <a:ext cx="138113" cy="287338"/>
            </a:xfrm>
            <a:custGeom>
              <a:avLst/>
              <a:gdLst/>
              <a:ahLst/>
              <a:cxnLst/>
              <a:rect l="0" t="0" r="r" b="b"/>
              <a:pathLst>
                <a:path w="35" h="73">
                  <a:moveTo>
                    <a:pt x="0" y="0"/>
                  </a:moveTo>
                  <a:cubicBezTo>
                    <a:pt x="7" y="24"/>
                    <a:pt x="16" y="49"/>
                    <a:pt x="26" y="73"/>
                  </a:cubicBezTo>
                  <a:cubicBezTo>
                    <a:pt x="35" y="73"/>
                    <a:pt x="35" y="73"/>
                    <a:pt x="35" y="73"/>
                  </a:cubicBezTo>
                  <a:cubicBezTo>
                    <a:pt x="23" y="49"/>
                    <a:pt x="11" y="24"/>
                    <a:pt x="0" y="0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4" name="Freeform 21"/>
            <p:cNvSpPr/>
            <p:nvPr/>
          </p:nvSpPr>
          <p:spPr bwMode="auto">
            <a:xfrm>
              <a:off x="3143251" y="4656138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7" y="44"/>
                  </a:moveTo>
                  <a:cubicBezTo>
                    <a:pt x="7" y="46"/>
                    <a:pt x="8" y="47"/>
                    <a:pt x="8" y="48"/>
                  </a:cubicBezTo>
                  <a:cubicBezTo>
                    <a:pt x="8" y="38"/>
                    <a:pt x="8" y="29"/>
                    <a:pt x="8" y="19"/>
                  </a:cubicBezTo>
                  <a:cubicBezTo>
                    <a:pt x="5" y="13"/>
                    <a:pt x="3" y="6"/>
                    <a:pt x="1" y="0"/>
                  </a:cubicBezTo>
                  <a:cubicBezTo>
                    <a:pt x="0" y="9"/>
                    <a:pt x="0" y="17"/>
                    <a:pt x="0" y="26"/>
                  </a:cubicBezTo>
                  <a:cubicBezTo>
                    <a:pt x="2" y="32"/>
                    <a:pt x="5" y="38"/>
                    <a:pt x="7" y="44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  <p:sp>
          <p:nvSpPr>
            <p:cNvPr id="35" name="Freeform 22"/>
            <p:cNvSpPr/>
            <p:nvPr/>
          </p:nvSpPr>
          <p:spPr bwMode="auto">
            <a:xfrm>
              <a:off x="3211513" y="5410200"/>
              <a:ext cx="203200" cy="530225"/>
            </a:xfrm>
            <a:custGeom>
              <a:avLst/>
              <a:gdLst/>
              <a:ahLst/>
              <a:cxnLst/>
              <a:rect l="0" t="0" r="r" b="b"/>
              <a:pathLst>
                <a:path w="52" h="135">
                  <a:moveTo>
                    <a:pt x="7" y="18"/>
                  </a:moveTo>
                  <a:cubicBezTo>
                    <a:pt x="5" y="12"/>
                    <a:pt x="2" y="6"/>
                    <a:pt x="0" y="0"/>
                  </a:cubicBezTo>
                  <a:cubicBezTo>
                    <a:pt x="3" y="16"/>
                    <a:pt x="7" y="32"/>
                    <a:pt x="12" y="48"/>
                  </a:cubicBezTo>
                  <a:cubicBezTo>
                    <a:pt x="13" y="53"/>
                    <a:pt x="14" y="57"/>
                    <a:pt x="16" y="62"/>
                  </a:cubicBezTo>
                  <a:cubicBezTo>
                    <a:pt x="27" y="86"/>
                    <a:pt x="39" y="111"/>
                    <a:pt x="51" y="135"/>
                  </a:cubicBezTo>
                  <a:cubicBezTo>
                    <a:pt x="52" y="135"/>
                    <a:pt x="52" y="135"/>
                    <a:pt x="52" y="135"/>
                  </a:cubicBezTo>
                  <a:cubicBezTo>
                    <a:pt x="41" y="109"/>
                    <a:pt x="32" y="83"/>
                    <a:pt x="24" y="56"/>
                  </a:cubicBezTo>
                  <a:cubicBezTo>
                    <a:pt x="18" y="43"/>
                    <a:pt x="13" y="31"/>
                    <a:pt x="7" y="18"/>
                  </a:cubicBezTo>
                  <a:close/>
                </a:path>
              </a:pathLst>
            </a:custGeom>
            <a:solidFill>
              <a:schemeClr val="tx2">
                <a:alpha val="20000"/>
              </a:schemeClr>
            </a:solidFill>
            <a:ln>
              <a:noFill/>
            </a:ln>
          </p:spPr>
        </p:sp>
      </p:grpSp>
      <p:grpSp>
        <p:nvGrpSpPr>
          <p:cNvPr id="10" name="Group 9"/>
          <p:cNvGrpSpPr/>
          <p:nvPr/>
        </p:nvGrpSpPr>
        <p:grpSpPr>
          <a:xfrm>
            <a:off x="27221" y="-786"/>
            <a:ext cx="2356674" cy="6854039"/>
            <a:chOff x="6627813" y="194833"/>
            <a:chExt cx="1952625" cy="5678918"/>
          </a:xfrm>
        </p:grpSpPr>
        <p:sp>
          <p:nvSpPr>
            <p:cNvPr id="11" name="Freeform 27"/>
            <p:cNvSpPr/>
            <p:nvPr/>
          </p:nvSpPr>
          <p:spPr bwMode="auto">
            <a:xfrm>
              <a:off x="6627813" y="194833"/>
              <a:ext cx="409575" cy="3646488"/>
            </a:xfrm>
            <a:custGeom>
              <a:avLst/>
              <a:gdLst/>
              <a:ahLst/>
              <a:cxnLst/>
              <a:rect l="0" t="0" r="r" b="b"/>
              <a:pathLst>
                <a:path w="103" h="920">
                  <a:moveTo>
                    <a:pt x="7" y="210"/>
                  </a:moveTo>
                  <a:cubicBezTo>
                    <a:pt x="11" y="288"/>
                    <a:pt x="17" y="367"/>
                    <a:pt x="26" y="445"/>
                  </a:cubicBezTo>
                  <a:cubicBezTo>
                    <a:pt x="34" y="523"/>
                    <a:pt x="44" y="601"/>
                    <a:pt x="57" y="679"/>
                  </a:cubicBezTo>
                  <a:cubicBezTo>
                    <a:pt x="69" y="757"/>
                    <a:pt x="84" y="834"/>
                    <a:pt x="101" y="911"/>
                  </a:cubicBezTo>
                  <a:cubicBezTo>
                    <a:pt x="102" y="914"/>
                    <a:pt x="103" y="917"/>
                    <a:pt x="103" y="920"/>
                  </a:cubicBezTo>
                  <a:cubicBezTo>
                    <a:pt x="102" y="905"/>
                    <a:pt x="100" y="889"/>
                    <a:pt x="99" y="874"/>
                  </a:cubicBezTo>
                  <a:cubicBezTo>
                    <a:pt x="99" y="871"/>
                    <a:pt x="99" y="868"/>
                    <a:pt x="99" y="866"/>
                  </a:cubicBezTo>
                  <a:cubicBezTo>
                    <a:pt x="85" y="803"/>
                    <a:pt x="73" y="741"/>
                    <a:pt x="63" y="678"/>
                  </a:cubicBezTo>
                  <a:cubicBezTo>
                    <a:pt x="50" y="600"/>
                    <a:pt x="39" y="523"/>
                    <a:pt x="30" y="444"/>
                  </a:cubicBezTo>
                  <a:cubicBezTo>
                    <a:pt x="21" y="366"/>
                    <a:pt x="14" y="288"/>
                    <a:pt x="9" y="209"/>
                  </a:cubicBezTo>
                  <a:cubicBezTo>
                    <a:pt x="7" y="170"/>
                    <a:pt x="5" y="131"/>
                    <a:pt x="3" y="92"/>
                  </a:cubicBezTo>
                  <a:cubicBezTo>
                    <a:pt x="2" y="61"/>
                    <a:pt x="1" y="31"/>
                    <a:pt x="1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1" y="61"/>
                    <a:pt x="1" y="92"/>
                  </a:cubicBezTo>
                  <a:cubicBezTo>
                    <a:pt x="3" y="131"/>
                    <a:pt x="4" y="170"/>
                    <a:pt x="7" y="21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2" name="Freeform 28"/>
            <p:cNvSpPr/>
            <p:nvPr/>
          </p:nvSpPr>
          <p:spPr bwMode="auto">
            <a:xfrm>
              <a:off x="7061201" y="3771900"/>
              <a:ext cx="350838" cy="1309688"/>
            </a:xfrm>
            <a:custGeom>
              <a:avLst/>
              <a:gdLst/>
              <a:ahLst/>
              <a:cxnLst/>
              <a:rect l="0" t="0" r="r" b="b"/>
              <a:pathLst>
                <a:path w="88" h="330">
                  <a:moveTo>
                    <a:pt x="53" y="229"/>
                  </a:moveTo>
                  <a:cubicBezTo>
                    <a:pt x="64" y="263"/>
                    <a:pt x="75" y="297"/>
                    <a:pt x="88" y="330"/>
                  </a:cubicBezTo>
                  <a:cubicBezTo>
                    <a:pt x="88" y="323"/>
                    <a:pt x="88" y="315"/>
                    <a:pt x="88" y="308"/>
                  </a:cubicBezTo>
                  <a:cubicBezTo>
                    <a:pt x="88" y="307"/>
                    <a:pt x="88" y="305"/>
                    <a:pt x="88" y="304"/>
                  </a:cubicBezTo>
                  <a:cubicBezTo>
                    <a:pt x="79" y="278"/>
                    <a:pt x="70" y="252"/>
                    <a:pt x="62" y="226"/>
                  </a:cubicBezTo>
                  <a:cubicBezTo>
                    <a:pt x="38" y="152"/>
                    <a:pt x="17" y="76"/>
                    <a:pt x="0" y="0"/>
                  </a:cubicBezTo>
                  <a:cubicBezTo>
                    <a:pt x="2" y="21"/>
                    <a:pt x="4" y="42"/>
                    <a:pt x="7" y="63"/>
                  </a:cubicBezTo>
                  <a:cubicBezTo>
                    <a:pt x="21" y="119"/>
                    <a:pt x="36" y="174"/>
                    <a:pt x="53" y="2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3" name="Freeform 29"/>
            <p:cNvSpPr/>
            <p:nvPr/>
          </p:nvSpPr>
          <p:spPr bwMode="auto">
            <a:xfrm>
              <a:off x="7439026" y="5053013"/>
              <a:ext cx="357188" cy="820738"/>
            </a:xfrm>
            <a:custGeom>
              <a:avLst/>
              <a:gdLst/>
              <a:ahLst/>
              <a:cxnLst/>
              <a:rect l="0" t="0" r="r" b="b"/>
              <a:pathLst>
                <a:path w="90" h="207">
                  <a:moveTo>
                    <a:pt x="6" y="15"/>
                  </a:moveTo>
                  <a:cubicBezTo>
                    <a:pt x="4" y="10"/>
                    <a:pt x="2" y="5"/>
                    <a:pt x="0" y="0"/>
                  </a:cubicBezTo>
                  <a:cubicBezTo>
                    <a:pt x="0" y="9"/>
                    <a:pt x="0" y="19"/>
                    <a:pt x="1" y="29"/>
                  </a:cubicBezTo>
                  <a:cubicBezTo>
                    <a:pt x="14" y="62"/>
                    <a:pt x="27" y="95"/>
                    <a:pt x="42" y="127"/>
                  </a:cubicBezTo>
                  <a:cubicBezTo>
                    <a:pt x="54" y="154"/>
                    <a:pt x="67" y="181"/>
                    <a:pt x="80" y="207"/>
                  </a:cubicBezTo>
                  <a:cubicBezTo>
                    <a:pt x="90" y="207"/>
                    <a:pt x="90" y="207"/>
                    <a:pt x="90" y="207"/>
                  </a:cubicBezTo>
                  <a:cubicBezTo>
                    <a:pt x="76" y="180"/>
                    <a:pt x="63" y="152"/>
                    <a:pt x="50" y="123"/>
                  </a:cubicBezTo>
                  <a:cubicBezTo>
                    <a:pt x="34" y="88"/>
                    <a:pt x="20" y="51"/>
                    <a:pt x="6" y="1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4" name="Freeform 30"/>
            <p:cNvSpPr/>
            <p:nvPr/>
          </p:nvSpPr>
          <p:spPr bwMode="auto">
            <a:xfrm>
              <a:off x="7037388" y="3811588"/>
              <a:ext cx="457200" cy="1852613"/>
            </a:xfrm>
            <a:custGeom>
              <a:avLst/>
              <a:gdLst/>
              <a:ahLst/>
              <a:cxnLst/>
              <a:rect l="0" t="0" r="r" b="b"/>
              <a:pathLst>
                <a:path w="115" h="467">
                  <a:moveTo>
                    <a:pt x="101" y="409"/>
                  </a:moveTo>
                  <a:cubicBezTo>
                    <a:pt x="93" y="388"/>
                    <a:pt x="85" y="366"/>
                    <a:pt x="78" y="344"/>
                  </a:cubicBezTo>
                  <a:cubicBezTo>
                    <a:pt x="57" y="281"/>
                    <a:pt x="41" y="216"/>
                    <a:pt x="29" y="151"/>
                  </a:cubicBezTo>
                  <a:cubicBezTo>
                    <a:pt x="22" y="119"/>
                    <a:pt x="17" y="86"/>
                    <a:pt x="13" y="53"/>
                  </a:cubicBezTo>
                  <a:cubicBezTo>
                    <a:pt x="9" y="35"/>
                    <a:pt x="4" y="18"/>
                    <a:pt x="0" y="0"/>
                  </a:cubicBezTo>
                  <a:cubicBezTo>
                    <a:pt x="5" y="51"/>
                    <a:pt x="12" y="102"/>
                    <a:pt x="21" y="152"/>
                  </a:cubicBezTo>
                  <a:cubicBezTo>
                    <a:pt x="33" y="218"/>
                    <a:pt x="49" y="283"/>
                    <a:pt x="69" y="347"/>
                  </a:cubicBezTo>
                  <a:cubicBezTo>
                    <a:pt x="79" y="378"/>
                    <a:pt x="90" y="410"/>
                    <a:pt x="103" y="441"/>
                  </a:cubicBezTo>
                  <a:cubicBezTo>
                    <a:pt x="107" y="449"/>
                    <a:pt x="111" y="458"/>
                    <a:pt x="115" y="467"/>
                  </a:cubicBezTo>
                  <a:cubicBezTo>
                    <a:pt x="114" y="464"/>
                    <a:pt x="113" y="461"/>
                    <a:pt x="112" y="458"/>
                  </a:cubicBezTo>
                  <a:cubicBezTo>
                    <a:pt x="108" y="442"/>
                    <a:pt x="104" y="425"/>
                    <a:pt x="101" y="40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5" name="Freeform 31"/>
            <p:cNvSpPr/>
            <p:nvPr/>
          </p:nvSpPr>
          <p:spPr bwMode="auto">
            <a:xfrm>
              <a:off x="6992938" y="1263650"/>
              <a:ext cx="144463" cy="2508250"/>
            </a:xfrm>
            <a:custGeom>
              <a:avLst/>
              <a:gdLst/>
              <a:ahLst/>
              <a:cxnLst/>
              <a:rect l="0" t="0" r="r" b="b"/>
              <a:pathLst>
                <a:path w="36" h="633">
                  <a:moveTo>
                    <a:pt x="17" y="633"/>
                  </a:moveTo>
                  <a:cubicBezTo>
                    <a:pt x="15" y="621"/>
                    <a:pt x="14" y="609"/>
                    <a:pt x="13" y="597"/>
                  </a:cubicBezTo>
                  <a:cubicBezTo>
                    <a:pt x="8" y="530"/>
                    <a:pt x="5" y="464"/>
                    <a:pt x="5" y="398"/>
                  </a:cubicBezTo>
                  <a:cubicBezTo>
                    <a:pt x="5" y="331"/>
                    <a:pt x="8" y="265"/>
                    <a:pt x="13" y="198"/>
                  </a:cubicBezTo>
                  <a:cubicBezTo>
                    <a:pt x="15" y="165"/>
                    <a:pt x="18" y="132"/>
                    <a:pt x="22" y="99"/>
                  </a:cubicBezTo>
                  <a:cubicBezTo>
                    <a:pt x="26" y="66"/>
                    <a:pt x="30" y="33"/>
                    <a:pt x="36" y="0"/>
                  </a:cubicBezTo>
                  <a:cubicBezTo>
                    <a:pt x="35" y="0"/>
                    <a:pt x="35" y="0"/>
                    <a:pt x="35" y="0"/>
                  </a:cubicBezTo>
                  <a:cubicBezTo>
                    <a:pt x="29" y="33"/>
                    <a:pt x="24" y="66"/>
                    <a:pt x="20" y="99"/>
                  </a:cubicBezTo>
                  <a:cubicBezTo>
                    <a:pt x="16" y="132"/>
                    <a:pt x="13" y="165"/>
                    <a:pt x="10" y="198"/>
                  </a:cubicBezTo>
                  <a:cubicBezTo>
                    <a:pt x="4" y="264"/>
                    <a:pt x="1" y="331"/>
                    <a:pt x="1" y="398"/>
                  </a:cubicBezTo>
                  <a:cubicBezTo>
                    <a:pt x="0" y="461"/>
                    <a:pt x="2" y="525"/>
                    <a:pt x="7" y="589"/>
                  </a:cubicBezTo>
                  <a:cubicBezTo>
                    <a:pt x="10" y="603"/>
                    <a:pt x="13" y="618"/>
                    <a:pt x="16" y="632"/>
                  </a:cubicBezTo>
                  <a:cubicBezTo>
                    <a:pt x="16" y="632"/>
                    <a:pt x="17" y="633"/>
                    <a:pt x="17" y="63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6" name="Freeform 32"/>
            <p:cNvSpPr/>
            <p:nvPr/>
          </p:nvSpPr>
          <p:spPr bwMode="auto">
            <a:xfrm>
              <a:off x="7526338" y="5640388"/>
              <a:ext cx="111125" cy="233363"/>
            </a:xfrm>
            <a:custGeom>
              <a:avLst/>
              <a:gdLst/>
              <a:ahLst/>
              <a:cxnLst/>
              <a:rect l="0" t="0" r="r" b="b"/>
              <a:pathLst>
                <a:path w="28" h="59">
                  <a:moveTo>
                    <a:pt x="22" y="59"/>
                  </a:moveTo>
                  <a:cubicBezTo>
                    <a:pt x="28" y="59"/>
                    <a:pt x="28" y="59"/>
                    <a:pt x="28" y="59"/>
                  </a:cubicBezTo>
                  <a:cubicBezTo>
                    <a:pt x="18" y="40"/>
                    <a:pt x="9" y="20"/>
                    <a:pt x="0" y="0"/>
                  </a:cubicBezTo>
                  <a:cubicBezTo>
                    <a:pt x="6" y="20"/>
                    <a:pt x="13" y="40"/>
                    <a:pt x="22" y="5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7" name="Freeform 33"/>
            <p:cNvSpPr/>
            <p:nvPr/>
          </p:nvSpPr>
          <p:spPr bwMode="auto">
            <a:xfrm>
              <a:off x="7021513" y="3598863"/>
              <a:ext cx="68263" cy="423863"/>
            </a:xfrm>
            <a:custGeom>
              <a:avLst/>
              <a:gdLst/>
              <a:ahLst/>
              <a:cxnLst/>
              <a:rect l="0" t="0" r="r" b="b"/>
              <a:pathLst>
                <a:path w="17" h="107">
                  <a:moveTo>
                    <a:pt x="4" y="54"/>
                  </a:moveTo>
                  <a:cubicBezTo>
                    <a:pt x="8" y="72"/>
                    <a:pt x="13" y="89"/>
                    <a:pt x="17" y="107"/>
                  </a:cubicBezTo>
                  <a:cubicBezTo>
                    <a:pt x="14" y="86"/>
                    <a:pt x="12" y="65"/>
                    <a:pt x="10" y="44"/>
                  </a:cubicBezTo>
                  <a:cubicBezTo>
                    <a:pt x="10" y="44"/>
                    <a:pt x="9" y="43"/>
                    <a:pt x="9" y="43"/>
                  </a:cubicBezTo>
                  <a:cubicBezTo>
                    <a:pt x="6" y="29"/>
                    <a:pt x="3" y="14"/>
                    <a:pt x="0" y="0"/>
                  </a:cubicBezTo>
                  <a:cubicBezTo>
                    <a:pt x="0" y="2"/>
                    <a:pt x="0" y="5"/>
                    <a:pt x="0" y="8"/>
                  </a:cubicBezTo>
                  <a:cubicBezTo>
                    <a:pt x="1" y="23"/>
                    <a:pt x="3" y="39"/>
                    <a:pt x="4" y="5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8" name="Freeform 34"/>
            <p:cNvSpPr/>
            <p:nvPr/>
          </p:nvSpPr>
          <p:spPr bwMode="auto">
            <a:xfrm>
              <a:off x="7412038" y="2801938"/>
              <a:ext cx="1168400" cy="2251075"/>
            </a:xfrm>
            <a:custGeom>
              <a:avLst/>
              <a:gdLst/>
              <a:ahLst/>
              <a:cxnLst/>
              <a:rect l="0" t="0" r="r" b="b"/>
              <a:pathLst>
                <a:path w="294" h="568">
                  <a:moveTo>
                    <a:pt x="8" y="553"/>
                  </a:moveTo>
                  <a:cubicBezTo>
                    <a:pt x="9" y="501"/>
                    <a:pt x="19" y="448"/>
                    <a:pt x="35" y="397"/>
                  </a:cubicBezTo>
                  <a:cubicBezTo>
                    <a:pt x="51" y="347"/>
                    <a:pt x="73" y="298"/>
                    <a:pt x="99" y="252"/>
                  </a:cubicBezTo>
                  <a:cubicBezTo>
                    <a:pt x="124" y="205"/>
                    <a:pt x="154" y="161"/>
                    <a:pt x="187" y="119"/>
                  </a:cubicBezTo>
                  <a:cubicBezTo>
                    <a:pt x="203" y="98"/>
                    <a:pt x="220" y="77"/>
                    <a:pt x="238" y="58"/>
                  </a:cubicBezTo>
                  <a:cubicBezTo>
                    <a:pt x="247" y="48"/>
                    <a:pt x="256" y="38"/>
                    <a:pt x="265" y="28"/>
                  </a:cubicBezTo>
                  <a:cubicBezTo>
                    <a:pt x="274" y="19"/>
                    <a:pt x="284" y="9"/>
                    <a:pt x="294" y="0"/>
                  </a:cubicBezTo>
                  <a:cubicBezTo>
                    <a:pt x="293" y="0"/>
                    <a:pt x="293" y="0"/>
                    <a:pt x="293" y="0"/>
                  </a:cubicBezTo>
                  <a:cubicBezTo>
                    <a:pt x="283" y="9"/>
                    <a:pt x="273" y="18"/>
                    <a:pt x="264" y="27"/>
                  </a:cubicBezTo>
                  <a:cubicBezTo>
                    <a:pt x="255" y="37"/>
                    <a:pt x="246" y="47"/>
                    <a:pt x="237" y="56"/>
                  </a:cubicBezTo>
                  <a:cubicBezTo>
                    <a:pt x="218" y="76"/>
                    <a:pt x="201" y="96"/>
                    <a:pt x="185" y="117"/>
                  </a:cubicBezTo>
                  <a:cubicBezTo>
                    <a:pt x="151" y="159"/>
                    <a:pt x="121" y="203"/>
                    <a:pt x="95" y="249"/>
                  </a:cubicBezTo>
                  <a:cubicBezTo>
                    <a:pt x="68" y="296"/>
                    <a:pt x="46" y="345"/>
                    <a:pt x="30" y="396"/>
                  </a:cubicBezTo>
                  <a:cubicBezTo>
                    <a:pt x="13" y="445"/>
                    <a:pt x="3" y="497"/>
                    <a:pt x="0" y="549"/>
                  </a:cubicBezTo>
                  <a:cubicBezTo>
                    <a:pt x="3" y="555"/>
                    <a:pt x="5" y="561"/>
                    <a:pt x="7" y="568"/>
                  </a:cubicBezTo>
                  <a:cubicBezTo>
                    <a:pt x="7" y="563"/>
                    <a:pt x="7" y="558"/>
                    <a:pt x="8" y="55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19" name="Freeform 35"/>
            <p:cNvSpPr/>
            <p:nvPr/>
          </p:nvSpPr>
          <p:spPr bwMode="auto">
            <a:xfrm>
              <a:off x="7494588" y="5664200"/>
              <a:ext cx="100013" cy="209550"/>
            </a:xfrm>
            <a:custGeom>
              <a:avLst/>
              <a:gdLst/>
              <a:ahLst/>
              <a:cxnLst/>
              <a:rect l="0" t="0" r="r" b="b"/>
              <a:pathLst>
                <a:path w="25" h="53">
                  <a:moveTo>
                    <a:pt x="0" y="0"/>
                  </a:moveTo>
                  <a:cubicBezTo>
                    <a:pt x="5" y="18"/>
                    <a:pt x="12" y="36"/>
                    <a:pt x="19" y="53"/>
                  </a:cubicBezTo>
                  <a:cubicBezTo>
                    <a:pt x="25" y="53"/>
                    <a:pt x="25" y="53"/>
                    <a:pt x="25" y="53"/>
                  </a:cubicBezTo>
                  <a:cubicBezTo>
                    <a:pt x="16" y="36"/>
                    <a:pt x="8" y="18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0" name="Freeform 36"/>
            <p:cNvSpPr/>
            <p:nvPr/>
          </p:nvSpPr>
          <p:spPr bwMode="auto">
            <a:xfrm>
              <a:off x="7412038" y="5081588"/>
              <a:ext cx="114300" cy="558800"/>
            </a:xfrm>
            <a:custGeom>
              <a:avLst/>
              <a:gdLst/>
              <a:ahLst/>
              <a:cxnLst/>
              <a:rect l="0" t="0" r="r" b="b"/>
              <a:pathLst>
                <a:path w="29" h="141">
                  <a:moveTo>
                    <a:pt x="0" y="0"/>
                  </a:moveTo>
                  <a:cubicBezTo>
                    <a:pt x="0" y="30"/>
                    <a:pt x="2" y="60"/>
                    <a:pt x="7" y="89"/>
                  </a:cubicBezTo>
                  <a:cubicBezTo>
                    <a:pt x="11" y="98"/>
                    <a:pt x="14" y="108"/>
                    <a:pt x="18" y="117"/>
                  </a:cubicBezTo>
                  <a:cubicBezTo>
                    <a:pt x="22" y="125"/>
                    <a:pt x="25" y="133"/>
                    <a:pt x="29" y="141"/>
                  </a:cubicBezTo>
                  <a:cubicBezTo>
                    <a:pt x="28" y="139"/>
                    <a:pt x="28" y="137"/>
                    <a:pt x="27" y="135"/>
                  </a:cubicBezTo>
                  <a:cubicBezTo>
                    <a:pt x="16" y="98"/>
                    <a:pt x="10" y="60"/>
                    <a:pt x="8" y="22"/>
                  </a:cubicBezTo>
                  <a:cubicBezTo>
                    <a:pt x="7" y="18"/>
                    <a:pt x="5" y="15"/>
                    <a:pt x="4" y="11"/>
                  </a:cubicBezTo>
                  <a:cubicBezTo>
                    <a:pt x="2" y="7"/>
                    <a:pt x="1" y="3"/>
                    <a:pt x="0" y="0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1" name="Freeform 37"/>
            <p:cNvSpPr/>
            <p:nvPr/>
          </p:nvSpPr>
          <p:spPr bwMode="auto">
            <a:xfrm>
              <a:off x="7412038" y="4978400"/>
              <a:ext cx="31750" cy="188913"/>
            </a:xfrm>
            <a:custGeom>
              <a:avLst/>
              <a:gdLst/>
              <a:ahLst/>
              <a:cxnLst/>
              <a:rect l="0" t="0" r="r" b="b"/>
              <a:pathLst>
                <a:path w="8" h="48">
                  <a:moveTo>
                    <a:pt x="0" y="26"/>
                  </a:moveTo>
                  <a:cubicBezTo>
                    <a:pt x="1" y="29"/>
                    <a:pt x="2" y="33"/>
                    <a:pt x="4" y="37"/>
                  </a:cubicBezTo>
                  <a:cubicBezTo>
                    <a:pt x="5" y="41"/>
                    <a:pt x="7" y="44"/>
                    <a:pt x="8" y="48"/>
                  </a:cubicBezTo>
                  <a:cubicBezTo>
                    <a:pt x="7" y="38"/>
                    <a:pt x="7" y="28"/>
                    <a:pt x="7" y="19"/>
                  </a:cubicBezTo>
                  <a:cubicBezTo>
                    <a:pt x="5" y="12"/>
                    <a:pt x="3" y="6"/>
                    <a:pt x="0" y="0"/>
                  </a:cubicBezTo>
                  <a:cubicBezTo>
                    <a:pt x="0" y="1"/>
                    <a:pt x="0" y="3"/>
                    <a:pt x="0" y="4"/>
                  </a:cubicBezTo>
                  <a:cubicBezTo>
                    <a:pt x="0" y="11"/>
                    <a:pt x="0" y="19"/>
                    <a:pt x="0" y="2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  <p:sp>
          <p:nvSpPr>
            <p:cNvPr id="22" name="Freeform 38"/>
            <p:cNvSpPr/>
            <p:nvPr/>
          </p:nvSpPr>
          <p:spPr bwMode="auto">
            <a:xfrm>
              <a:off x="7439026" y="5434013"/>
              <a:ext cx="174625" cy="439738"/>
            </a:xfrm>
            <a:custGeom>
              <a:avLst/>
              <a:gdLst/>
              <a:ahLst/>
              <a:cxnLst/>
              <a:rect l="0" t="0" r="r" b="b"/>
              <a:pathLst>
                <a:path w="44" h="111">
                  <a:moveTo>
                    <a:pt x="11" y="28"/>
                  </a:moveTo>
                  <a:cubicBezTo>
                    <a:pt x="7" y="19"/>
                    <a:pt x="4" y="9"/>
                    <a:pt x="0" y="0"/>
                  </a:cubicBezTo>
                  <a:cubicBezTo>
                    <a:pt x="3" y="16"/>
                    <a:pt x="7" y="33"/>
                    <a:pt x="11" y="49"/>
                  </a:cubicBezTo>
                  <a:cubicBezTo>
                    <a:pt x="12" y="52"/>
                    <a:pt x="13" y="55"/>
                    <a:pt x="14" y="58"/>
                  </a:cubicBezTo>
                  <a:cubicBezTo>
                    <a:pt x="22" y="76"/>
                    <a:pt x="30" y="94"/>
                    <a:pt x="39" y="111"/>
                  </a:cubicBezTo>
                  <a:cubicBezTo>
                    <a:pt x="44" y="111"/>
                    <a:pt x="44" y="111"/>
                    <a:pt x="44" y="111"/>
                  </a:cubicBezTo>
                  <a:cubicBezTo>
                    <a:pt x="35" y="92"/>
                    <a:pt x="28" y="72"/>
                    <a:pt x="22" y="52"/>
                  </a:cubicBezTo>
                  <a:cubicBezTo>
                    <a:pt x="18" y="44"/>
                    <a:pt x="15" y="36"/>
                    <a:pt x="11" y="2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</p:spPr>
        </p:sp>
      </p:grpSp>
      <p:sp>
        <p:nvSpPr>
          <p:cNvPr id="7" name="Rectangle 6"/>
          <p:cNvSpPr/>
          <p:nvPr/>
        </p:nvSpPr>
        <p:spPr>
          <a:xfrm>
            <a:off x="0" y="0"/>
            <a:ext cx="182880" cy="6858000"/>
          </a:xfrm>
          <a:prstGeom prst="rect">
            <a:avLst/>
          </a:prstGeom>
          <a:solidFill>
            <a:schemeClr val="tx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92924" y="624110"/>
            <a:ext cx="8911687" cy="1280890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89212" y="2133600"/>
            <a:ext cx="8915400" cy="3886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361612" y="6130437"/>
            <a:ext cx="1146283" cy="37039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D0AB7A8-5238-4FFE-9B20-60CD6B28EA28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89212" y="6135808"/>
            <a:ext cx="761999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gray">
          <a:xfrm>
            <a:off x="531812" y="787782"/>
            <a:ext cx="7797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0">
                <a:solidFill>
                  <a:srgbClr val="FEFFFF"/>
                </a:solidFill>
              </a:defRPr>
            </a:lvl1pPr>
          </a:lstStyle>
          <a:p>
            <a:fld id="{40DF6B73-08A6-46F8-A055-02E9EA2D5E5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821367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8" r:id="rId2"/>
    <p:sldLayoutId id="2147483739" r:id="rId3"/>
    <p:sldLayoutId id="2147483740" r:id="rId4"/>
    <p:sldLayoutId id="2147483741" r:id="rId5"/>
    <p:sldLayoutId id="2147483742" r:id="rId6"/>
    <p:sldLayoutId id="2147483743" r:id="rId7"/>
    <p:sldLayoutId id="2147483744" r:id="rId8"/>
    <p:sldLayoutId id="2147483745" r:id="rId9"/>
    <p:sldLayoutId id="2147483746" r:id="rId10"/>
    <p:sldLayoutId id="2147483747" r:id="rId11"/>
    <p:sldLayoutId id="2147483748" r:id="rId12"/>
    <p:sldLayoutId id="2147483749" r:id="rId13"/>
    <p:sldLayoutId id="2147483750" r:id="rId14"/>
    <p:sldLayoutId id="2147483751" r:id="rId15"/>
    <p:sldLayoutId id="2147483752" r:id="rId16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>
          <a:solidFill>
            <a:schemeClr val="tx1">
              <a:lumMod val="85000"/>
              <a:lumOff val="15000"/>
            </a:schemeClr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1000"/>
        </a:spcBef>
        <a:spcAft>
          <a:spcPts val="0"/>
        </a:spcAft>
        <a:buClr>
          <a:schemeClr val="accent1"/>
        </a:buClr>
        <a:buFont typeface="Wingdings 3" charset="2"/>
        <a:buChar char="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Деятельность </a:t>
            </a:r>
            <a:r>
              <a:rPr lang="en-US" dirty="0" smtClean="0"/>
              <a:t>I </a:t>
            </a:r>
            <a:r>
              <a:rPr lang="ru-RU" dirty="0" smtClean="0"/>
              <a:t>и</a:t>
            </a:r>
            <a:r>
              <a:rPr lang="en-US" dirty="0" smtClean="0"/>
              <a:t> II</a:t>
            </a:r>
            <a:r>
              <a:rPr lang="ru-RU" dirty="0" smtClean="0"/>
              <a:t> Государственной Думы Российской империи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4159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700" y="266700"/>
            <a:ext cx="9840912" cy="1016000"/>
          </a:xfrm>
        </p:spPr>
        <p:txBody>
          <a:bodyPr>
            <a:noAutofit/>
          </a:bodyPr>
          <a:lstStyle/>
          <a:p>
            <a:r>
              <a:rPr lang="ru-RU" sz="2000" b="1" dirty="0"/>
              <a:t>Из "Проекта основных положений" по аграрному вопросу, внесённому в I Государственную Думу трудовой группой (проект 104-х)</a:t>
            </a:r>
            <a:br>
              <a:rPr lang="ru-RU" sz="2000" b="1" dirty="0"/>
            </a:br>
            <a:r>
              <a:rPr lang="ru-RU" sz="2000" b="1" dirty="0"/>
              <a:t>23 мая 1906 г.</a:t>
            </a:r>
            <a:br>
              <a:rPr lang="ru-RU" sz="2000" b="1" dirty="0"/>
            </a:br>
            <a:r>
              <a:rPr lang="ru-RU" sz="1200" dirty="0"/>
              <a:t/>
            </a:r>
            <a:br>
              <a:rPr lang="ru-RU" sz="1200" dirty="0"/>
            </a:br>
            <a:r>
              <a:rPr lang="ru-RU" sz="1800" dirty="0"/>
              <a:t>   </a:t>
            </a:r>
            <a:r>
              <a:rPr lang="ru-RU" sz="1800" dirty="0" smtClean="0"/>
              <a:t>1. </a:t>
            </a:r>
            <a:r>
              <a:rPr lang="ru-RU" sz="1800" dirty="0"/>
              <a:t>"Земельное законодательство должно стремиться к тому, чтобы установить такие порядки, при которых вся земля с её недрами и водами принадлежала бы всему народу. причём нужная земля для сельского хозяйства могла бы отдаваться в пользование тем, кто </a:t>
            </a:r>
            <a:r>
              <a:rPr lang="ru-RU" sz="1800" dirty="0" smtClean="0"/>
              <a:t>будет </a:t>
            </a:r>
            <a:r>
              <a:rPr lang="ru-RU" sz="1800" dirty="0"/>
              <a:t>её обрабатывать своим трудом. Все граждане должны иметь равное право на такое пользование ею."</a:t>
            </a:r>
            <a:br>
              <a:rPr lang="ru-RU" sz="1800" dirty="0"/>
            </a:br>
            <a:r>
              <a:rPr lang="ru-RU" sz="1800" dirty="0"/>
              <a:t>  </a:t>
            </a:r>
            <a:r>
              <a:rPr lang="ru-RU" sz="1800" dirty="0" smtClean="0"/>
              <a:t>2.  </a:t>
            </a:r>
            <a:r>
              <a:rPr lang="ru-RU" sz="1800" dirty="0"/>
              <a:t>"С этой целью должен быть образован общенародный земельный фонд, в который должны войти все казённые, удельные, кабинетские, монастырские и церковные земли; в тот же фонд должны быть принудительно отчуждены помещичьи и прочие частновладельческие земли..."</a:t>
            </a:r>
            <a:br>
              <a:rPr lang="ru-RU" sz="1800" dirty="0"/>
            </a:br>
            <a:r>
              <a:rPr lang="ru-RU" sz="1800" dirty="0"/>
              <a:t> </a:t>
            </a:r>
            <a:r>
              <a:rPr lang="ru-RU" sz="1800" dirty="0" smtClean="0"/>
              <a:t>3. </a:t>
            </a:r>
            <a:r>
              <a:rPr lang="ru-RU" sz="1800" dirty="0"/>
              <a:t>"Надельные земли и те из частновладельческих, которые не </a:t>
            </a:r>
            <a:r>
              <a:rPr lang="ru-RU" sz="1800" dirty="0" smtClean="0"/>
              <a:t>превышают </a:t>
            </a:r>
            <a:r>
              <a:rPr lang="ru-RU" sz="1800" dirty="0"/>
              <a:t>трудовой нормы, </a:t>
            </a:r>
            <a:r>
              <a:rPr lang="ru-RU" sz="1800" dirty="0" smtClean="0"/>
              <a:t>остаются </a:t>
            </a:r>
            <a:r>
              <a:rPr lang="ru-RU" sz="1800" dirty="0"/>
              <a:t>за теперешними их владельцами, но должны быть приняты законодательные меры, чтобы предотвратить скопление земель выше трудовой нормы в одних руках и обеспечить постепенный переход их в общенародную собственность."</a:t>
            </a:r>
            <a:br>
              <a:rPr lang="ru-RU" sz="1800" dirty="0"/>
            </a:br>
            <a:r>
              <a:rPr lang="ru-RU" sz="1800" dirty="0"/>
              <a:t>    "Вознаграждение за принудительно отчуждаемые и добровольно уступаемые в общенародный фонд земли частного владения должно производиться за счёт государства..." </a:t>
            </a:r>
          </a:p>
        </p:txBody>
      </p:sp>
    </p:spTree>
    <p:extLst>
      <p:ext uri="{BB962C8B-B14F-4D97-AF65-F5344CB8AC3E}">
        <p14:creationId xmlns:p14="http://schemas.microsoft.com/office/powerpoint/2010/main" val="200749563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152400"/>
            <a:ext cx="8911687" cy="15494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Деятельность </a:t>
            </a:r>
            <a:r>
              <a:rPr lang="en-US" dirty="0" smtClean="0"/>
              <a:t>II</a:t>
            </a:r>
            <a:r>
              <a:rPr lang="ru-RU" dirty="0" smtClean="0"/>
              <a:t> Государственной Думы</a:t>
            </a:r>
            <a:br>
              <a:rPr lang="ru-RU" dirty="0" smtClean="0"/>
            </a:br>
            <a:r>
              <a:rPr lang="ru-RU" dirty="0" smtClean="0"/>
              <a:t>20 февраля 1907 – 3 июня 1907 </a:t>
            </a:r>
            <a:br>
              <a:rPr lang="ru-RU" dirty="0" smtClean="0"/>
            </a:br>
            <a:r>
              <a:rPr lang="ru-RU" dirty="0" smtClean="0"/>
              <a:t>Председатель – </a:t>
            </a:r>
            <a:r>
              <a:rPr lang="ru-RU" dirty="0" err="1" smtClean="0"/>
              <a:t>Ф.А.Головин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07381509"/>
              </p:ext>
            </p:extLst>
          </p:nvPr>
        </p:nvGraphicFramePr>
        <p:xfrm>
          <a:off x="304800" y="1701800"/>
          <a:ext cx="11607800" cy="50673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062815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74799" y="116110"/>
            <a:ext cx="10413999" cy="1280890"/>
          </a:xfrm>
        </p:spPr>
        <p:txBody>
          <a:bodyPr/>
          <a:lstStyle/>
          <a:p>
            <a:pPr algn="ctr"/>
            <a:r>
              <a:rPr lang="ru-RU" dirty="0" smtClean="0"/>
              <a:t>Сравните партийный состав </a:t>
            </a:r>
            <a:br>
              <a:rPr lang="ru-RU" dirty="0" smtClean="0"/>
            </a:br>
            <a:r>
              <a:rPr lang="en-US" dirty="0" smtClean="0"/>
              <a:t>I</a:t>
            </a:r>
            <a:r>
              <a:rPr lang="ru-RU" dirty="0" smtClean="0"/>
              <a:t> и </a:t>
            </a:r>
            <a:r>
              <a:rPr lang="en-US" dirty="0" smtClean="0"/>
              <a:t>II</a:t>
            </a:r>
            <a:r>
              <a:rPr lang="ru-RU" dirty="0" smtClean="0"/>
              <a:t> Государственных Дум.</a:t>
            </a:r>
            <a:endParaRPr lang="ru-RU" dirty="0"/>
          </a:p>
        </p:txBody>
      </p:sp>
      <p:graphicFrame>
        <p:nvGraphicFramePr>
          <p:cNvPr id="4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739298386"/>
              </p:ext>
            </p:extLst>
          </p:nvPr>
        </p:nvGraphicFramePr>
        <p:xfrm>
          <a:off x="228600" y="1206500"/>
          <a:ext cx="5156200" cy="5105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5" name="Объект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03573483"/>
              </p:ext>
            </p:extLst>
          </p:nvPr>
        </p:nvGraphicFramePr>
        <p:xfrm>
          <a:off x="5346700" y="1651000"/>
          <a:ext cx="6426200" cy="5016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  <p:extLst>
      <p:ext uri="{BB962C8B-B14F-4D97-AF65-F5344CB8AC3E}">
        <p14:creationId xmlns:p14="http://schemas.microsoft.com/office/powerpoint/2010/main" val="11516785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3 июня 1907 г. – новый избирательный закон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1 голос помещика = 4 голоса крупной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буржуазии = 65 голосов мелкой буржуазии = </a:t>
            </a:r>
          </a:p>
          <a:p>
            <a:pPr marL="0" indent="0" algn="ctr">
              <a:buNone/>
            </a:pPr>
            <a:r>
              <a:rPr lang="ru-RU" sz="2800" b="1" dirty="0" smtClean="0">
                <a:solidFill>
                  <a:srgbClr val="7030A0"/>
                </a:solidFill>
              </a:rPr>
              <a:t>260 голосов крестьян = 543 голоса рабочих</a:t>
            </a:r>
            <a:endParaRPr lang="ru-RU" sz="2800" b="1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95390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7030A0"/>
                </a:solidFill>
              </a:rPr>
              <a:t>Итоги революции 1905 – 1907 гг.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Самостоятельно сформулируйте основные итоги Первой российской революции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91076683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41500" y="0"/>
            <a:ext cx="5250500" cy="56388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511300" y="3543300"/>
            <a:ext cx="54302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/>
              <a:t>23 апреля 1906 г. император Николай </a:t>
            </a:r>
            <a:r>
              <a:rPr lang="en-US" sz="2800" b="1" dirty="0" smtClean="0"/>
              <a:t>II</a:t>
            </a:r>
            <a:r>
              <a:rPr lang="ru-RU" sz="2800" b="1" dirty="0" smtClean="0"/>
              <a:t> утвердил новую редакцию «Основных законов Российской империи».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3888459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810500" y="0"/>
            <a:ext cx="4381500" cy="518160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1651000" y="1003300"/>
            <a:ext cx="6007100" cy="440120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Высшее государственное </a:t>
            </a:r>
          </a:p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управление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Руководство внешней политикой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Право объявления войны и </a:t>
            </a:r>
          </a:p>
          <a:p>
            <a:r>
              <a:rPr lang="ru-RU" sz="2800" b="1" dirty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заключения мира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Верховный главнокомандующий</a:t>
            </a:r>
          </a:p>
          <a:p>
            <a:pPr marL="285750" indent="-285750">
              <a:buFontTx/>
              <a:buChar char="-"/>
            </a:pPr>
            <a:r>
              <a:rPr lang="ru-RU" sz="28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Назначение высших чиновников</a:t>
            </a:r>
            <a:endParaRPr lang="ru-RU" sz="28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503684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12192000" cy="75057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864477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63700" y="624110"/>
            <a:ext cx="10299699" cy="1280890"/>
          </a:xfrm>
        </p:spPr>
        <p:txBody>
          <a:bodyPr/>
          <a:lstStyle/>
          <a:p>
            <a:pPr algn="ctr"/>
            <a:r>
              <a:rPr lang="ru-RU" b="1" dirty="0" smtClean="0"/>
              <a:t>Государственная Дума </a:t>
            </a:r>
            <a:br>
              <a:rPr lang="ru-RU" b="1" dirty="0" smtClean="0"/>
            </a:br>
            <a:r>
              <a:rPr lang="ru-RU" b="1" dirty="0" smtClean="0"/>
              <a:t>Российской империи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320800" y="2133600"/>
            <a:ext cx="10871200" cy="37776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Депутаты избирались на 5 лет</a:t>
            </a:r>
          </a:p>
          <a:p>
            <a:r>
              <a:rPr lang="ru-RU" sz="2800" b="1" dirty="0" smtClean="0"/>
              <a:t>Право выступать с законодательной инициативой</a:t>
            </a:r>
          </a:p>
          <a:p>
            <a:r>
              <a:rPr lang="ru-RU" sz="2800" b="1" dirty="0" smtClean="0"/>
              <a:t>Утверждение государственного бюджета</a:t>
            </a:r>
          </a:p>
          <a:p>
            <a:r>
              <a:rPr lang="ru-RU" sz="2800" b="1" dirty="0" smtClean="0"/>
              <a:t>Одобрение законопроектов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244045150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Выборы в Государственную Думу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93800" y="1498600"/>
            <a:ext cx="10310812" cy="5194300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Не прямые: для крестьян – </a:t>
            </a:r>
            <a:r>
              <a:rPr lang="ru-RU" sz="2800" b="1" dirty="0" err="1" smtClean="0"/>
              <a:t>четырехстепенные</a:t>
            </a:r>
            <a:r>
              <a:rPr lang="ru-RU" sz="2800" b="1" dirty="0" smtClean="0"/>
              <a:t>, для рабочих – </a:t>
            </a:r>
            <a:r>
              <a:rPr lang="ru-RU" sz="2800" b="1" dirty="0" err="1" smtClean="0"/>
              <a:t>трехстепенные</a:t>
            </a:r>
            <a:r>
              <a:rPr lang="ru-RU" sz="2800" b="1" dirty="0" smtClean="0"/>
              <a:t>, для буржуазии и помещиков - двухстепенные</a:t>
            </a:r>
          </a:p>
          <a:p>
            <a:r>
              <a:rPr lang="ru-RU" sz="2800" b="1" dirty="0" smtClean="0"/>
              <a:t>Не всеобщие ( женщины, военнослужащие, мужчины, моложе 25 лет, рабочие мелких предприятий, некоторые национальные меньшинства)</a:t>
            </a:r>
          </a:p>
          <a:p>
            <a:r>
              <a:rPr lang="ru-RU" sz="2800" b="1" dirty="0" smtClean="0"/>
              <a:t>Не равные</a:t>
            </a:r>
          </a:p>
          <a:p>
            <a:pPr marL="0" indent="0" algn="ctr">
              <a:buNone/>
            </a:pPr>
            <a:r>
              <a:rPr lang="ru-RU" sz="2800" b="1" dirty="0" smtClean="0"/>
              <a:t>1 голос помещика = 3 голоса буржуазии = </a:t>
            </a:r>
          </a:p>
          <a:p>
            <a:pPr marL="0" indent="0" algn="ctr">
              <a:buNone/>
            </a:pPr>
            <a:r>
              <a:rPr lang="ru-RU" sz="2800" b="1" dirty="0" smtClean="0"/>
              <a:t>15 голосов крестьян = 45 голосов рабочих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377523811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1" dirty="0" smtClean="0"/>
              <a:t>Государственный Совет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7900" y="2133600"/>
            <a:ext cx="10526712" cy="377762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Верхняя парламентская палата</a:t>
            </a:r>
          </a:p>
          <a:p>
            <a:r>
              <a:rPr lang="ru-RU" sz="2800" b="1" dirty="0" smtClean="0"/>
              <a:t>Право законодательной инициативы</a:t>
            </a:r>
          </a:p>
          <a:p>
            <a:r>
              <a:rPr lang="ru-RU" sz="2800" b="1" dirty="0" smtClean="0"/>
              <a:t>Половина членов назначалась императором, половина избиралась Синодом, дворянскими и земскими собраниями, крупными организациями промышленников и торговцев</a:t>
            </a:r>
            <a:endParaRPr lang="ru-RU" sz="2800" b="1" dirty="0"/>
          </a:p>
        </p:txBody>
      </p:sp>
    </p:spTree>
    <p:extLst>
      <p:ext uri="{BB962C8B-B14F-4D97-AF65-F5344CB8AC3E}">
        <p14:creationId xmlns:p14="http://schemas.microsoft.com/office/powerpoint/2010/main" val="1205621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Законодательная власть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5300" y="1346200"/>
            <a:ext cx="11009312" cy="5080000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Российский император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↑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Государственный Совет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↑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Государственная Дума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Император мог издавать законы в перерывах между сессиями Думы законы.</a:t>
            </a:r>
          </a:p>
          <a:p>
            <a:pPr marL="0" indent="0" algn="ctr">
              <a:buNone/>
            </a:pPr>
            <a:r>
              <a:rPr lang="ru-RU" sz="3200" dirty="0" smtClean="0">
                <a:solidFill>
                  <a:srgbClr val="7030A0"/>
                </a:solidFill>
              </a:rPr>
              <a:t>Имел право распустить Думу досрочно.</a:t>
            </a:r>
            <a:endParaRPr lang="ru-RU" sz="3200" dirty="0">
              <a:solidFill>
                <a:srgbClr val="7030A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024702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92925" y="203200"/>
            <a:ext cx="8911687" cy="15621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Деятельность </a:t>
            </a:r>
            <a:r>
              <a:rPr lang="en-US" dirty="0" smtClean="0"/>
              <a:t>I</a:t>
            </a:r>
            <a:r>
              <a:rPr lang="ru-RU" dirty="0" smtClean="0"/>
              <a:t> Государственной Думы</a:t>
            </a:r>
            <a:br>
              <a:rPr lang="ru-RU" dirty="0" smtClean="0"/>
            </a:br>
            <a:r>
              <a:rPr lang="ru-RU" dirty="0" smtClean="0"/>
              <a:t>27 апреля 1906 – 9 июля 1906 </a:t>
            </a:r>
            <a:br>
              <a:rPr lang="ru-RU" dirty="0" smtClean="0"/>
            </a:br>
            <a:r>
              <a:rPr lang="ru-RU" dirty="0" smtClean="0"/>
              <a:t>Председатель – </a:t>
            </a:r>
            <a:r>
              <a:rPr lang="ru-RU" dirty="0" err="1" smtClean="0"/>
              <a:t>С.А.Муромцев</a:t>
            </a:r>
            <a:endParaRPr lang="ru-RU" dirty="0"/>
          </a:p>
        </p:txBody>
      </p:sp>
      <p:graphicFrame>
        <p:nvGraphicFramePr>
          <p:cNvPr id="15" name="Объект 1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232197520"/>
              </p:ext>
            </p:extLst>
          </p:nvPr>
        </p:nvGraphicFramePr>
        <p:xfrm>
          <a:off x="876300" y="1765300"/>
          <a:ext cx="10769600" cy="5092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989038841"/>
      </p:ext>
    </p:extLst>
  </p:cSld>
  <p:clrMapOvr>
    <a:masterClrMapping/>
  </p:clrMapOvr>
</p:sld>
</file>

<file path=ppt/theme/theme1.xml><?xml version="1.0" encoding="utf-8"?>
<a:theme xmlns:a="http://schemas.openxmlformats.org/drawingml/2006/main" name="Легкий дым">
  <a:themeElements>
    <a:clrScheme name="Легкий дым">
      <a:dk1>
        <a:sysClr val="windowText" lastClr="000000"/>
      </a:dk1>
      <a:lt1>
        <a:sysClr val="window" lastClr="FFFFFF"/>
      </a:lt1>
      <a:dk2>
        <a:srgbClr val="766F54"/>
      </a:dk2>
      <a:lt2>
        <a:srgbClr val="E3EACF"/>
      </a:lt2>
      <a:accent1>
        <a:srgbClr val="A53010"/>
      </a:accent1>
      <a:accent2>
        <a:srgbClr val="DE7E18"/>
      </a:accent2>
      <a:accent3>
        <a:srgbClr val="9F8351"/>
      </a:accent3>
      <a:accent4>
        <a:srgbClr val="728653"/>
      </a:accent4>
      <a:accent5>
        <a:srgbClr val="92AA4C"/>
      </a:accent5>
      <a:accent6>
        <a:srgbClr val="6AAC91"/>
      </a:accent6>
      <a:hlink>
        <a:srgbClr val="FB4A18"/>
      </a:hlink>
      <a:folHlink>
        <a:srgbClr val="FB9318"/>
      </a:folHlink>
    </a:clrScheme>
    <a:fontScheme name="Легкий дым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Легкий дым">
      <a:fillStyleLst>
        <a:solidFill>
          <a:schemeClr val="phClr"/>
        </a:solidFill>
        <a:solidFill>
          <a:schemeClr val="phClr">
            <a:tint val="70000"/>
            <a:lumMod val="104000"/>
          </a:schemeClr>
        </a:soli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98000"/>
                <a:lumMod val="9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shade val="90000"/>
            </a:schemeClr>
          </a:solidFill>
          <a:prstDash val="solid"/>
        </a:ln>
        <a:ln w="15875" cap="rnd" cmpd="sng" algn="ctr">
          <a:solidFill>
            <a:schemeClr val="phClr"/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2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satMod val="92000"/>
                <a:lumMod val="120000"/>
              </a:schemeClr>
            </a:gs>
            <a:gs pos="100000">
              <a:schemeClr val="phClr">
                <a:shade val="98000"/>
                <a:satMod val="120000"/>
                <a:lumMod val="98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Wisp" id="{7CB32D59-10C0-40DD-B7BD-2E94284A981C}" vid="{24B1A44C-C006-48B2-A4D7-E5549B3D8CD4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Wisp</Template>
  <TotalTime>88</TotalTime>
  <Words>280</Words>
  <Application>Microsoft Office PowerPoint</Application>
  <PresentationFormat>Широкоэкранный</PresentationFormat>
  <Paragraphs>70</Paragraphs>
  <Slides>14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8" baseType="lpstr">
      <vt:lpstr>Arial</vt:lpstr>
      <vt:lpstr>Century Gothic</vt:lpstr>
      <vt:lpstr>Wingdings 3</vt:lpstr>
      <vt:lpstr>Легкий дым</vt:lpstr>
      <vt:lpstr>Деятельность I и II Государственной Думы Российской империи</vt:lpstr>
      <vt:lpstr>Презентация PowerPoint</vt:lpstr>
      <vt:lpstr>Презентация PowerPoint</vt:lpstr>
      <vt:lpstr>Презентация PowerPoint</vt:lpstr>
      <vt:lpstr>Государственная Дума  Российской империи</vt:lpstr>
      <vt:lpstr>Выборы в Государственную Думу</vt:lpstr>
      <vt:lpstr>Государственный Совет</vt:lpstr>
      <vt:lpstr>Законодательная власть</vt:lpstr>
      <vt:lpstr>Деятельность I Государственной Думы 27 апреля 1906 – 9 июля 1906  Председатель – С.А.Муромцев</vt:lpstr>
      <vt:lpstr>Из "Проекта основных положений" по аграрному вопросу, внесённому в I Государственную Думу трудовой группой (проект 104-х) 23 мая 1906 г.     1. "Земельное законодательство должно стремиться к тому, чтобы установить такие порядки, при которых вся земля с её недрами и водами принадлежала бы всему народу. причём нужная земля для сельского хозяйства могла бы отдаваться в пользование тем, кто будет её обрабатывать своим трудом. Все граждане должны иметь равное право на такое пользование ею."   2.  "С этой целью должен быть образован общенародный земельный фонд, в который должны войти все казённые, удельные, кабинетские, монастырские и церковные земли; в тот же фонд должны быть принудительно отчуждены помещичьи и прочие частновладельческие земли..."  3. "Надельные земли и те из частновладельческих, которые не превышают трудовой нормы, остаются за теперешними их владельцами, но должны быть приняты законодательные меры, чтобы предотвратить скопление земель выше трудовой нормы в одних руках и обеспечить постепенный переход их в общенародную собственность."     "Вознаграждение за принудительно отчуждаемые и добровольно уступаемые в общенародный фонд земли частного владения должно производиться за счёт государства..." </vt:lpstr>
      <vt:lpstr>Деятельность II Государственной Думы 20 февраля 1907 – 3 июня 1907  Председатель – Ф.А.Головин</vt:lpstr>
      <vt:lpstr>Сравните партийный состав  I и II Государственных Дум.</vt:lpstr>
      <vt:lpstr>3 июня 1907 г. – новый избирательный закон</vt:lpstr>
      <vt:lpstr>Итоги революции 1905 – 1907 гг.</vt:lpstr>
    </vt:vector>
  </TitlesOfParts>
  <Company>SPecialiST RePack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Алексей</dc:creator>
  <cp:lastModifiedBy>Алексей</cp:lastModifiedBy>
  <cp:revision>12</cp:revision>
  <dcterms:created xsi:type="dcterms:W3CDTF">2014-10-23T13:29:43Z</dcterms:created>
  <dcterms:modified xsi:type="dcterms:W3CDTF">2015-01-25T16:25:42Z</dcterms:modified>
</cp:coreProperties>
</file>