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84" r:id="rId1"/>
  </p:sldMasterIdLst>
  <p:sldIdLst>
    <p:sldId id="256" r:id="rId2"/>
    <p:sldId id="273" r:id="rId3"/>
    <p:sldId id="274" r:id="rId4"/>
    <p:sldId id="275" r:id="rId5"/>
    <p:sldId id="260" r:id="rId6"/>
    <p:sldId id="279" r:id="rId7"/>
    <p:sldId id="272" r:id="rId8"/>
    <p:sldId id="276" r:id="rId9"/>
    <p:sldId id="280" r:id="rId10"/>
    <p:sldId id="277" r:id="rId11"/>
    <p:sldId id="264" r:id="rId12"/>
    <p:sldId id="278" r:id="rId13"/>
    <p:sldId id="265" r:id="rId14"/>
    <p:sldId id="266" r:id="rId15"/>
    <p:sldId id="268" r:id="rId16"/>
    <p:sldId id="269" r:id="rId17"/>
    <p:sldId id="267" r:id="rId18"/>
    <p:sldId id="270" r:id="rId19"/>
    <p:sldId id="271" r:id="rId2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33FF"/>
    <a:srgbClr val="FF3399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348" autoAdjust="0"/>
  </p:normalViewPr>
  <p:slideViewPr>
    <p:cSldViewPr>
      <p:cViewPr varScale="1">
        <p:scale>
          <a:sx n="84" d="100"/>
          <a:sy n="84" d="100"/>
        </p:scale>
        <p:origin x="-1152" y="-7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F93B20F1-1571-4403-9EB9-494FA35D3D7C}" type="datetimeFigureOut">
              <a:rPr lang="ru-RU" smtClean="0"/>
              <a:pPr/>
              <a:t>25.01.2015</a:t>
            </a:fld>
            <a:endParaRPr lang="ru-RU"/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B3A33F6F-0E8C-4DC2-A2DE-8582D98EFAF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85" r:id="rId1"/>
    <p:sldLayoutId id="2147483686" r:id="rId2"/>
    <p:sldLayoutId id="2147483687" r:id="rId3"/>
    <p:sldLayoutId id="2147483688" r:id="rId4"/>
    <p:sldLayoutId id="2147483689" r:id="rId5"/>
    <p:sldLayoutId id="2147483690" r:id="rId6"/>
    <p:sldLayoutId id="2147483691" r:id="rId7"/>
    <p:sldLayoutId id="2147483692" r:id="rId8"/>
    <p:sldLayoutId id="2147483693" r:id="rId9"/>
    <p:sldLayoutId id="2147483694" r:id="rId10"/>
    <p:sldLayoutId id="2147483695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png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1.jpeg"/><Relationship Id="rId5" Type="http://schemas.openxmlformats.org/officeDocument/2006/relationships/image" Target="../media/image10.jpeg"/><Relationship Id="rId4" Type="http://schemas.openxmlformats.org/officeDocument/2006/relationships/image" Target="../media/image9.jpeg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642910" y="1000108"/>
            <a:ext cx="7786742" cy="193899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Урок </a:t>
            </a:r>
          </a:p>
          <a:p>
            <a:pPr algn="ctr"/>
            <a:r>
              <a:rPr lang="ru-RU" sz="6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русского языка</a:t>
            </a:r>
            <a:endParaRPr lang="ru-RU" sz="6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1026" name="Picture 2" descr="C:\Users\MICHAELNIKOLAEV.DE\Desktop\klad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466758">
            <a:off x="6527147" y="3694460"/>
            <a:ext cx="1990432" cy="263533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785786" y="3071810"/>
            <a:ext cx="6000776" cy="264687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</a:t>
            </a:r>
            <a:endParaRPr lang="ru-RU" sz="28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2 </a:t>
            </a: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классе</a:t>
            </a:r>
          </a:p>
          <a:p>
            <a:pPr algn="ctr"/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 урока: «Текст.         Признак  текста»</a:t>
            </a:r>
          </a:p>
          <a:p>
            <a:pPr algn="ctr"/>
            <a:endParaRPr lang="ru-RU" sz="1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 algn="ctr"/>
            <a:r>
              <a:rPr lang="ru-RU" sz="2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Разработала: Николаева Н.В. учитель высшей категории</a:t>
            </a:r>
            <a:endParaRPr lang="ru-RU" sz="2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357166"/>
            <a:ext cx="8858280" cy="6143668"/>
          </a:xfrm>
        </p:spPr>
        <p:txBody>
          <a:bodyPr>
            <a:noAutofit/>
          </a:bodyPr>
          <a:lstStyle/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Ребята, помогите птицам зимой!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Вот они летят к жилью человека.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Голодно птицам.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Наступила холодная зима.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Ребята смастерили для птиц кормушку.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Слетелись к кормушке снегири, синицы и воробьи.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Они насыпали туда зёрен, семян, сухих ягод.</a:t>
            </a:r>
          </a:p>
          <a:p>
            <a:pPr>
              <a:buFont typeface="Arial" pitchFamily="34" charset="0"/>
              <a:buChar char="•"/>
            </a:pPr>
            <a:r>
              <a:rPr lang="ru-RU" sz="32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Жалко ребятам пернатых друзей.</a:t>
            </a:r>
            <a:endParaRPr lang="ru-RU" sz="32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785794"/>
            <a:ext cx="8715436" cy="5857916"/>
          </a:xfrm>
        </p:spPr>
        <p:txBody>
          <a:bodyPr>
            <a:normAutofit/>
          </a:bodyPr>
          <a:lstStyle/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Наступила холодная зима.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Голодно птицам.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Вот они летят к жилью человека.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Жалко ребятам пернатых  друзей.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Они смастерили для птиц кормушку.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Ребята  насыпали туда зёрен, семян, сухих ягод.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Слетелись к кормушке снегири, синицы и воробьи.</a:t>
            </a:r>
          </a:p>
          <a:p>
            <a:r>
              <a:rPr lang="ru-RU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Ребята, помогите птицам зимой!</a:t>
            </a:r>
            <a:endParaRPr lang="ru-RU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3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85720" y="714356"/>
            <a:ext cx="8543956" cy="571504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Наступила холодная зима. Голодно птицам. Вот они летят к жилью человека.</a:t>
            </a:r>
          </a:p>
          <a:p>
            <a:pPr lvl="1">
              <a:buNone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Жалко ребятам пернатых друзей. Ребята смастерили для птиц кормушку. Они насыпали туда зёрен, семян, сухих ягод. Слетелись к кормушке снегири, синицы и воробьи.</a:t>
            </a:r>
          </a:p>
          <a:p>
            <a:pPr lvl="1">
              <a:buNone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Ребята, помогите птицам зимой!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857224" y="857232"/>
            <a:ext cx="7758138" cy="5715040"/>
          </a:xfrm>
        </p:spPr>
        <p:txBody>
          <a:bodyPr>
            <a:normAutofit/>
          </a:bodyPr>
          <a:lstStyle/>
          <a:p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Текст – 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это несколько предложений связанных по смыслу и расположены в определенной последовательности.</a:t>
            </a:r>
          </a:p>
        </p:txBody>
      </p:sp>
      <p:pic>
        <p:nvPicPr>
          <p:cNvPr id="5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9882">
            <a:off x="6167811" y="4453307"/>
            <a:ext cx="1911787" cy="1911787"/>
          </a:xfrm>
          <a:prstGeom prst="rect">
            <a:avLst/>
          </a:prstGeom>
          <a:noFill/>
        </p:spPr>
      </p:pic>
      <p:pic>
        <p:nvPicPr>
          <p:cNvPr id="6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0083">
            <a:off x="7251464" y="3393820"/>
            <a:ext cx="1285066" cy="1285066"/>
          </a:xfrm>
          <a:prstGeom prst="rect">
            <a:avLst/>
          </a:prstGeom>
          <a:noFill/>
        </p:spPr>
      </p:pic>
      <p:pic>
        <p:nvPicPr>
          <p:cNvPr id="7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37366">
            <a:off x="5151947" y="4651888"/>
            <a:ext cx="1099939" cy="1099939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857232"/>
            <a:ext cx="8358246" cy="2143139"/>
          </a:xfrm>
        </p:spPr>
        <p:txBody>
          <a:bodyPr>
            <a:normAutofit lnSpcReduction="10000"/>
          </a:bodyPr>
          <a:lstStyle/>
          <a:p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Тема текста – 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это то, о чем говорится в тексте.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9782">
            <a:off x="6152975" y="3884013"/>
            <a:ext cx="2514324" cy="2487828"/>
          </a:xfrm>
          <a:prstGeom prst="rect">
            <a:avLst/>
          </a:prstGeom>
          <a:noFill/>
        </p:spPr>
      </p:pic>
      <p:pic>
        <p:nvPicPr>
          <p:cNvPr id="6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6065">
            <a:off x="4881779" y="4384024"/>
            <a:ext cx="1537319" cy="1521118"/>
          </a:xfrm>
          <a:prstGeom prst="rect">
            <a:avLst/>
          </a:prstGeom>
          <a:noFill/>
        </p:spPr>
      </p:pic>
      <p:pic>
        <p:nvPicPr>
          <p:cNvPr id="7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6065">
            <a:off x="7682190" y="3325996"/>
            <a:ext cx="1011302" cy="1000644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857232"/>
            <a:ext cx="8686800" cy="3857652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Как вы думаете, о чём хотел сказать автор, когда писал этот текст?</a:t>
            </a:r>
          </a:p>
          <a:p>
            <a:pPr>
              <a:buNone/>
            </a:pPr>
            <a:endParaRPr lang="ru-RU" sz="40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Основная мысль текста.</a:t>
            </a:r>
          </a:p>
        </p:txBody>
      </p:sp>
      <p:pic>
        <p:nvPicPr>
          <p:cNvPr id="5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9882">
            <a:off x="6722146" y="4793328"/>
            <a:ext cx="1715304" cy="1715304"/>
          </a:xfrm>
          <a:prstGeom prst="rect">
            <a:avLst/>
          </a:prstGeom>
          <a:noFill/>
        </p:spPr>
      </p:pic>
      <p:pic>
        <p:nvPicPr>
          <p:cNvPr id="6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0083">
            <a:off x="7758327" y="3747283"/>
            <a:ext cx="1152994" cy="1152994"/>
          </a:xfrm>
          <a:prstGeom prst="rect">
            <a:avLst/>
          </a:prstGeom>
          <a:noFill/>
        </p:spPr>
      </p:pic>
      <p:pic>
        <p:nvPicPr>
          <p:cNvPr id="7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37366">
            <a:off x="5621778" y="4993526"/>
            <a:ext cx="986893" cy="986893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857356" y="714356"/>
            <a:ext cx="5786478" cy="4357718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Название текста.</a:t>
            </a:r>
          </a:p>
          <a:p>
            <a:pPr>
              <a:buNone/>
            </a:pPr>
            <a:endParaRPr lang="ru-RU" sz="4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/>
            </a:r>
            <a:b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</a:br>
            <a:endParaRPr lang="ru-RU" sz="4400" b="1" dirty="0" smtClean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Птичья столовая.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Кормушка.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Помогите птицам.</a:t>
            </a:r>
          </a:p>
        </p:txBody>
      </p:sp>
      <p:pic>
        <p:nvPicPr>
          <p:cNvPr id="5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9782">
            <a:off x="6872024" y="4987889"/>
            <a:ext cx="1581064" cy="1564403"/>
          </a:xfrm>
          <a:prstGeom prst="rect">
            <a:avLst/>
          </a:prstGeom>
          <a:noFill/>
        </p:spPr>
      </p:pic>
      <p:pic>
        <p:nvPicPr>
          <p:cNvPr id="6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6065">
            <a:off x="6034275" y="5249914"/>
            <a:ext cx="966702" cy="956514"/>
          </a:xfrm>
          <a:prstGeom prst="rect">
            <a:avLst/>
          </a:prstGeom>
          <a:noFill/>
        </p:spPr>
      </p:pic>
      <p:pic>
        <p:nvPicPr>
          <p:cNvPr id="7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6065">
            <a:off x="7927189" y="4570564"/>
            <a:ext cx="635930" cy="629228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2844" y="1142960"/>
            <a:ext cx="8543956" cy="5715040"/>
          </a:xfrm>
        </p:spPr>
        <p:txBody>
          <a:bodyPr>
            <a:normAutofit/>
          </a:bodyPr>
          <a:lstStyle/>
          <a:p>
            <a:pPr lvl="1">
              <a:buNone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Наступила холодная зима. Голодно птицам. Вот они летят к жилью человека.</a:t>
            </a:r>
          </a:p>
          <a:p>
            <a:pPr lvl="1">
              <a:buNone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Жалко ребятам пернатых друзей. Ребята смастерили для птиц кормушку. Они насыпали туда зёрен, семян, сухих ягод. Слетелись к кормушке снегири, синицы и воробьи.</a:t>
            </a:r>
          </a:p>
          <a:p>
            <a:pPr lvl="1">
              <a:buNone/>
            </a:pPr>
            <a:r>
              <a:rPr lang="ru-RU" sz="2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        Ребята, помогите птицам зимой!</a:t>
            </a: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  <a:p>
            <a:endParaRPr lang="ru-RU" dirty="0"/>
          </a:p>
        </p:txBody>
      </p:sp>
      <p:sp>
        <p:nvSpPr>
          <p:cNvPr id="6" name="Заголовок 1"/>
          <p:cNvSpPr>
            <a:spLocks noGrp="1"/>
          </p:cNvSpPr>
          <p:nvPr>
            <p:ph type="title"/>
          </p:nvPr>
        </p:nvSpPr>
        <p:spPr>
          <a:xfrm>
            <a:off x="428596" y="14285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Птичья столовая</a:t>
            </a:r>
            <a:endParaRPr lang="ru-RU" sz="4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571480"/>
            <a:ext cx="8686800" cy="435771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Покормите птиц зимой,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Чтоб со всех концов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вам слетелись, как домой,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Стайки на крыльцо.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Приучите птиц в мороз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 своему окну,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Чтоб без песен не пришлось</a:t>
            </a:r>
          </a:p>
          <a:p>
            <a:pPr>
              <a:buNone/>
            </a:pPr>
            <a:r>
              <a:rPr lang="ru-RU" sz="36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Нам встречать весну.</a:t>
            </a:r>
          </a:p>
        </p:txBody>
      </p:sp>
      <p:pic>
        <p:nvPicPr>
          <p:cNvPr id="6146" name="Picture 2" descr="C:\Users\MICHAELNIKOLAEV.DE\Desktop\hello_html_2158ccf0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500826" y="4929198"/>
            <a:ext cx="2286016" cy="1522522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2000232" y="1071546"/>
            <a:ext cx="5426402" cy="3684466"/>
          </a:xfrm>
        </p:spPr>
        <p:txBody>
          <a:bodyPr>
            <a:normAutofit fontScale="92500"/>
          </a:bodyPr>
          <a:lstStyle/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 знаю, что:</a:t>
            </a:r>
          </a:p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 запомнил:</a:t>
            </a:r>
          </a:p>
          <a:p>
            <a:r>
              <a:rPr lang="ru-RU" sz="5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 смог:</a:t>
            </a:r>
            <a:endParaRPr lang="ru-RU" sz="5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9782">
            <a:off x="5977396" y="3884011"/>
            <a:ext cx="2514324" cy="2487828"/>
          </a:xfrm>
          <a:prstGeom prst="rect">
            <a:avLst/>
          </a:prstGeom>
          <a:noFill/>
        </p:spPr>
      </p:pic>
      <p:pic>
        <p:nvPicPr>
          <p:cNvPr id="6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6065">
            <a:off x="4706200" y="4384022"/>
            <a:ext cx="1537319" cy="1521118"/>
          </a:xfrm>
          <a:prstGeom prst="rect">
            <a:avLst/>
          </a:prstGeom>
          <a:noFill/>
        </p:spPr>
      </p:pic>
      <p:pic>
        <p:nvPicPr>
          <p:cNvPr id="7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6065">
            <a:off x="7506611" y="3325994"/>
            <a:ext cx="1011302" cy="1000644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0086" y="50004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5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Девиз урока:</a:t>
            </a:r>
            <a:endParaRPr lang="ru-RU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0034" y="2241444"/>
            <a:ext cx="8183880" cy="4187952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Лучший способ изучить что-либо – это открыть самому </a:t>
            </a:r>
            <a:endParaRPr lang="ru-RU" sz="48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71480"/>
            <a:ext cx="8183880" cy="3041524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 неба опускаются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Белые красавицы.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Кружатся, летают,</a:t>
            </a:r>
          </a:p>
          <a:p>
            <a:pPr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А в руке растают.</a:t>
            </a:r>
          </a:p>
        </p:txBody>
      </p:sp>
      <p:sp>
        <p:nvSpPr>
          <p:cNvPr id="4" name="Содержимое 2"/>
          <p:cNvSpPr txBox="1">
            <a:spLocks/>
          </p:cNvSpPr>
          <p:nvPr/>
        </p:nvSpPr>
        <p:spPr>
          <a:xfrm>
            <a:off x="4714876" y="4500570"/>
            <a:ext cx="3643338" cy="857256"/>
          </a:xfrm>
          <a:prstGeom prst="rect">
            <a:avLst/>
          </a:prstGeom>
        </p:spPr>
        <p:txBody>
          <a:bodyPr vert="horz" lIns="182880" tIns="91440">
            <a:normAutofit/>
          </a:bodyPr>
          <a:lstStyle/>
          <a:p>
            <a:pPr marL="265176" marR="0" lvl="0" indent="-265176" algn="l" defTabSz="914400" rtl="0" eaLnBrk="1" fontAlgn="auto" latinLnBrk="0" hangingPunct="1">
              <a:lnSpc>
                <a:spcPct val="100000"/>
              </a:lnSpc>
              <a:spcBef>
                <a:spcPts val="250"/>
              </a:spcBef>
              <a:spcAft>
                <a:spcPts val="0"/>
              </a:spcAft>
              <a:buClr>
                <a:schemeClr val="accent1"/>
              </a:buClr>
              <a:buSzPct val="80000"/>
              <a:buFont typeface="Wingdings 2"/>
              <a:buNone/>
              <a:tabLst/>
              <a:defRPr/>
            </a:pPr>
            <a:r>
              <a:rPr kumimoji="0" lang="ru-RU" sz="4400" b="1" i="0" u="none" strike="noStrike" kern="1200" cap="none" spc="0" normalizeH="0" baseline="0" noProof="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Снежинка</a:t>
            </a:r>
          </a:p>
        </p:txBody>
      </p:sp>
      <p:pic>
        <p:nvPicPr>
          <p:cNvPr id="2051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929882">
            <a:off x="1595780" y="3453174"/>
            <a:ext cx="1911787" cy="1911787"/>
          </a:xfrm>
          <a:prstGeom prst="rect">
            <a:avLst/>
          </a:prstGeom>
          <a:noFill/>
        </p:spPr>
      </p:pic>
      <p:pic>
        <p:nvPicPr>
          <p:cNvPr id="7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1400083">
            <a:off x="3393813" y="4536828"/>
            <a:ext cx="1285066" cy="1285066"/>
          </a:xfrm>
          <a:prstGeom prst="rect">
            <a:avLst/>
          </a:prstGeom>
          <a:noFill/>
        </p:spPr>
      </p:pic>
      <p:pic>
        <p:nvPicPr>
          <p:cNvPr id="8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437366">
            <a:off x="794230" y="4794764"/>
            <a:ext cx="1099939" cy="1099939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3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212484" cy="5113226"/>
          </a:xfrm>
        </p:spPr>
        <p:txBody>
          <a:bodyPr>
            <a:normAutofit lnSpcReduction="10000"/>
          </a:bodyPr>
          <a:lstStyle/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снег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снежок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снежный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снежинка</a:t>
            </a:r>
          </a:p>
          <a:p>
            <a:pPr algn="ctr"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снеговик</a:t>
            </a:r>
            <a:endParaRPr lang="ru-RU" sz="44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5" name="Дуга 4"/>
          <p:cNvSpPr/>
          <p:nvPr/>
        </p:nvSpPr>
        <p:spPr>
          <a:xfrm rot="7701333" flipH="1" flipV="1">
            <a:off x="3314614" y="1430712"/>
            <a:ext cx="2163014" cy="2576952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Дуга 5"/>
          <p:cNvSpPr/>
          <p:nvPr/>
        </p:nvSpPr>
        <p:spPr>
          <a:xfrm rot="7701333" flipH="1" flipV="1">
            <a:off x="3028862" y="2430843"/>
            <a:ext cx="2163014" cy="2576952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8" name="Дуга 7"/>
          <p:cNvSpPr/>
          <p:nvPr/>
        </p:nvSpPr>
        <p:spPr>
          <a:xfrm rot="7701333" flipH="1" flipV="1">
            <a:off x="2957424" y="3430974"/>
            <a:ext cx="2163014" cy="2576952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Дуга 8"/>
          <p:cNvSpPr/>
          <p:nvPr/>
        </p:nvSpPr>
        <p:spPr>
          <a:xfrm rot="7701333" flipH="1" flipV="1">
            <a:off x="3120754" y="4429126"/>
            <a:ext cx="1836351" cy="2288853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0" name="Дуга 9"/>
          <p:cNvSpPr/>
          <p:nvPr/>
        </p:nvSpPr>
        <p:spPr>
          <a:xfrm rot="7701333" flipH="1" flipV="1">
            <a:off x="3906573" y="500037"/>
            <a:ext cx="1836351" cy="2288853"/>
          </a:xfrm>
          <a:prstGeom prst="arc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3074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429520" y="4714884"/>
            <a:ext cx="1212849" cy="1200068"/>
          </a:xfrm>
          <a:prstGeom prst="rect">
            <a:avLst/>
          </a:prstGeom>
          <a:noFill/>
        </p:spPr>
      </p:pic>
      <p:pic>
        <p:nvPicPr>
          <p:cNvPr id="12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476283">
            <a:off x="7825734" y="4041173"/>
            <a:ext cx="834459" cy="825665"/>
          </a:xfrm>
          <a:prstGeom prst="rect">
            <a:avLst/>
          </a:prstGeom>
          <a:noFill/>
        </p:spPr>
      </p:pic>
      <p:pic>
        <p:nvPicPr>
          <p:cNvPr id="13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20476283">
            <a:off x="7002120" y="5360137"/>
            <a:ext cx="548936" cy="5431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1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6" grpId="0" animBg="1"/>
      <p:bldP spid="8" grpId="0" animBg="1"/>
      <p:bldP spid="9" grpId="0" animBg="1"/>
      <p:bldP spid="10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71480"/>
            <a:ext cx="4500594" cy="56436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СН...ГИРЬ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С…НИЦА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В…Р…БЕЙ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Р…БИНА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М…РОЗ</a:t>
            </a:r>
          </a:p>
          <a:p>
            <a:pPr>
              <a:buNone/>
            </a:pP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MICHAELNIKOLAEV.DE\Desktop\729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00042"/>
            <a:ext cx="1728981" cy="1080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MICHAELNIKOLAEV.DE\Desktop\motto.net.ua-45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643050"/>
            <a:ext cx="171451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MICHAELNIKOLAEV.DE\Desktop\anypics.ru-324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786058"/>
            <a:ext cx="171451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MICHAELNIKOLAEV.DE\Desktop\Optimized-snowberries-305460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929066"/>
            <a:ext cx="171451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C:\Users\MICHAELNIKOLAEV.DE\Desktop\134783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5072074"/>
            <a:ext cx="1714511" cy="1070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2000" fill="hold"/>
                                        <p:tgtEl>
                                          <p:spTgt spid="10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9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0" dur="2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5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6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7" fill="hold">
                      <p:stCondLst>
                        <p:cond delay="indefinite"/>
                      </p:stCondLst>
                      <p:childTnLst>
                        <p:par>
                          <p:cTn id="58" fill="hold">
                            <p:stCondLst>
                              <p:cond delay="0"/>
                            </p:stCondLst>
                            <p:childTnLst>
                              <p:par>
                                <p:cTn id="5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61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62" dur="2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42976" y="571480"/>
            <a:ext cx="4500594" cy="5643602"/>
          </a:xfrm>
        </p:spPr>
        <p:txBody>
          <a:bodyPr>
            <a:normAutofit/>
          </a:bodyPr>
          <a:lstStyle/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СН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Е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ГИРЬ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С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И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НИЦА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БЕЙ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Я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БИНА</a:t>
            </a:r>
          </a:p>
          <a:p>
            <a:pPr>
              <a:lnSpc>
                <a:spcPct val="150000"/>
              </a:lnSpc>
              <a:buNone/>
            </a:pP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М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rgbClr val="FF0000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О</a:t>
            </a:r>
            <a:r>
              <a:rPr lang="ru-RU" sz="44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РОЗ</a:t>
            </a:r>
          </a:p>
          <a:p>
            <a:pPr>
              <a:buNone/>
            </a:pPr>
            <a:endParaRPr lang="ru-RU" sz="5400" b="1" cap="all" dirty="0" smtClean="0">
              <a:ln w="9000" cmpd="sng">
                <a:solidFill>
                  <a:schemeClr val="accent4">
                    <a:shade val="50000"/>
                    <a:satMod val="120000"/>
                  </a:schemeClr>
                </a:solidFill>
                <a:prstDash val="solid"/>
              </a:ln>
              <a:gradFill>
                <a:gsLst>
                  <a:gs pos="0">
                    <a:schemeClr val="accent4">
                      <a:shade val="20000"/>
                      <a:satMod val="245000"/>
                    </a:schemeClr>
                  </a:gs>
                  <a:gs pos="43000">
                    <a:schemeClr val="accent4">
                      <a:satMod val="255000"/>
                    </a:schemeClr>
                  </a:gs>
                  <a:gs pos="48000">
                    <a:schemeClr val="accent4">
                      <a:shade val="85000"/>
                      <a:satMod val="255000"/>
                    </a:schemeClr>
                  </a:gs>
                  <a:gs pos="100000">
                    <a:schemeClr val="accent4">
                      <a:shade val="20000"/>
                      <a:satMod val="245000"/>
                    </a:schemeClr>
                  </a:gs>
                </a:gsLst>
                <a:lin ang="5400000"/>
              </a:gradFill>
              <a:effectLst>
                <a:reflection blurRad="12700" stA="28000" endPos="45000" dist="1000" dir="5400000" sy="-100000" algn="bl" rotWithShape="0"/>
              </a:effectLst>
            </a:endParaRPr>
          </a:p>
        </p:txBody>
      </p:sp>
      <p:pic>
        <p:nvPicPr>
          <p:cNvPr id="1026" name="Picture 2" descr="C:\Users\MICHAELNIKOLAEV.DE\Desktop\729454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15008" y="500042"/>
            <a:ext cx="1728981" cy="1080535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7" name="Picture 3" descr="C:\Users\MICHAELNIKOLAEV.DE\Desktop\motto.net.ua-45152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5008" y="1643050"/>
            <a:ext cx="171451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8" name="Picture 4" descr="C:\Users\MICHAELNIKOLAEV.DE\Desktop\anypics.ru-32491.jp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15008" y="2786058"/>
            <a:ext cx="171451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1029" name="Picture 5" descr="C:\Users\MICHAELNIKOLAEV.DE\Desktop\Optimized-snowberries-305460.jpe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715008" y="3929066"/>
            <a:ext cx="1714512" cy="1071570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  <p:pic>
        <p:nvPicPr>
          <p:cNvPr id="4098" name="Picture 2" descr="C:\Users\MICHAELNIKOLAEV.DE\Desktop\13478315.jpg"/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5715008" y="5072074"/>
            <a:ext cx="1714511" cy="1070997"/>
          </a:xfrm>
          <a:prstGeom prst="roundRect">
            <a:avLst>
              <a:gd name="adj" fmla="val 8594"/>
            </a:avLst>
          </a:prstGeom>
          <a:solidFill>
            <a:srgbClr val="FFFFFF">
              <a:shade val="85000"/>
            </a:srgbClr>
          </a:solidFill>
          <a:ln>
            <a:noFill/>
          </a:ln>
          <a:effectLst>
            <a:reflection blurRad="12700" stA="38000" endPos="28000" dist="5000" dir="5400000" sy="-100000" algn="bl" rotWithShape="0"/>
          </a:effectLst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28596" y="357166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4400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Проблема урока:</a:t>
            </a:r>
            <a:endParaRPr lang="ru-RU" sz="4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642910" y="1500174"/>
            <a:ext cx="8183880" cy="4187952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Что такое текст?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Какие признаки есть у текста?</a:t>
            </a:r>
          </a:p>
          <a:p>
            <a:pPr>
              <a:lnSpc>
                <a:spcPct val="150000"/>
              </a:lnSpc>
              <a:buNone/>
            </a:pPr>
            <a:r>
              <a:rPr lang="ru-RU" sz="40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- Как отличить текст от не текста?</a:t>
            </a:r>
            <a:endParaRPr lang="ru-RU" sz="4000" b="1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123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643446"/>
            <a:ext cx="1285884" cy="1285884"/>
          </a:xfrm>
          <a:prstGeom prst="rect">
            <a:avLst/>
          </a:prstGeom>
          <a:noFill/>
        </p:spPr>
      </p:pic>
      <p:pic>
        <p:nvPicPr>
          <p:cNvPr id="11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79394">
            <a:off x="6734829" y="5377515"/>
            <a:ext cx="795995" cy="795995"/>
          </a:xfrm>
          <a:prstGeom prst="rect">
            <a:avLst/>
          </a:prstGeom>
          <a:noFill/>
        </p:spPr>
      </p:pic>
      <p:pic>
        <p:nvPicPr>
          <p:cNvPr id="12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79394">
            <a:off x="7620322" y="5834381"/>
            <a:ext cx="418642" cy="418642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785786" y="571480"/>
            <a:ext cx="8183880" cy="5327540"/>
          </a:xfrm>
        </p:spPr>
        <p:txBody>
          <a:bodyPr>
            <a:normAutofit fontScale="62500" lnSpcReduction="20000"/>
          </a:bodyPr>
          <a:lstStyle/>
          <a:p>
            <a:pPr>
              <a:lnSpc>
                <a:spcPct val="160000"/>
              </a:lnSpc>
              <a:buNone/>
            </a:pPr>
            <a:r>
              <a:rPr lang="ru-RU" sz="5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В дупле жила белка.</a:t>
            </a:r>
          </a:p>
          <a:p>
            <a:pPr>
              <a:lnSpc>
                <a:spcPct val="160000"/>
              </a:lnSpc>
              <a:buNone/>
            </a:pPr>
            <a:r>
              <a:rPr lang="ru-RU" sz="5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У зайца длинные уши.</a:t>
            </a:r>
          </a:p>
          <a:p>
            <a:pPr>
              <a:lnSpc>
                <a:spcPct val="160000"/>
              </a:lnSpc>
              <a:buNone/>
            </a:pPr>
            <a:r>
              <a:rPr lang="ru-RU" sz="5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Зимой ёжик спит.</a:t>
            </a:r>
          </a:p>
          <a:p>
            <a:pPr>
              <a:lnSpc>
                <a:spcPct val="160000"/>
              </a:lnSpc>
              <a:buNone/>
            </a:pPr>
            <a:r>
              <a:rPr lang="ru-RU" sz="5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Дует теплый ветер.</a:t>
            </a:r>
          </a:p>
          <a:p>
            <a:pPr>
              <a:lnSpc>
                <a:spcPct val="160000"/>
              </a:lnSpc>
              <a:buNone/>
            </a:pPr>
            <a:r>
              <a:rPr lang="ru-RU" sz="5800" b="1" dirty="0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Ребята повесили на рябину кормушку.</a:t>
            </a:r>
          </a:p>
          <a:p>
            <a:endParaRPr lang="ru-RU" dirty="0"/>
          </a:p>
        </p:txBody>
      </p:sp>
      <p:pic>
        <p:nvPicPr>
          <p:cNvPr id="4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1999782">
            <a:off x="7331084" y="5243716"/>
            <a:ext cx="1364779" cy="1350397"/>
          </a:xfrm>
          <a:prstGeom prst="rect">
            <a:avLst/>
          </a:prstGeom>
          <a:noFill/>
        </p:spPr>
      </p:pic>
      <p:pic>
        <p:nvPicPr>
          <p:cNvPr id="5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876065">
            <a:off x="6591422" y="5592548"/>
            <a:ext cx="834459" cy="825665"/>
          </a:xfrm>
          <a:prstGeom prst="rect">
            <a:avLst/>
          </a:prstGeom>
          <a:noFill/>
        </p:spPr>
      </p:pic>
      <p:pic>
        <p:nvPicPr>
          <p:cNvPr id="6" name="Picture 2" descr="C:\Users\MICHAELNIKOLAEV.DE\Desktop\new_year3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876065">
            <a:off x="7989183" y="4775303"/>
            <a:ext cx="548936" cy="543151"/>
          </a:xfrm>
          <a:prstGeom prst="rect">
            <a:avLst/>
          </a:prstGeom>
          <a:noFill/>
        </p:spPr>
      </p:pic>
    </p:spTree>
  </p:cSld>
  <p:clrMapOvr>
    <a:masterClrMapping/>
  </p:clrMapOvr>
  <p:transition>
    <p:wipe dir="d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2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20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20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1"/>
          <p:cNvSpPr>
            <a:spLocks noGrp="1"/>
          </p:cNvSpPr>
          <p:nvPr>
            <p:ph type="title"/>
          </p:nvPr>
        </p:nvSpPr>
        <p:spPr>
          <a:xfrm>
            <a:off x="460086" y="500042"/>
            <a:ext cx="8183880" cy="1051560"/>
          </a:xfrm>
        </p:spPr>
        <p:txBody>
          <a:bodyPr>
            <a:normAutofit/>
          </a:bodyPr>
          <a:lstStyle/>
          <a:p>
            <a:pPr algn="ctr"/>
            <a:r>
              <a:rPr lang="ru-RU" sz="5400" dirty="0" err="1" smtClean="0">
                <a:ln w="19050">
                  <a:solidFill>
                    <a:schemeClr val="tx2">
                      <a:tint val="1000"/>
                    </a:schemeClr>
                  </a:solidFill>
                  <a:prstDash val="solid"/>
                </a:ln>
                <a:solidFill>
                  <a:schemeClr val="accent3"/>
                </a:solidFill>
                <a:effectLst>
                  <a:outerShdw blurRad="50000" dist="50800" dir="7500000" algn="tl">
                    <a:srgbClr val="000000">
                      <a:shade val="5000"/>
                      <a:alpha val="35000"/>
                    </a:srgbClr>
                  </a:outerShdw>
                </a:effectLst>
              </a:rPr>
              <a:t>Физминутка</a:t>
            </a:r>
            <a:endParaRPr lang="ru-RU" sz="5400" dirty="0">
              <a:ln w="19050">
                <a:solidFill>
                  <a:schemeClr val="tx2">
                    <a:tint val="1000"/>
                  </a:schemeClr>
                </a:solidFill>
                <a:prstDash val="solid"/>
              </a:ln>
              <a:solidFill>
                <a:schemeClr val="accent3"/>
              </a:solidFill>
              <a:effectLst>
                <a:outerShdw blurRad="50000" dist="50800" dir="7500000" algn="tl">
                  <a:srgbClr val="000000">
                    <a:shade val="5000"/>
                    <a:alpha val="35000"/>
                  </a:srgbClr>
                </a:outerShdw>
              </a:effectLst>
            </a:endParaRPr>
          </a:p>
        </p:txBody>
      </p:sp>
      <p:pic>
        <p:nvPicPr>
          <p:cNvPr id="5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358082" y="4643446"/>
            <a:ext cx="1285884" cy="1285884"/>
          </a:xfrm>
          <a:prstGeom prst="rect">
            <a:avLst/>
          </a:prstGeom>
          <a:noFill/>
        </p:spPr>
      </p:pic>
      <p:pic>
        <p:nvPicPr>
          <p:cNvPr id="6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rot="20679394">
            <a:off x="6734829" y="5377515"/>
            <a:ext cx="795995" cy="795995"/>
          </a:xfrm>
          <a:prstGeom prst="rect">
            <a:avLst/>
          </a:prstGeom>
          <a:noFill/>
        </p:spPr>
      </p:pic>
      <p:pic>
        <p:nvPicPr>
          <p:cNvPr id="7" name="Picture 3" descr="C:\Users\MICHAELNIKOLAEV.DE\Desktop\22799ef7b67b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rot="20679394">
            <a:off x="7620322" y="5834381"/>
            <a:ext cx="418642" cy="418642"/>
          </a:xfrm>
          <a:prstGeom prst="rect">
            <a:avLst/>
          </a:prstGeom>
          <a:noFill/>
        </p:spPr>
      </p:pic>
      <p:pic>
        <p:nvPicPr>
          <p:cNvPr id="7171" name="Picture 3" descr="C:\Users\MICHAELNIKOLAEV.DE\Desktop\deti61.png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928662" y="2714620"/>
            <a:ext cx="3571900" cy="3155178"/>
          </a:xfrm>
          <a:prstGeom prst="rect">
            <a:avLst/>
          </a:prstGeom>
          <a:noFill/>
        </p:spPr>
      </p:pic>
      <p:pic>
        <p:nvPicPr>
          <p:cNvPr id="7172" name="Picture 4" descr="C:\Users\MICHAELNIKOLAEV.DE\Desktop\a6666613d3cb(1).pn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929190" y="2071678"/>
            <a:ext cx="3464474" cy="2303875"/>
          </a:xfrm>
          <a:prstGeom prst="rect">
            <a:avLst/>
          </a:prstGeom>
          <a:noFill/>
        </p:spPr>
      </p:pic>
    </p:spTree>
  </p:cSld>
  <p:clrMapOvr>
    <a:masterClrMapping/>
  </p:clrMapOvr>
  <p:transition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Aspect</Template>
  <TotalTime>295</TotalTime>
  <Words>422</Words>
  <Application>Microsoft Office PowerPoint</Application>
  <PresentationFormat>Экран (4:3)</PresentationFormat>
  <Paragraphs>90</Paragraphs>
  <Slides>19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19</vt:i4>
      </vt:variant>
    </vt:vector>
  </HeadingPairs>
  <TitlesOfParts>
    <vt:vector size="20" baseType="lpstr">
      <vt:lpstr>Аспект</vt:lpstr>
      <vt:lpstr>Слайд 1</vt:lpstr>
      <vt:lpstr>Девиз урока:</vt:lpstr>
      <vt:lpstr>Слайд 3</vt:lpstr>
      <vt:lpstr>Слайд 4</vt:lpstr>
      <vt:lpstr>Слайд 5</vt:lpstr>
      <vt:lpstr>Слайд 6</vt:lpstr>
      <vt:lpstr>Проблема урока:</vt:lpstr>
      <vt:lpstr>Слайд 8</vt:lpstr>
      <vt:lpstr>Физминутка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Птичья столовая</vt:lpstr>
      <vt:lpstr>Слайд 18</vt:lpstr>
      <vt:lpstr>Слайд 19</vt:lpstr>
    </vt:vector>
  </TitlesOfParts>
  <Company>Home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MICHAELNIKOLAEV.DE</dc:creator>
  <cp:lastModifiedBy>MICHAELNIKOLAEV.DE</cp:lastModifiedBy>
  <cp:revision>32</cp:revision>
  <dcterms:created xsi:type="dcterms:W3CDTF">2015-01-15T07:16:35Z</dcterms:created>
  <dcterms:modified xsi:type="dcterms:W3CDTF">2015-01-25T15:33:49Z</dcterms:modified>
</cp:coreProperties>
</file>