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1" r:id="rId1"/>
  </p:sldMasterIdLst>
  <p:notesMasterIdLst>
    <p:notesMasterId r:id="rId23"/>
  </p:notesMasterIdLst>
  <p:sldIdLst>
    <p:sldId id="306" r:id="rId2"/>
    <p:sldId id="295" r:id="rId3"/>
    <p:sldId id="284" r:id="rId4"/>
    <p:sldId id="285" r:id="rId5"/>
    <p:sldId id="296" r:id="rId6"/>
    <p:sldId id="309" r:id="rId7"/>
    <p:sldId id="325" r:id="rId8"/>
    <p:sldId id="310" r:id="rId9"/>
    <p:sldId id="311" r:id="rId10"/>
    <p:sldId id="313" r:id="rId11"/>
    <p:sldId id="315" r:id="rId12"/>
    <p:sldId id="316" r:id="rId13"/>
    <p:sldId id="324" r:id="rId14"/>
    <p:sldId id="314" r:id="rId15"/>
    <p:sldId id="320" r:id="rId16"/>
    <p:sldId id="321" r:id="rId17"/>
    <p:sldId id="317" r:id="rId18"/>
    <p:sldId id="318" r:id="rId19"/>
    <p:sldId id="319" r:id="rId20"/>
    <p:sldId id="323" r:id="rId21"/>
    <p:sldId id="305" r:id="rId22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Comic Sans MS" pitchFamily="66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8000"/>
    <a:srgbClr val="FF0000"/>
    <a:srgbClr val="000000"/>
    <a:srgbClr val="FFCC66"/>
    <a:srgbClr val="FF6600"/>
    <a:srgbClr val="FF0066"/>
    <a:srgbClr val="EAEAEA"/>
    <a:srgbClr val="CC0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4631" autoAdjust="0"/>
    <p:restoredTop sz="89976" autoAdjust="0"/>
  </p:normalViewPr>
  <p:slideViewPr>
    <p:cSldViewPr>
      <p:cViewPr>
        <p:scale>
          <a:sx n="100" d="100"/>
          <a:sy n="100" d="100"/>
        </p:scale>
        <p:origin x="-1944" y="-46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2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3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4613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24580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76805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685800" y="4343400"/>
            <a:ext cx="5486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6806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>
                <a:latin typeface="Arial" charset="0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6807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>
                <a:latin typeface="Arial" charset="0"/>
              </a:defRPr>
            </a:lvl1pPr>
          </a:lstStyle>
          <a:p>
            <a:pPr>
              <a:defRPr/>
            </a:pPr>
            <a:fld id="{DF691C9C-451E-47D0-9A84-D0D7E9F9917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36798717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71D240F8-F032-4106-B3DE-6AF2208F10E5}" type="slidenum">
              <a:rPr lang="ru-RU" sz="1200">
                <a:latin typeface="+mn-lt"/>
              </a:rPr>
              <a:pPr algn="r">
                <a:defRPr/>
              </a:pPr>
              <a:t>1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Образ слайда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6627" name="Заметки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>
              <a:spcBef>
                <a:spcPct val="0"/>
              </a:spcBef>
            </a:pPr>
            <a:endParaRPr lang="ru-RU" smtClean="0"/>
          </a:p>
        </p:txBody>
      </p:sp>
      <p:sp>
        <p:nvSpPr>
          <p:cNvPr id="5124" name="Номер слайда 3"/>
          <p:cNvSpPr txBox="1">
            <a:spLocks noGrp="1"/>
          </p:cNvSpPr>
          <p:nvPr/>
        </p:nvSpPr>
        <p:spPr bwMode="auto">
          <a:xfrm>
            <a:off x="3884613" y="8685213"/>
            <a:ext cx="2971800" cy="457200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anchor="b"/>
          <a:lstStyle/>
          <a:p>
            <a:pPr algn="r">
              <a:defRPr/>
            </a:pPr>
            <a:fld id="{69021BEA-38F3-4448-83E6-D5F8B9A38C0E}" type="slidenum">
              <a:rPr lang="ru-RU" sz="1200">
                <a:latin typeface="+mn-lt"/>
              </a:rPr>
              <a:pPr algn="r">
                <a:defRPr/>
              </a:pPr>
              <a:t>3</a:t>
            </a:fld>
            <a:endParaRPr lang="ru-RU" sz="1200">
              <a:latin typeface="+mn-lt"/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54CE52-7DAE-4A07-8F2F-C49DFB1C78BE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B479078-7DAF-4FCA-9956-DA6F2F9FBBC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282DEC-A5DF-4FC1-89D3-1DDAAC9E54D5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139BC7-8228-4C86-9455-FDDBB9CBF6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EA03D33-7F7A-46C3-8B10-C99194404345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1374608-9E38-4357-B898-1757A7D1842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Заголовок и четыре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 sz="quarter"/>
          </p:nvPr>
        </p:nvSpPr>
        <p:spPr>
          <a:xfrm>
            <a:off x="457200" y="274638"/>
            <a:ext cx="82296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600200"/>
            <a:ext cx="4038600" cy="21859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57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8200" y="3938588"/>
            <a:ext cx="4038600" cy="21875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4414E1-5B55-486B-A115-D0C075959E58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7958A0-1EE5-49EB-80B2-DA3BAA7A008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309B0FA-B11D-46B4-961B-99B82E590EEC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681D48-CEB1-421E-9003-614D1EAA64E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FCD3950-9DCB-4823-8A53-0C36364DF076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06CA8-AA05-4671-8EB1-E98927BFAD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B85E796-9996-48EE-A68C-FF67FC165278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9BE42A0-75EB-4955-B6D5-78820BBF0EF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6EEC3EA-8D1D-4380-A0C6-BE888D9FB35B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8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9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589682C-7FF4-4878-9D1B-ABD1A54CF34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9D21E86-683C-42EE-9410-D565550F6E13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4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5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605F1B9-E6D4-4152-B90B-3E1C8C3648F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025E188-3D09-4146-AF2B-B57CDDD98B5D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3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4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D99D00-00E0-4E1E-9A0E-394D7EE68C9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861201F-3703-463E-B62E-9E76961B5306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6C967BA-640A-4CAD-9F85-1C14B3F6463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 smtClean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5E7ED5F-1892-4787-A212-5EA1722A7AF9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6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7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8ECCD10-5942-4C99-BBE4-A17A45757F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Заголовок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Текст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07627721-CA3D-40AA-A5B7-1E7FAB1E37FA}" type="datetimeFigureOut">
              <a:rPr lang="ru-RU"/>
              <a:pPr>
                <a:defRPr/>
              </a:pPr>
              <a:t>15.02.2014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r>
              <a:rPr lang="en-US"/>
              <a:t>http://aida.ucoz.ru</a:t>
            </a:r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fld id="{468794D4-35D0-4D38-9BF0-1C8067684A4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3" r:id="rId1"/>
    <p:sldLayoutId id="2147483754" r:id="rId2"/>
    <p:sldLayoutId id="2147483755" r:id="rId3"/>
    <p:sldLayoutId id="2147483756" r:id="rId4"/>
    <p:sldLayoutId id="2147483757" r:id="rId5"/>
    <p:sldLayoutId id="2147483758" r:id="rId6"/>
    <p:sldLayoutId id="2147483759" r:id="rId7"/>
    <p:sldLayoutId id="2147483760" r:id="rId8"/>
    <p:sldLayoutId id="2147483761" r:id="rId9"/>
    <p:sldLayoutId id="2147483762" r:id="rId10"/>
    <p:sldLayoutId id="2147483763" r:id="rId11"/>
    <p:sldLayoutId id="2147483764" r:id="rId12"/>
  </p:sldLayoutIdLst>
  <p:hf hdr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charset="0"/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32.jpeg"/><Relationship Id="rId4" Type="http://schemas.openxmlformats.org/officeDocument/2006/relationships/image" Target="../media/image31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image" Target="../media/image3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7.jpeg"/><Relationship Id="rId2" Type="http://schemas.openxmlformats.org/officeDocument/2006/relationships/image" Target="../media/image36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43.jpeg"/><Relationship Id="rId4" Type="http://schemas.openxmlformats.org/officeDocument/2006/relationships/image" Target="../media/image42.jpeg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5.jpeg"/><Relationship Id="rId7" Type="http://schemas.openxmlformats.org/officeDocument/2006/relationships/image" Target="../media/image49.jpeg"/><Relationship Id="rId2" Type="http://schemas.openxmlformats.org/officeDocument/2006/relationships/image" Target="../media/image4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8.jpeg"/><Relationship Id="rId5" Type="http://schemas.openxmlformats.org/officeDocument/2006/relationships/image" Target="../media/image47.jpeg"/><Relationship Id="rId4" Type="http://schemas.openxmlformats.org/officeDocument/2006/relationships/image" Target="../media/image4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1.jpeg"/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2.xml"/><Relationship Id="rId4" Type="http://schemas.openxmlformats.org/officeDocument/2006/relationships/hyperlink" Target="&#1055;&#1056;&#1048;&#1051;&#1054;&#1046;&#1045;&#1053;&#1048;&#1045;%201%20(%20&#1040;&#1053;&#1050;&#1045;&#1058;&#1040;-&#1042;&#1089;&#1090;&#1088;&#1077;&#1095;&#1072;%20&#1089;%20&#1089;&#1072;&#1084;&#1080;&#1084;%20&#1089;&#1086;&#1073;&#1086;&#1081;).doc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4.jpeg"/><Relationship Id="rId2" Type="http://schemas.openxmlformats.org/officeDocument/2006/relationships/image" Target="../media/image53.jpeg"/><Relationship Id="rId1" Type="http://schemas.openxmlformats.org/officeDocument/2006/relationships/slideLayout" Target="../slideLayouts/slideLayout2.xml"/><Relationship Id="rId4" Type="http://schemas.openxmlformats.org/officeDocument/2006/relationships/hyperlink" Target="99%20-&#1073;&#1091;&#1082;&#1083;&#1077;&#1090;%20&#1088;&#1077;&#1082;&#1086;&#1084;&#1077;&#1085;&#1076;&#1072;&#1094;&#1080;&#1103;.doc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6.gif"/><Relationship Id="rId2" Type="http://schemas.openxmlformats.org/officeDocument/2006/relationships/image" Target="../media/image55.gif"/><Relationship Id="rId1" Type="http://schemas.openxmlformats.org/officeDocument/2006/relationships/slideLayout" Target="../slideLayouts/slideLayout7.xml"/><Relationship Id="rId5" Type="http://schemas.openxmlformats.org/officeDocument/2006/relationships/hyperlink" Target="&#1054;&#1083;&#1077;&#1075;%20&#1052;&#1080;&#1090;&#1103;&#1077;&#1074;%20-%20&#1050;&#1072;&#1082;%20&#1079;&#1076;&#1086;&#1088;&#1086;&#1074;&#1086;%20(&#1048;&#1079;&#1075;&#1080;&#1073;%20&#1075;&#1080;&#1090;&#1072;&#1088;&#1099;%20&#1078;&#1077;&#1083;&#1090;&#1086;&#1081;...).mp4" TargetMode="External"/><Relationship Id="rId4" Type="http://schemas.openxmlformats.org/officeDocument/2006/relationships/image" Target="../media/image57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9.xml"/><Relationship Id="rId6" Type="http://schemas.openxmlformats.org/officeDocument/2006/relationships/image" Target="../media/image8.jpeg"/><Relationship Id="rId5" Type="http://schemas.openxmlformats.org/officeDocument/2006/relationships/image" Target="../media/image7.gif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4" Type="http://schemas.openxmlformats.org/officeDocument/2006/relationships/hyperlink" Target="&#1055;&#1056;&#1048;&#1051;&#1054;&#1046;&#1045;&#1053;&#1048;&#1045;%202%20(&#1057;&#1077;&#1084;&#1077;&#1081;&#1085;&#1086;&#1077;%20&#1076;&#1077;&#1088;&#1077;&#1074;&#1086;).doc" TargetMode="Externa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105" name="Picture 9" descr="http://www.adm-gavrilovposad.ru/img/230413/002.jpg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09600" y="2590800"/>
            <a:ext cx="3067050" cy="4010173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4100" name="Text Box 14"/>
          <p:cNvSpPr txBox="1">
            <a:spLocks noChangeArrowheads="1"/>
          </p:cNvSpPr>
          <p:nvPr/>
        </p:nvSpPr>
        <p:spPr bwMode="auto">
          <a:xfrm>
            <a:off x="1143000" y="1981200"/>
            <a:ext cx="7086600" cy="1077218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3200" b="1" dirty="0" smtClean="0">
                <a:ln w="1905"/>
                <a:solidFill>
                  <a:srgbClr val="C0000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  <a:latin typeface="Arial" charset="0"/>
              </a:rPr>
              <a:t>Университет семейного воспитания (для родителей)</a:t>
            </a:r>
          </a:p>
        </p:txBody>
      </p:sp>
      <p:sp>
        <p:nvSpPr>
          <p:cNvPr id="4101" name="Rectangle 7"/>
          <p:cNvSpPr>
            <a:spLocks noChangeArrowheads="1"/>
          </p:cNvSpPr>
          <p:nvPr/>
        </p:nvSpPr>
        <p:spPr bwMode="auto">
          <a:xfrm rot="10800000" flipV="1">
            <a:off x="5105400" y="5510426"/>
            <a:ext cx="342900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ru-RU" sz="1200" dirty="0">
                <a:latin typeface="Times New Roman" pitchFamily="18" charset="0"/>
              </a:rPr>
              <a:t>Подготовила социальный педагог </a:t>
            </a:r>
          </a:p>
          <a:p>
            <a:pPr algn="ctr"/>
            <a:r>
              <a:rPr lang="ru-RU" sz="1200" dirty="0">
                <a:latin typeface="Times New Roman" pitchFamily="18" charset="0"/>
              </a:rPr>
              <a:t>МБОУ «Средняя школа №6»</a:t>
            </a:r>
          </a:p>
          <a:p>
            <a:pPr algn="ctr"/>
            <a:r>
              <a:rPr lang="ru-RU" sz="1200" dirty="0" err="1">
                <a:latin typeface="Times New Roman" pitchFamily="18" charset="0"/>
              </a:rPr>
              <a:t>Парулина</a:t>
            </a:r>
            <a:r>
              <a:rPr lang="ru-RU" sz="1200" dirty="0">
                <a:latin typeface="Times New Roman" pitchFamily="18" charset="0"/>
              </a:rPr>
              <a:t> В.Ю.</a:t>
            </a:r>
          </a:p>
          <a:p>
            <a:pPr algn="ctr"/>
            <a:r>
              <a:rPr lang="ru-RU" sz="1200" dirty="0">
                <a:latin typeface="Times New Roman" pitchFamily="18" charset="0"/>
              </a:rPr>
              <a:t>г. Когалым, 2014г.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04800" y="457201"/>
            <a:ext cx="8686800" cy="769441"/>
          </a:xfrm>
          <a:prstGeom prst="rect">
            <a:avLst/>
          </a:prstGeom>
        </p:spPr>
        <p:txBody>
          <a:bodyPr>
            <a:spAutoFit/>
            <a:scene3d>
              <a:camera prst="orthographicFront"/>
              <a:lightRig rig="glow" dir="tl">
                <a:rot lat="0" lon="0" rev="5400000"/>
              </a:lightRig>
            </a:scene3d>
            <a:sp3d contourW="12700">
              <a:bevelT w="25400" h="25400"/>
              <a:contourClr>
                <a:schemeClr val="accent6">
                  <a:shade val="73000"/>
                </a:schemeClr>
              </a:contourClr>
            </a:sp3d>
          </a:bodyPr>
          <a:lstStyle/>
          <a:p>
            <a:pPr>
              <a:defRPr/>
            </a:pPr>
            <a:r>
              <a:rPr lang="ru-RU" sz="4400" b="1" kern="0" dirty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  <a:ea typeface="+mj-ea"/>
                <a:cs typeface="+mj-cs"/>
              </a:rPr>
              <a:t>ТЕМА: </a:t>
            </a:r>
            <a:r>
              <a:rPr lang="ru-RU" sz="4000" b="1" kern="0" dirty="0">
                <a:ln w="11430"/>
                <a:solidFill>
                  <a:srgbClr val="00B050"/>
                </a:solidFill>
                <a:effectLst>
                  <a:outerShdw blurRad="80000" dist="40000" dir="5040000" algn="tl">
                    <a:srgbClr val="000000">
                      <a:alpha val="30000"/>
                    </a:srgbClr>
                  </a:outerShdw>
                </a:effectLst>
                <a:latin typeface="Arial" charset="0"/>
                <a:ea typeface="+mj-ea"/>
                <a:cs typeface="+mj-cs"/>
              </a:rPr>
              <a:t>«ДЕРЕВО МОЕЙ СЕМЬИ»</a:t>
            </a:r>
            <a:endParaRPr lang="ru-RU" b="1" dirty="0">
              <a:ln w="11430"/>
              <a:solidFill>
                <a:srgbClr val="00B050"/>
              </a:solidFill>
              <a:effectLst>
                <a:outerShdw blurRad="80000" dist="40000" dir="504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5" name="Text Box 3"/>
          <p:cNvSpPr txBox="1">
            <a:spLocks noChangeArrowheads="1"/>
          </p:cNvSpPr>
          <p:nvPr/>
        </p:nvSpPr>
        <p:spPr bwMode="auto">
          <a:xfrm>
            <a:off x="1066800" y="304800"/>
            <a:ext cx="7537450" cy="461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400" b="1" i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Arial" charset="0"/>
              </a:rPr>
              <a:t>Вивальди</a:t>
            </a: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Georgia" pitchFamily="18" charset="0"/>
                <a:cs typeface="Arial" charset="0"/>
              </a:rPr>
              <a:t> «Времена года»</a:t>
            </a:r>
          </a:p>
        </p:txBody>
      </p:sp>
      <p:pic>
        <p:nvPicPr>
          <p:cNvPr id="7170" name="Picture 2" descr="http://lib2.podelise.ru/tw_files2/urls_8/224/d-223981/223981_html_m389a9eab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1025" y="732242"/>
            <a:ext cx="3124200" cy="25920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http://lib2.podelise.ru/tw_files2/urls_8/224/d-223981/223981_html_mcee007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67416" y="812187"/>
            <a:ext cx="2957384" cy="24321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3352801" y="3244334"/>
            <a:ext cx="13716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Весна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7543800" y="3244333"/>
            <a:ext cx="1295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Осень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7174" name="Picture 6" descr="http://lib2.podelise.ru/tw_files2/urls_8/224/d-223981/223981_html_7724d32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5300" y="3635709"/>
            <a:ext cx="3124200" cy="279644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6" name="Picture 8" descr="http://lib2.podelise.ru/tw_files2/urls_8/224/d-223981/223981_html_m19a11277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4008" y="3613665"/>
            <a:ext cx="3124200" cy="2770708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 flipH="1">
            <a:off x="3733800" y="5136294"/>
            <a:ext cx="9144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Лето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8008208" y="5282530"/>
            <a:ext cx="983392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Зима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7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2" dur="500"/>
                                        <p:tgtEl>
                                          <p:spTgt spid="7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7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2" dur="500"/>
                                        <p:tgtEl>
                                          <p:spTgt spid="71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3" descr="66874450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6725" y="1882775"/>
            <a:ext cx="3529013" cy="2576513"/>
          </a:xfrm>
          <a:noFill/>
        </p:spPr>
      </p:pic>
      <p:sp>
        <p:nvSpPr>
          <p:cNvPr id="15364" name="Text Box 4"/>
          <p:cNvSpPr txBox="1">
            <a:spLocks noChangeArrowheads="1"/>
          </p:cNvSpPr>
          <p:nvPr/>
        </p:nvSpPr>
        <p:spPr bwMode="auto">
          <a:xfrm>
            <a:off x="1116013" y="5013325"/>
            <a:ext cx="2879725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дельфин</a:t>
            </a:r>
          </a:p>
        </p:txBody>
      </p:sp>
      <p:pic>
        <p:nvPicPr>
          <p:cNvPr id="2" name="Picture 5" descr="66875090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76825" y="1844675"/>
            <a:ext cx="3455988" cy="2614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Text Box 6"/>
          <p:cNvSpPr txBox="1">
            <a:spLocks noChangeArrowheads="1"/>
          </p:cNvSpPr>
          <p:nvPr/>
        </p:nvSpPr>
        <p:spPr bwMode="auto">
          <a:xfrm>
            <a:off x="4932363" y="5013325"/>
            <a:ext cx="316865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слон</a:t>
            </a:r>
            <a:endParaRPr lang="ru-RU" sz="2000" b="1" dirty="0">
              <a:solidFill>
                <a:schemeClr val="folHlink"/>
              </a:solidFill>
              <a:latin typeface="Arial" charset="0"/>
              <a:cs typeface="Arial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371600" y="609600"/>
            <a:ext cx="70866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Воде показали фотографии животных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3251" name="Picture 3" descr="66875826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447800"/>
            <a:ext cx="3124200" cy="2832100"/>
          </a:xfrm>
          <a:noFill/>
        </p:spPr>
      </p:pic>
      <p:pic>
        <p:nvPicPr>
          <p:cNvPr id="53252" name="Picture 4" descr="66875827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038725" y="1600200"/>
            <a:ext cx="3376613" cy="2879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3253" name="Text Box 5"/>
          <p:cNvSpPr txBox="1">
            <a:spLocks noChangeArrowheads="1"/>
          </p:cNvSpPr>
          <p:nvPr/>
        </p:nvSpPr>
        <p:spPr bwMode="auto">
          <a:xfrm>
            <a:off x="609600" y="4419600"/>
            <a:ext cx="2743200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лотос</a:t>
            </a:r>
          </a:p>
        </p:txBody>
      </p:sp>
      <p:sp>
        <p:nvSpPr>
          <p:cNvPr id="53254" name="Text Box 6"/>
          <p:cNvSpPr txBox="1">
            <a:spLocks noChangeArrowheads="1"/>
          </p:cNvSpPr>
          <p:nvPr/>
        </p:nvSpPr>
        <p:spPr bwMode="auto">
          <a:xfrm>
            <a:off x="5638800" y="4495800"/>
            <a:ext cx="2743200" cy="40011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вишня</a:t>
            </a:r>
          </a:p>
        </p:txBody>
      </p:sp>
      <p:pic>
        <p:nvPicPr>
          <p:cNvPr id="53258" name="Picture 10" descr="http://japan-his.ru/wp-content/uploads/2012/05/Sakura1-400x300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5638800" y="4953000"/>
            <a:ext cx="2514600" cy="150843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53260" name="Picture 12" descr="http://babiki.ru/uploads/images/00/71/14/2013/02/24/15c28f.jpg"/>
          <p:cNvPicPr>
            <a:picLocks noChangeAspect="1" noChangeArrowheads="1"/>
          </p:cNvPicPr>
          <p:nvPr/>
        </p:nvPicPr>
        <p:blipFill>
          <a:blip r:embed="rId5">
            <a:extLst/>
          </a:blip>
          <a:srcRect/>
          <a:stretch>
            <a:fillRect/>
          </a:stretch>
        </p:blipFill>
        <p:spPr bwMode="auto">
          <a:xfrm>
            <a:off x="533400" y="4876800"/>
            <a:ext cx="2682240" cy="167640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9" name="Прямоугольник 8"/>
          <p:cNvSpPr/>
          <p:nvPr/>
        </p:nvSpPr>
        <p:spPr>
          <a:xfrm>
            <a:off x="1066800" y="457200"/>
            <a:ext cx="69342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Воде показали фотографии животных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32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32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2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32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32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E4B6B7B0-D4E9-4420-8E97-EC067BB14E0E}" type="datetime1">
              <a:rPr lang="ru-RU" smtClean="0"/>
              <a:t>15.02.2014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99D00-00E0-4E1E-9A0E-394D7EE68C95}" type="slidenum">
              <a:rPr lang="ru-RU" smtClean="0"/>
              <a:pPr>
                <a:defRPr/>
              </a:pPr>
              <a:t>13</a:t>
            </a:fld>
            <a:endParaRPr lang="ru-RU"/>
          </a:p>
        </p:txBody>
      </p:sp>
      <p:pic>
        <p:nvPicPr>
          <p:cNvPr id="3074" name="Picture 2" descr="http://900igr.net/datas/khimija/Svojstva-veschestv-voda/0016-016-Kristall-vody-proslushavshij-Pastoral-Betkhovena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28576" y="-98300"/>
            <a:ext cx="9172575" cy="7094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5385304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03" name="Picture 3" descr="discovery_masaru_emoto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24400" y="730250"/>
            <a:ext cx="3895725" cy="4038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1204" name="Text Box 4"/>
          <p:cNvSpPr txBox="1">
            <a:spLocks noChangeArrowheads="1"/>
          </p:cNvSpPr>
          <p:nvPr/>
        </p:nvSpPr>
        <p:spPr bwMode="auto">
          <a:xfrm>
            <a:off x="4724400" y="4797425"/>
            <a:ext cx="3808413" cy="78483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После песни  «Любовь» </a:t>
            </a:r>
          </a:p>
          <a:p>
            <a:pPr eaLnBrk="1" hangingPunct="1">
              <a:spcBef>
                <a:spcPct val="50000"/>
              </a:spcBef>
              <a:defRPr/>
            </a:pPr>
            <a:endParaRPr lang="ru-RU" dirty="0" smtClean="0">
              <a:solidFill>
                <a:schemeClr val="folHlink"/>
              </a:solidFill>
              <a:latin typeface="Arial" charset="0"/>
              <a:cs typeface="Arial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533400" y="533400"/>
            <a:ext cx="38862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b="1" cap="all" dirty="0">
                <a:ln w="9000" cmpd="sng">
                  <a:solidFill>
                    <a:srgbClr val="6C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C0000">
                        <a:shade val="20000"/>
                        <a:satMod val="245000"/>
                      </a:srgbClr>
                    </a:gs>
                    <a:gs pos="43000">
                      <a:srgbClr val="6C0000">
                        <a:satMod val="255000"/>
                      </a:srgbClr>
                    </a:gs>
                    <a:gs pos="48000">
                      <a:srgbClr val="6C0000">
                        <a:shade val="85000"/>
                        <a:satMod val="255000"/>
                      </a:srgbClr>
                    </a:gs>
                    <a:gs pos="100000">
                      <a:srgbClr val="6C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песни  в стиле </a:t>
            </a:r>
            <a:r>
              <a:rPr lang="ru-RU" b="1" cap="all" dirty="0" err="1">
                <a:ln w="9000" cmpd="sng">
                  <a:solidFill>
                    <a:srgbClr val="6C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C0000">
                        <a:shade val="20000"/>
                        <a:satMod val="245000"/>
                      </a:srgbClr>
                    </a:gs>
                    <a:gs pos="43000">
                      <a:srgbClr val="6C0000">
                        <a:satMod val="255000"/>
                      </a:srgbClr>
                    </a:gs>
                    <a:gs pos="48000">
                      <a:srgbClr val="6C0000">
                        <a:shade val="85000"/>
                        <a:satMod val="255000"/>
                      </a:srgbClr>
                    </a:gs>
                    <a:gs pos="100000">
                      <a:srgbClr val="6C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хэви</a:t>
            </a:r>
            <a:r>
              <a:rPr lang="ru-RU" b="1" cap="all" dirty="0">
                <a:ln w="9000" cmpd="sng">
                  <a:solidFill>
                    <a:srgbClr val="6C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C0000">
                        <a:shade val="20000"/>
                        <a:satMod val="245000"/>
                      </a:srgbClr>
                    </a:gs>
                    <a:gs pos="43000">
                      <a:srgbClr val="6C0000">
                        <a:satMod val="255000"/>
                      </a:srgbClr>
                    </a:gs>
                    <a:gs pos="48000">
                      <a:srgbClr val="6C0000">
                        <a:shade val="85000"/>
                        <a:satMod val="255000"/>
                      </a:srgbClr>
                    </a:gs>
                    <a:gs pos="100000">
                      <a:srgbClr val="6C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-металл</a:t>
            </a:r>
          </a:p>
        </p:txBody>
      </p:sp>
      <p:pic>
        <p:nvPicPr>
          <p:cNvPr id="8194" name="Picture 2" descr="http://lib2.podelise.ru/tw_files2/urls_8/224/d-223981/223981_html_m71ca55b2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3412" y="931307"/>
            <a:ext cx="3686175" cy="525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512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7346" name="Picture 2" descr="discovery_masaru_emoto1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457200" y="986631"/>
            <a:ext cx="3887788" cy="42481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57347" name="Picture 3" descr="image009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4694692" y="383042"/>
            <a:ext cx="3960812" cy="42116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  <a:extLst/>
        </p:spPr>
      </p:pic>
      <p:sp>
        <p:nvSpPr>
          <p:cNvPr id="57348" name="Text Box 4"/>
          <p:cNvSpPr txBox="1">
            <a:spLocks noChangeArrowheads="1"/>
          </p:cNvSpPr>
          <p:nvPr/>
        </p:nvSpPr>
        <p:spPr bwMode="auto">
          <a:xfrm>
            <a:off x="755650" y="5516563"/>
            <a:ext cx="2303463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Ты меня достал</a:t>
            </a:r>
          </a:p>
        </p:txBody>
      </p:sp>
      <p:sp>
        <p:nvSpPr>
          <p:cNvPr id="57349" name="Text Box 5"/>
          <p:cNvSpPr txBox="1">
            <a:spLocks noChangeArrowheads="1"/>
          </p:cNvSpPr>
          <p:nvPr/>
        </p:nvSpPr>
        <p:spPr bwMode="auto">
          <a:xfrm>
            <a:off x="6019800" y="5013325"/>
            <a:ext cx="1600200" cy="3667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Ты дурак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7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57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8370" name="Picture 2" descr="image014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>
            <a:extLst/>
          </a:blip>
          <a:srcRect/>
          <a:stretch>
            <a:fillRect/>
          </a:stretch>
        </p:blipFill>
        <p:spPr>
          <a:xfrm>
            <a:off x="4679950" y="981075"/>
            <a:ext cx="3816350" cy="31686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effectLst>
            <a:reflection blurRad="12700" stA="38000" endPos="28000" dist="5000" dir="5400000" sy="-100000" algn="bl" rotWithShape="0"/>
          </a:effectLst>
        </p:spPr>
      </p:pic>
      <p:pic>
        <p:nvPicPr>
          <p:cNvPr id="58371" name="Picture 3" descr="image015"/>
          <p:cNvPicPr>
            <a:picLocks noChangeAspect="1" noChangeArrowheads="1"/>
          </p:cNvPicPr>
          <p:nvPr/>
        </p:nvPicPr>
        <p:blipFill>
          <a:blip r:embed="rId3">
            <a:extLst/>
          </a:blip>
          <a:srcRect/>
          <a:stretch>
            <a:fillRect/>
          </a:stretch>
        </p:blipFill>
        <p:spPr bwMode="auto">
          <a:xfrm>
            <a:off x="609600" y="981075"/>
            <a:ext cx="3673475" cy="324008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1508" name="Text Box 4"/>
          <p:cNvSpPr txBox="1">
            <a:spLocks noChangeArrowheads="1"/>
          </p:cNvSpPr>
          <p:nvPr/>
        </p:nvSpPr>
        <p:spPr bwMode="auto">
          <a:xfrm>
            <a:off x="900113" y="4581525"/>
            <a:ext cx="2808287" cy="366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ru-RU">
              <a:latin typeface="Arial" charset="0"/>
            </a:endParaRPr>
          </a:p>
        </p:txBody>
      </p:sp>
      <p:sp>
        <p:nvSpPr>
          <p:cNvPr id="58373" name="Text Box 5"/>
          <p:cNvSpPr txBox="1">
            <a:spLocks noChangeArrowheads="1"/>
          </p:cNvSpPr>
          <p:nvPr/>
        </p:nvSpPr>
        <p:spPr bwMode="auto">
          <a:xfrm flipH="1">
            <a:off x="4648198" y="4724400"/>
            <a:ext cx="3657601" cy="400110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sz="20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Давай сделаем</a:t>
            </a:r>
          </a:p>
        </p:txBody>
      </p:sp>
      <p:sp>
        <p:nvSpPr>
          <p:cNvPr id="58374" name="Text Box 6"/>
          <p:cNvSpPr txBox="1">
            <a:spLocks noChangeArrowheads="1"/>
          </p:cNvSpPr>
          <p:nvPr/>
        </p:nvSpPr>
        <p:spPr bwMode="auto">
          <a:xfrm flipH="1">
            <a:off x="900114" y="4437063"/>
            <a:ext cx="2808286" cy="36671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Делай это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83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5837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58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4275" name="Picture 3" descr="66874453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685800" y="1447800"/>
            <a:ext cx="2514600" cy="2379663"/>
          </a:xfrm>
          <a:noFill/>
        </p:spPr>
      </p:pic>
      <p:sp>
        <p:nvSpPr>
          <p:cNvPr id="54276" name="Text Box 4"/>
          <p:cNvSpPr txBox="1">
            <a:spLocks noChangeArrowheads="1"/>
          </p:cNvSpPr>
          <p:nvPr/>
        </p:nvSpPr>
        <p:spPr bwMode="auto">
          <a:xfrm rot="10800000" flipV="1">
            <a:off x="3059113" y="3646489"/>
            <a:ext cx="1741487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Истина</a:t>
            </a:r>
          </a:p>
        </p:txBody>
      </p:sp>
      <p:pic>
        <p:nvPicPr>
          <p:cNvPr id="54277" name="Picture 5" descr="6687508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908550" y="1341438"/>
            <a:ext cx="2520950" cy="2305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78" name="Text Box 6"/>
          <p:cNvSpPr txBox="1">
            <a:spLocks noChangeArrowheads="1"/>
          </p:cNvSpPr>
          <p:nvPr/>
        </p:nvSpPr>
        <p:spPr bwMode="auto">
          <a:xfrm>
            <a:off x="7086599" y="3716338"/>
            <a:ext cx="1717675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Любовь</a:t>
            </a:r>
            <a:r>
              <a:rPr lang="ru-RU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> </a:t>
            </a:r>
          </a:p>
        </p:txBody>
      </p:sp>
      <p:pic>
        <p:nvPicPr>
          <p:cNvPr id="54279" name="Picture 7" descr="image016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4292600"/>
            <a:ext cx="2198687" cy="2233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0" name="Rectangle 8"/>
          <p:cNvSpPr>
            <a:spLocks noChangeArrowheads="1"/>
          </p:cNvSpPr>
          <p:nvPr/>
        </p:nvSpPr>
        <p:spPr bwMode="auto">
          <a:xfrm>
            <a:off x="2627313" y="6021388"/>
            <a:ext cx="1296987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Arial" charset="0"/>
              </a:rPr>
              <a:t>Извини</a:t>
            </a:r>
          </a:p>
        </p:txBody>
      </p:sp>
      <p:pic>
        <p:nvPicPr>
          <p:cNvPr id="54281" name="Picture 9" descr="image001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24400" y="4038600"/>
            <a:ext cx="2305050" cy="2209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4282" name="Rectangle 10"/>
          <p:cNvSpPr>
            <a:spLocks noChangeArrowheads="1"/>
          </p:cNvSpPr>
          <p:nvPr/>
        </p:nvSpPr>
        <p:spPr bwMode="auto">
          <a:xfrm>
            <a:off x="7138307" y="5867627"/>
            <a:ext cx="1777093" cy="646331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 pitchFamily="18" charset="0"/>
                <a:cs typeface="Arial" charset="0"/>
              </a:rPr>
              <a:t>Ты хороший</a:t>
            </a:r>
          </a:p>
        </p:txBody>
      </p:sp>
      <p:sp>
        <p:nvSpPr>
          <p:cNvPr id="11" name="Прямоугольник 10"/>
          <p:cNvSpPr/>
          <p:nvPr/>
        </p:nvSpPr>
        <p:spPr>
          <a:xfrm>
            <a:off x="2209800" y="457200"/>
            <a:ext cx="51054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Слова в  виде кристаллов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42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4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542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2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2000"/>
                                        <p:tgtEl>
                                          <p:spTgt spid="542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5299" name="Picture 3" descr="спасибо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468313" y="1139825"/>
            <a:ext cx="2305050" cy="2019300"/>
          </a:xfrm>
          <a:noFill/>
        </p:spPr>
      </p:pic>
      <p:pic>
        <p:nvPicPr>
          <p:cNvPr id="55300" name="Picture 4" descr="image003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19475" y="1196975"/>
            <a:ext cx="2362200" cy="1971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1" name="Picture 5" descr="image004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011863" y="1125538"/>
            <a:ext cx="2343150" cy="2000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2" name="Picture 6" descr="image005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395288" y="3716338"/>
            <a:ext cx="2198687" cy="199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3" name="Text Box 7"/>
          <p:cNvSpPr txBox="1">
            <a:spLocks noChangeArrowheads="1"/>
          </p:cNvSpPr>
          <p:nvPr/>
        </p:nvSpPr>
        <p:spPr bwMode="auto">
          <a:xfrm>
            <a:off x="468313" y="3284538"/>
            <a:ext cx="2303462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японское</a:t>
            </a:r>
          </a:p>
        </p:txBody>
      </p:sp>
      <p:sp>
        <p:nvSpPr>
          <p:cNvPr id="55304" name="Text Box 8"/>
          <p:cNvSpPr txBox="1">
            <a:spLocks noChangeArrowheads="1"/>
          </p:cNvSpPr>
          <p:nvPr/>
        </p:nvSpPr>
        <p:spPr bwMode="auto">
          <a:xfrm>
            <a:off x="3708400" y="3357563"/>
            <a:ext cx="2006600" cy="36933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английское</a:t>
            </a:r>
          </a:p>
        </p:txBody>
      </p:sp>
      <p:sp>
        <p:nvSpPr>
          <p:cNvPr id="55305" name="Text Box 9"/>
          <p:cNvSpPr txBox="1">
            <a:spLocks noChangeArrowheads="1"/>
          </p:cNvSpPr>
          <p:nvPr/>
        </p:nvSpPr>
        <p:spPr bwMode="auto">
          <a:xfrm>
            <a:off x="5940425" y="3284538"/>
            <a:ext cx="2305050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китайское</a:t>
            </a:r>
          </a:p>
        </p:txBody>
      </p:sp>
      <p:sp>
        <p:nvSpPr>
          <p:cNvPr id="55306" name="Text Box 10"/>
          <p:cNvSpPr txBox="1">
            <a:spLocks noChangeArrowheads="1"/>
          </p:cNvSpPr>
          <p:nvPr/>
        </p:nvSpPr>
        <p:spPr bwMode="auto">
          <a:xfrm>
            <a:off x="395288" y="5876925"/>
            <a:ext cx="2305050" cy="3667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немецкое</a:t>
            </a:r>
          </a:p>
        </p:txBody>
      </p:sp>
      <p:pic>
        <p:nvPicPr>
          <p:cNvPr id="55307" name="Picture 11" descr="спасибо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276600" y="3830638"/>
            <a:ext cx="2324100" cy="1933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5308" name="Picture 12" descr="спасибо"/>
          <p:cNvPicPr>
            <a:picLocks noChangeAspect="1" noChangeArrowheads="1"/>
          </p:cNvPicPr>
          <p:nvPr/>
        </p:nvPicPr>
        <p:blipFill>
          <a:blip r:embed="rId7"/>
          <a:srcRect/>
          <a:stretch>
            <a:fillRect/>
          </a:stretch>
        </p:blipFill>
        <p:spPr bwMode="auto">
          <a:xfrm>
            <a:off x="6156325" y="3860800"/>
            <a:ext cx="2208213" cy="19431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5309" name="Text Box 13"/>
          <p:cNvSpPr txBox="1">
            <a:spLocks noChangeArrowheads="1"/>
          </p:cNvSpPr>
          <p:nvPr/>
        </p:nvSpPr>
        <p:spPr bwMode="auto">
          <a:xfrm>
            <a:off x="3203575" y="5876925"/>
            <a:ext cx="2089150" cy="3667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французское</a:t>
            </a:r>
          </a:p>
        </p:txBody>
      </p:sp>
      <p:sp>
        <p:nvSpPr>
          <p:cNvPr id="55310" name="Text Box 14"/>
          <p:cNvSpPr txBox="1">
            <a:spLocks noChangeArrowheads="1"/>
          </p:cNvSpPr>
          <p:nvPr/>
        </p:nvSpPr>
        <p:spPr bwMode="auto">
          <a:xfrm>
            <a:off x="6084888" y="6021388"/>
            <a:ext cx="2305050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итальянское</a:t>
            </a:r>
          </a:p>
        </p:txBody>
      </p:sp>
      <p:sp>
        <p:nvSpPr>
          <p:cNvPr id="15" name="Прямоугольник 14"/>
          <p:cNvSpPr/>
          <p:nvPr/>
        </p:nvSpPr>
        <p:spPr>
          <a:xfrm>
            <a:off x="1371600" y="304800"/>
            <a:ext cx="6324599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Слово «спасибо» на разных языках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2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552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53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 nodeType="clickPar">
                      <p:stCondLst>
                        <p:cond delay="indefinite"/>
                      </p:stCondLst>
                      <p:childTnLst>
                        <p:par>
                          <p:cTn id="1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553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 nodeType="clickPar">
                      <p:stCondLst>
                        <p:cond delay="indefinite"/>
                      </p:stCondLst>
                      <p:childTnLst>
                        <p:par>
                          <p:cTn id="1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55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 nodeType="clickPar">
                      <p:stCondLst>
                        <p:cond delay="indefinite"/>
                      </p:stCondLst>
                      <p:childTnLst>
                        <p:par>
                          <p:cTn id="2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55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 nodeType="clickPar">
                      <p:stCondLst>
                        <p:cond delay="indefinite"/>
                      </p:stCondLst>
                      <p:childTnLst>
                        <p:par>
                          <p:cTn id="2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55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3" name="Picture 3" descr="Мудрость"/>
          <p:cNvPicPr>
            <a:picLocks noGrp="1" noChangeAspect="1" noChangeArrowheads="1"/>
          </p:cNvPicPr>
          <p:nvPr>
            <p:ph type="body" idx="4294967295"/>
          </p:nvPr>
        </p:nvPicPr>
        <p:blipFill>
          <a:blip r:embed="rId2"/>
          <a:srcRect/>
          <a:stretch>
            <a:fillRect/>
          </a:stretch>
        </p:blipFill>
        <p:spPr>
          <a:xfrm>
            <a:off x="533400" y="1711325"/>
            <a:ext cx="2495550" cy="2327275"/>
          </a:xfrm>
          <a:noFill/>
        </p:spPr>
      </p:pic>
      <p:pic>
        <p:nvPicPr>
          <p:cNvPr id="56324" name="Picture 4" descr="Мудрость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492500" y="1676400"/>
            <a:ext cx="2486025" cy="24003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5" name="Text Box 5"/>
          <p:cNvSpPr txBox="1">
            <a:spLocks noChangeArrowheads="1"/>
          </p:cNvSpPr>
          <p:nvPr/>
        </p:nvSpPr>
        <p:spPr bwMode="auto">
          <a:xfrm>
            <a:off x="395288" y="4076700"/>
            <a:ext cx="2376487" cy="366713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японская</a:t>
            </a:r>
          </a:p>
        </p:txBody>
      </p:sp>
      <p:sp>
        <p:nvSpPr>
          <p:cNvPr id="56326" name="Text Box 6"/>
          <p:cNvSpPr txBox="1">
            <a:spLocks noChangeArrowheads="1"/>
          </p:cNvSpPr>
          <p:nvPr/>
        </p:nvSpPr>
        <p:spPr bwMode="auto">
          <a:xfrm>
            <a:off x="3419475" y="4221163"/>
            <a:ext cx="2303463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английская</a:t>
            </a:r>
          </a:p>
        </p:txBody>
      </p:sp>
      <p:pic>
        <p:nvPicPr>
          <p:cNvPr id="56327" name="Picture 7" descr="Мудрость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6227763" y="1676400"/>
            <a:ext cx="2592387" cy="2362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6328" name="Text Box 8"/>
          <p:cNvSpPr txBox="1">
            <a:spLocks noChangeArrowheads="1"/>
          </p:cNvSpPr>
          <p:nvPr/>
        </p:nvSpPr>
        <p:spPr bwMode="auto">
          <a:xfrm>
            <a:off x="6372225" y="4221163"/>
            <a:ext cx="2016125" cy="366712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немецкая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2743200" y="609600"/>
            <a:ext cx="42672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Мудрость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63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 nodeType="clickPar">
                      <p:stCondLst>
                        <p:cond delay="indefinite"/>
                      </p:stCondLst>
                      <p:childTnLst>
                        <p:par>
                          <p:cTn id="11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63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 nodeType="clickPar">
                      <p:stCondLst>
                        <p:cond delay="indefinite"/>
                      </p:stCondLst>
                      <p:childTnLst>
                        <p:par>
                          <p:cTn id="1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9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563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57" name="Rectangle 13"/>
          <p:cNvSpPr>
            <a:spLocks noChangeArrowheads="1"/>
          </p:cNvSpPr>
          <p:nvPr/>
        </p:nvSpPr>
        <p:spPr bwMode="auto">
          <a:xfrm>
            <a:off x="1066800" y="609600"/>
            <a:ext cx="7315200" cy="830997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А н к е т и р о в а н и е</a:t>
            </a:r>
            <a:b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</a:b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+mn-lt"/>
              </a:rPr>
              <a:t>«Встреча с самим собой»</a:t>
            </a:r>
          </a:p>
        </p:txBody>
      </p:sp>
      <p:pic>
        <p:nvPicPr>
          <p:cNvPr id="5123" name="Picture 16" descr="http://cs11404.userapi.com/u130548798/149791532/x_94025fd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2590800"/>
            <a:ext cx="3465513" cy="3771900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124" name="Picture 18" descr="http://goldstarteachers.com/wp-content/uploads/2011/09/wall-street-english-apply-now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40275" y="1844675"/>
            <a:ext cx="3660775" cy="2422525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5" name="Стрелка вправо 4">
            <a:hlinkClick r:id="rId4" action="ppaction://hlinkfile"/>
          </p:cNvPr>
          <p:cNvSpPr/>
          <p:nvPr/>
        </p:nvSpPr>
        <p:spPr>
          <a:xfrm>
            <a:off x="7620000" y="4572000"/>
            <a:ext cx="609600" cy="304800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7" descr="http://www.realove.ru/upload/UserFiles/semya_2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81000" y="914400"/>
            <a:ext cx="2286000" cy="16398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0420" name="Rectangle 4"/>
          <p:cNvSpPr>
            <a:spLocks noChangeArrowheads="1"/>
          </p:cNvSpPr>
          <p:nvPr/>
        </p:nvSpPr>
        <p:spPr bwMode="auto">
          <a:xfrm>
            <a:off x="2743200" y="1371600"/>
            <a:ext cx="6096000" cy="4478149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bIns="0" anchor="ctr">
            <a:spAutoFit/>
          </a:bodyPr>
          <a:lstStyle/>
          <a:p>
            <a:pPr algn="just" eaLnBrk="0" hangingPunct="0">
              <a:defRPr/>
            </a:pPr>
            <a:r>
              <a: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   Когда мы выражаем ребенку нашу любовь, мы даем ему поддержку и чувство близости с нами, необходимые для его полного самораскрытия, реализации. Сказать: «Я тебя люблю» это только одна из возможностей. Есть много других слов и безмолвных жестов, которые более подходят к конкретной ситуации и подкрепляют в ребенке чувство уверенности в себе, принятие мира и любви. Мы предлагаем некоторые из возможных фраз как идеи, примеры. </a:t>
            </a:r>
          </a:p>
          <a:p>
            <a:pPr algn="just" eaLnBrk="0" hangingPunct="0">
              <a:defRPr/>
            </a:pPr>
            <a:r>
              <a:rPr lang="ru-RU" b="1" dirty="0">
                <a:ln w="1905"/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Самое главное – руководствоваться собственным чувством, прислушиваться к себе, чтобы найти свои личные слова и не оставить их про себя, а обязательно сказать ребенку, вложив в них всю силу своей любви.</a:t>
            </a:r>
          </a:p>
          <a:p>
            <a:pPr eaLnBrk="0" hangingPunct="0">
              <a:defRPr/>
            </a:pPr>
            <a:endParaRPr lang="ru-RU" dirty="0"/>
          </a:p>
        </p:txBody>
      </p:sp>
      <p:pic>
        <p:nvPicPr>
          <p:cNvPr id="60421" name="Picture 7" descr="4"/>
          <p:cNvPicPr>
            <a:picLocks noChangeAspect="1" noChangeArrowheads="1"/>
          </p:cNvPicPr>
          <p:nvPr/>
        </p:nvPicPr>
        <p:blipFill>
          <a:blip r:embed="rId3">
            <a:lum contrast="12000"/>
            <a:extLst/>
          </a:blip>
          <a:srcRect/>
          <a:stretch>
            <a:fillRect/>
          </a:stretch>
        </p:blipFill>
        <p:spPr bwMode="auto">
          <a:xfrm>
            <a:off x="228600" y="3823834"/>
            <a:ext cx="2063750" cy="26971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Прямоугольник 5"/>
          <p:cNvSpPr/>
          <p:nvPr/>
        </p:nvSpPr>
        <p:spPr>
          <a:xfrm>
            <a:off x="2286000" y="381001"/>
            <a:ext cx="64008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Times New Roman" pitchFamily="18" charset="0"/>
              </a:rPr>
              <a:t>99 возможностей сказать ребенку: </a:t>
            </a:r>
            <a:b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Times New Roman" pitchFamily="18" charset="0"/>
              </a:rPr>
            </a:br>
            <a:r>
              <a:rPr lang="ru-RU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  <a:cs typeface="Times New Roman" pitchFamily="18" charset="0"/>
              </a:rPr>
              <a:t>«Я тебя люблю!»</a:t>
            </a:r>
            <a:endParaRPr lang="ru-RU" b="1" i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solidFill>
                <a:srgbClr val="7030A0"/>
              </a:solidFill>
              <a:effectLst>
                <a:reflection blurRad="12700" stA="28000" endPos="45000" dist="1000" dir="5400000" sy="-100000" algn="bl" rotWithShape="0"/>
              </a:effectLst>
              <a:latin typeface="Cambria" pitchFamily="18" charset="0"/>
            </a:endParaRPr>
          </a:p>
        </p:txBody>
      </p:sp>
      <p:sp>
        <p:nvSpPr>
          <p:cNvPr id="7" name="Стрелка вправо 6">
            <a:hlinkClick r:id="rId4" action="ppaction://hlinkfile"/>
          </p:cNvPr>
          <p:cNvSpPr/>
          <p:nvPr/>
        </p:nvSpPr>
        <p:spPr>
          <a:xfrm>
            <a:off x="7467600" y="57150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/>
          <p:cNvSpPr/>
          <p:nvPr/>
        </p:nvSpPr>
        <p:spPr>
          <a:xfrm>
            <a:off x="838200" y="4262735"/>
            <a:ext cx="7890302" cy="923330"/>
          </a:xfrm>
          <a:prstGeom prst="rect">
            <a:avLst/>
          </a:prstGeom>
          <a:noFill/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5400" b="1" dirty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Спасибо за внимание!</a:t>
            </a:r>
          </a:p>
        </p:txBody>
      </p:sp>
      <p:pic>
        <p:nvPicPr>
          <p:cNvPr id="23555" name="Рисунок 3" descr="17bbf138aa3cf86a3dcc93d0b975cbfc.gif"/>
          <p:cNvPicPr>
            <a:picLocks noChangeAspect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00800" y="228600"/>
            <a:ext cx="2743200" cy="2378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6" name="Picture 5" descr="E:\презентации\Анимационные картинки для презентаций. Часть 1\Анимационные картинки для презентаций. Часть 2\Сказочные герои\010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57200" y="533400"/>
            <a:ext cx="2209800" cy="1797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3559" name="Rectangle 7"/>
          <p:cNvSpPr>
            <a:spLocks noChangeArrowheads="1"/>
          </p:cNvSpPr>
          <p:nvPr/>
        </p:nvSpPr>
        <p:spPr bwMode="auto">
          <a:xfrm rot="10800000" flipV="1">
            <a:off x="1674813" y="4462463"/>
            <a:ext cx="5792787" cy="523875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800" b="1" dirty="0" smtClean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ЖЕЛАЮ  </a:t>
            </a:r>
            <a:r>
              <a:rPr lang="ru-RU" sz="2800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УСПЕХОВ!</a:t>
            </a:r>
          </a:p>
        </p:txBody>
      </p:sp>
      <p:sp>
        <p:nvSpPr>
          <p:cNvPr id="2" name="Прямоугольник 1"/>
          <p:cNvSpPr/>
          <p:nvPr/>
        </p:nvSpPr>
        <p:spPr>
          <a:xfrm>
            <a:off x="609600" y="3105834"/>
            <a:ext cx="8153400" cy="954107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spcAft>
                <a:spcPts val="0"/>
              </a:spcAft>
              <a:defRPr/>
            </a:pPr>
            <a:r>
              <a:rPr lang="ru-RU" sz="28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  <a:ea typeface="Times New Roman"/>
              </a:rPr>
              <a:t>«Как здорово, что все мы здесь сегодня собрались!»</a:t>
            </a:r>
          </a:p>
        </p:txBody>
      </p:sp>
      <p:pic>
        <p:nvPicPr>
          <p:cNvPr id="23563" name="Picture 11" descr="http://pages.marsu.ru/iac/educat/palag/foto/pstrun.jpg"/>
          <p:cNvPicPr>
            <a:picLocks noChangeAspect="1" noChangeArrowheads="1"/>
          </p:cNvPicPr>
          <p:nvPr/>
        </p:nvPicPr>
        <p:blipFill>
          <a:blip r:embed="rId4">
            <a:extLst/>
          </a:blip>
          <a:srcRect/>
          <a:stretch>
            <a:fillRect/>
          </a:stretch>
        </p:blipFill>
        <p:spPr bwMode="auto">
          <a:xfrm>
            <a:off x="3200400" y="762000"/>
            <a:ext cx="2922459" cy="2330450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4" name="Стрелка вправо 3">
            <a:hlinkClick r:id="rId5" action="ppaction://hlinkfile"/>
          </p:cNvPr>
          <p:cNvSpPr/>
          <p:nvPr/>
        </p:nvSpPr>
        <p:spPr>
          <a:xfrm>
            <a:off x="5715000" y="5943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 nodeType="clickPar">
                      <p:stCondLst>
                        <p:cond delay="indefinite"/>
                      </p:stCondLst>
                      <p:childTnLst>
                        <p:par>
                          <p:cTn id="12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5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19" descr="http://im5-tub-ru.yandex.net/i?id=282812462-50-72&amp;n=21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0" y="381000"/>
            <a:ext cx="1706880" cy="159521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  <p:pic>
        <p:nvPicPr>
          <p:cNvPr id="6147" name="Picture 9" descr="H:\Documents and Settings\Aida\Рабочий стол\НОвая ГРАФИКА сборник\КАРТИНКИ СБОРНИК_ школьные\__SUN2.gif"/>
          <p:cNvPicPr>
            <a:picLocks noChangeAspect="1" noChangeArrowheads="1" noCrop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0" y="152400"/>
            <a:ext cx="5715000" cy="1247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35" name="Picture 6" descr="Дуб &quot;Ангел&quot; (4 фото)"/>
          <p:cNvPicPr>
            <a:picLocks noChangeAspect="1" noChangeArrowheads="1"/>
          </p:cNvPicPr>
          <p:nvPr/>
        </p:nvPicPr>
        <p:blipFill>
          <a:blip r:embed="rId6">
            <a:extLst/>
          </a:blip>
          <a:srcRect/>
          <a:stretch>
            <a:fillRect/>
          </a:stretch>
        </p:blipFill>
        <p:spPr bwMode="auto">
          <a:xfrm>
            <a:off x="0" y="1447800"/>
            <a:ext cx="4343400" cy="3733800"/>
          </a:xfrm>
          <a:prstGeom prst="ellipse">
            <a:avLst/>
          </a:prstGeom>
          <a:ln>
            <a:noFill/>
          </a:ln>
          <a:effectLst>
            <a:softEdge rad="112500"/>
          </a:effectLst>
          <a:extLst/>
        </p:spPr>
      </p:pic>
      <p:sp>
        <p:nvSpPr>
          <p:cNvPr id="2" name="Прямоугольник 1"/>
          <p:cNvSpPr/>
          <p:nvPr/>
        </p:nvSpPr>
        <p:spPr>
          <a:xfrm>
            <a:off x="1219200" y="381000"/>
            <a:ext cx="7772400" cy="76944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>
              <a:defRPr/>
            </a:pPr>
            <a:r>
              <a:rPr lang="ru-RU" sz="4400" b="1" kern="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</a:t>
            </a:r>
            <a:endParaRPr lang="ru-RU" b="1" dirty="0">
              <a:ln w="11430"/>
              <a:solidFill>
                <a:srgbClr val="008000"/>
              </a:soli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304800" y="4572000"/>
            <a:ext cx="3886200" cy="1447800"/>
          </a:xfrm>
        </p:spPr>
        <p:txBody>
          <a:bodyPr/>
          <a:lstStyle/>
          <a:p>
            <a:r>
              <a:rPr lang="ru-RU" sz="240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 ДЕРЕВО </a:t>
            </a:r>
            <a:r>
              <a:rPr lang="ru-RU" sz="2400" dirty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МОЕЙ  </a:t>
            </a:r>
            <a:r>
              <a:rPr lang="ru-RU" sz="2400" dirty="0" smtClean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charset="0"/>
              </a:rPr>
              <a:t>СЕМЬИ</a:t>
            </a:r>
            <a:r>
              <a:rPr lang="ru-RU" dirty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/>
            </a:r>
            <a:br>
              <a:rPr lang="ru-RU" dirty="0">
                <a:ln w="11430"/>
                <a:solidFill>
                  <a:srgbClr val="008000"/>
                </a:soli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Freeform 7"/>
          <p:cNvSpPr>
            <a:spLocks/>
          </p:cNvSpPr>
          <p:nvPr/>
        </p:nvSpPr>
        <p:spPr bwMode="auto">
          <a:xfrm>
            <a:off x="1143000" y="5029200"/>
            <a:ext cx="2438400" cy="1828800"/>
          </a:xfrm>
          <a:custGeom>
            <a:avLst/>
            <a:gdLst>
              <a:gd name="T0" fmla="*/ 3580 w 8360"/>
              <a:gd name="T1" fmla="*/ 520 h 9820"/>
              <a:gd name="T2" fmla="*/ 3460 w 8360"/>
              <a:gd name="T3" fmla="*/ 3160 h 9820"/>
              <a:gd name="T4" fmla="*/ 3220 w 8360"/>
              <a:gd name="T5" fmla="*/ 5680 h 9820"/>
              <a:gd name="T6" fmla="*/ 2980 w 8360"/>
              <a:gd name="T7" fmla="*/ 7000 h 9820"/>
              <a:gd name="T8" fmla="*/ 2620 w 8360"/>
              <a:gd name="T9" fmla="*/ 7960 h 9820"/>
              <a:gd name="T10" fmla="*/ 1900 w 8360"/>
              <a:gd name="T11" fmla="*/ 8440 h 9820"/>
              <a:gd name="T12" fmla="*/ 1060 w 8360"/>
              <a:gd name="T13" fmla="*/ 8680 h 9820"/>
              <a:gd name="T14" fmla="*/ 340 w 8360"/>
              <a:gd name="T15" fmla="*/ 9040 h 9820"/>
              <a:gd name="T16" fmla="*/ 220 w 8360"/>
              <a:gd name="T17" fmla="*/ 9520 h 9820"/>
              <a:gd name="T18" fmla="*/ 100 w 8360"/>
              <a:gd name="T19" fmla="*/ 9760 h 9820"/>
              <a:gd name="T20" fmla="*/ 820 w 8360"/>
              <a:gd name="T21" fmla="*/ 9160 h 9820"/>
              <a:gd name="T22" fmla="*/ 1660 w 8360"/>
              <a:gd name="T23" fmla="*/ 8920 h 9820"/>
              <a:gd name="T24" fmla="*/ 2980 w 8360"/>
              <a:gd name="T25" fmla="*/ 8680 h 9820"/>
              <a:gd name="T26" fmla="*/ 3340 w 8360"/>
              <a:gd name="T27" fmla="*/ 9160 h 9820"/>
              <a:gd name="T28" fmla="*/ 3940 w 8360"/>
              <a:gd name="T29" fmla="*/ 9520 h 9820"/>
              <a:gd name="T30" fmla="*/ 3940 w 8360"/>
              <a:gd name="T31" fmla="*/ 9160 h 9820"/>
              <a:gd name="T32" fmla="*/ 4060 w 8360"/>
              <a:gd name="T33" fmla="*/ 8680 h 9820"/>
              <a:gd name="T34" fmla="*/ 5020 w 8360"/>
              <a:gd name="T35" fmla="*/ 8800 h 9820"/>
              <a:gd name="T36" fmla="*/ 6940 w 8360"/>
              <a:gd name="T37" fmla="*/ 9040 h 9820"/>
              <a:gd name="T38" fmla="*/ 8260 w 8360"/>
              <a:gd name="T39" fmla="*/ 9040 h 9820"/>
              <a:gd name="T40" fmla="*/ 7540 w 8360"/>
              <a:gd name="T41" fmla="*/ 8800 h 9820"/>
              <a:gd name="T42" fmla="*/ 6460 w 8360"/>
              <a:gd name="T43" fmla="*/ 8560 h 9820"/>
              <a:gd name="T44" fmla="*/ 5380 w 8360"/>
              <a:gd name="T45" fmla="*/ 8200 h 9820"/>
              <a:gd name="T46" fmla="*/ 4420 w 8360"/>
              <a:gd name="T47" fmla="*/ 7840 h 9820"/>
              <a:gd name="T48" fmla="*/ 4060 w 8360"/>
              <a:gd name="T49" fmla="*/ 7120 h 9820"/>
              <a:gd name="T50" fmla="*/ 3940 w 8360"/>
              <a:gd name="T51" fmla="*/ 5920 h 9820"/>
              <a:gd name="T52" fmla="*/ 3940 w 8360"/>
              <a:gd name="T53" fmla="*/ 4240 h 9820"/>
              <a:gd name="T54" fmla="*/ 3820 w 8360"/>
              <a:gd name="T55" fmla="*/ 2440 h 9820"/>
              <a:gd name="T56" fmla="*/ 3820 w 8360"/>
              <a:gd name="T57" fmla="*/ 640 h 9820"/>
              <a:gd name="T58" fmla="*/ 3580 w 8360"/>
              <a:gd name="T59" fmla="*/ 40 h 9820"/>
              <a:gd name="T60" fmla="*/ 3580 w 8360"/>
              <a:gd name="T61" fmla="*/ 520 h 9820"/>
              <a:gd name="T62" fmla="*/ 0 60000 65536"/>
              <a:gd name="T63" fmla="*/ 0 60000 65536"/>
              <a:gd name="T64" fmla="*/ 0 60000 65536"/>
              <a:gd name="T65" fmla="*/ 0 60000 65536"/>
              <a:gd name="T66" fmla="*/ 0 60000 65536"/>
              <a:gd name="T67" fmla="*/ 0 60000 65536"/>
              <a:gd name="T68" fmla="*/ 0 60000 65536"/>
              <a:gd name="T69" fmla="*/ 0 60000 65536"/>
              <a:gd name="T70" fmla="*/ 0 60000 65536"/>
              <a:gd name="T71" fmla="*/ 0 60000 65536"/>
              <a:gd name="T72" fmla="*/ 0 60000 65536"/>
              <a:gd name="T73" fmla="*/ 0 60000 65536"/>
              <a:gd name="T74" fmla="*/ 0 60000 65536"/>
              <a:gd name="T75" fmla="*/ 0 60000 65536"/>
              <a:gd name="T76" fmla="*/ 0 60000 65536"/>
              <a:gd name="T77" fmla="*/ 0 60000 65536"/>
              <a:gd name="T78" fmla="*/ 0 60000 65536"/>
              <a:gd name="T79" fmla="*/ 0 60000 65536"/>
              <a:gd name="T80" fmla="*/ 0 60000 65536"/>
              <a:gd name="T81" fmla="*/ 0 60000 65536"/>
              <a:gd name="T82" fmla="*/ 0 60000 65536"/>
              <a:gd name="T83" fmla="*/ 0 60000 65536"/>
              <a:gd name="T84" fmla="*/ 0 60000 65536"/>
              <a:gd name="T85" fmla="*/ 0 60000 65536"/>
              <a:gd name="T86" fmla="*/ 0 60000 65536"/>
              <a:gd name="T87" fmla="*/ 0 60000 65536"/>
              <a:gd name="T88" fmla="*/ 0 60000 65536"/>
              <a:gd name="T89" fmla="*/ 0 60000 65536"/>
              <a:gd name="T90" fmla="*/ 0 60000 65536"/>
              <a:gd name="T91" fmla="*/ 0 60000 65536"/>
              <a:gd name="T92" fmla="*/ 0 60000 65536"/>
              <a:gd name="T93" fmla="*/ 0 w 8360"/>
              <a:gd name="T94" fmla="*/ 0 h 9820"/>
              <a:gd name="T95" fmla="*/ 8360 w 8360"/>
              <a:gd name="T96" fmla="*/ 9820 h 9820"/>
            </a:gdLst>
            <a:ahLst/>
            <a:cxnLst>
              <a:cxn ang="T62">
                <a:pos x="T0" y="T1"/>
              </a:cxn>
              <a:cxn ang="T63">
                <a:pos x="T2" y="T3"/>
              </a:cxn>
              <a:cxn ang="T64">
                <a:pos x="T4" y="T5"/>
              </a:cxn>
              <a:cxn ang="T65">
                <a:pos x="T6" y="T7"/>
              </a:cxn>
              <a:cxn ang="T66">
                <a:pos x="T8" y="T9"/>
              </a:cxn>
              <a:cxn ang="T67">
                <a:pos x="T10" y="T11"/>
              </a:cxn>
              <a:cxn ang="T68">
                <a:pos x="T12" y="T13"/>
              </a:cxn>
              <a:cxn ang="T69">
                <a:pos x="T14" y="T15"/>
              </a:cxn>
              <a:cxn ang="T70">
                <a:pos x="T16" y="T17"/>
              </a:cxn>
              <a:cxn ang="T71">
                <a:pos x="T18" y="T19"/>
              </a:cxn>
              <a:cxn ang="T72">
                <a:pos x="T20" y="T21"/>
              </a:cxn>
              <a:cxn ang="T73">
                <a:pos x="T22" y="T23"/>
              </a:cxn>
              <a:cxn ang="T74">
                <a:pos x="T24" y="T25"/>
              </a:cxn>
              <a:cxn ang="T75">
                <a:pos x="T26" y="T27"/>
              </a:cxn>
              <a:cxn ang="T76">
                <a:pos x="T28" y="T29"/>
              </a:cxn>
              <a:cxn ang="T77">
                <a:pos x="T30" y="T31"/>
              </a:cxn>
              <a:cxn ang="T78">
                <a:pos x="T32" y="T33"/>
              </a:cxn>
              <a:cxn ang="T79">
                <a:pos x="T34" y="T35"/>
              </a:cxn>
              <a:cxn ang="T80">
                <a:pos x="T36" y="T37"/>
              </a:cxn>
              <a:cxn ang="T81">
                <a:pos x="T38" y="T39"/>
              </a:cxn>
              <a:cxn ang="T82">
                <a:pos x="T40" y="T41"/>
              </a:cxn>
              <a:cxn ang="T83">
                <a:pos x="T42" y="T43"/>
              </a:cxn>
              <a:cxn ang="T84">
                <a:pos x="T44" y="T45"/>
              </a:cxn>
              <a:cxn ang="T85">
                <a:pos x="T46" y="T47"/>
              </a:cxn>
              <a:cxn ang="T86">
                <a:pos x="T48" y="T49"/>
              </a:cxn>
              <a:cxn ang="T87">
                <a:pos x="T50" y="T51"/>
              </a:cxn>
              <a:cxn ang="T88">
                <a:pos x="T52" y="T53"/>
              </a:cxn>
              <a:cxn ang="T89">
                <a:pos x="T54" y="T55"/>
              </a:cxn>
              <a:cxn ang="T90">
                <a:pos x="T56" y="T57"/>
              </a:cxn>
              <a:cxn ang="T91">
                <a:pos x="T58" y="T59"/>
              </a:cxn>
              <a:cxn ang="T92">
                <a:pos x="T60" y="T61"/>
              </a:cxn>
            </a:cxnLst>
            <a:rect l="T93" t="T94" r="T95" b="T96"/>
            <a:pathLst>
              <a:path w="8360" h="9820">
                <a:moveTo>
                  <a:pt x="3580" y="520"/>
                </a:moveTo>
                <a:cubicBezTo>
                  <a:pt x="3560" y="1040"/>
                  <a:pt x="3520" y="2300"/>
                  <a:pt x="3460" y="3160"/>
                </a:cubicBezTo>
                <a:cubicBezTo>
                  <a:pt x="3400" y="4020"/>
                  <a:pt x="3300" y="5040"/>
                  <a:pt x="3220" y="5680"/>
                </a:cubicBezTo>
                <a:cubicBezTo>
                  <a:pt x="3140" y="6320"/>
                  <a:pt x="3080" y="6620"/>
                  <a:pt x="2980" y="7000"/>
                </a:cubicBezTo>
                <a:cubicBezTo>
                  <a:pt x="2880" y="7380"/>
                  <a:pt x="2800" y="7720"/>
                  <a:pt x="2620" y="7960"/>
                </a:cubicBezTo>
                <a:cubicBezTo>
                  <a:pt x="2440" y="8200"/>
                  <a:pt x="2160" y="8320"/>
                  <a:pt x="1900" y="8440"/>
                </a:cubicBezTo>
                <a:cubicBezTo>
                  <a:pt x="1640" y="8560"/>
                  <a:pt x="1320" y="8580"/>
                  <a:pt x="1060" y="8680"/>
                </a:cubicBezTo>
                <a:cubicBezTo>
                  <a:pt x="800" y="8780"/>
                  <a:pt x="480" y="8900"/>
                  <a:pt x="340" y="9040"/>
                </a:cubicBezTo>
                <a:cubicBezTo>
                  <a:pt x="200" y="9180"/>
                  <a:pt x="260" y="9400"/>
                  <a:pt x="220" y="9520"/>
                </a:cubicBezTo>
                <a:cubicBezTo>
                  <a:pt x="180" y="9640"/>
                  <a:pt x="0" y="9820"/>
                  <a:pt x="100" y="9760"/>
                </a:cubicBezTo>
                <a:cubicBezTo>
                  <a:pt x="200" y="9700"/>
                  <a:pt x="560" y="9300"/>
                  <a:pt x="820" y="9160"/>
                </a:cubicBezTo>
                <a:cubicBezTo>
                  <a:pt x="1080" y="9020"/>
                  <a:pt x="1300" y="9000"/>
                  <a:pt x="1660" y="8920"/>
                </a:cubicBezTo>
                <a:cubicBezTo>
                  <a:pt x="2020" y="8840"/>
                  <a:pt x="2700" y="8640"/>
                  <a:pt x="2980" y="8680"/>
                </a:cubicBezTo>
                <a:cubicBezTo>
                  <a:pt x="3260" y="8720"/>
                  <a:pt x="3180" y="9020"/>
                  <a:pt x="3340" y="9160"/>
                </a:cubicBezTo>
                <a:cubicBezTo>
                  <a:pt x="3500" y="9300"/>
                  <a:pt x="3840" y="9520"/>
                  <a:pt x="3940" y="9520"/>
                </a:cubicBezTo>
                <a:cubicBezTo>
                  <a:pt x="4040" y="9520"/>
                  <a:pt x="3920" y="9300"/>
                  <a:pt x="3940" y="9160"/>
                </a:cubicBezTo>
                <a:cubicBezTo>
                  <a:pt x="3960" y="9020"/>
                  <a:pt x="3880" y="8740"/>
                  <a:pt x="4060" y="8680"/>
                </a:cubicBezTo>
                <a:cubicBezTo>
                  <a:pt x="4240" y="8620"/>
                  <a:pt x="4540" y="8740"/>
                  <a:pt x="5020" y="8800"/>
                </a:cubicBezTo>
                <a:cubicBezTo>
                  <a:pt x="5500" y="8860"/>
                  <a:pt x="6400" y="9000"/>
                  <a:pt x="6940" y="9040"/>
                </a:cubicBezTo>
                <a:cubicBezTo>
                  <a:pt x="7480" y="9080"/>
                  <a:pt x="8160" y="9080"/>
                  <a:pt x="8260" y="9040"/>
                </a:cubicBezTo>
                <a:cubicBezTo>
                  <a:pt x="8360" y="9000"/>
                  <a:pt x="7840" y="8880"/>
                  <a:pt x="7540" y="8800"/>
                </a:cubicBezTo>
                <a:cubicBezTo>
                  <a:pt x="7240" y="8720"/>
                  <a:pt x="6820" y="8660"/>
                  <a:pt x="6460" y="8560"/>
                </a:cubicBezTo>
                <a:cubicBezTo>
                  <a:pt x="6100" y="8460"/>
                  <a:pt x="5720" y="8320"/>
                  <a:pt x="5380" y="8200"/>
                </a:cubicBezTo>
                <a:cubicBezTo>
                  <a:pt x="5040" y="8080"/>
                  <a:pt x="4640" y="8020"/>
                  <a:pt x="4420" y="7840"/>
                </a:cubicBezTo>
                <a:cubicBezTo>
                  <a:pt x="4200" y="7660"/>
                  <a:pt x="4140" y="7440"/>
                  <a:pt x="4060" y="7120"/>
                </a:cubicBezTo>
                <a:cubicBezTo>
                  <a:pt x="3980" y="6800"/>
                  <a:pt x="3960" y="6400"/>
                  <a:pt x="3940" y="5920"/>
                </a:cubicBezTo>
                <a:cubicBezTo>
                  <a:pt x="3920" y="5440"/>
                  <a:pt x="3960" y="4820"/>
                  <a:pt x="3940" y="4240"/>
                </a:cubicBezTo>
                <a:cubicBezTo>
                  <a:pt x="3920" y="3660"/>
                  <a:pt x="3840" y="3040"/>
                  <a:pt x="3820" y="2440"/>
                </a:cubicBezTo>
                <a:cubicBezTo>
                  <a:pt x="3800" y="1840"/>
                  <a:pt x="3860" y="1040"/>
                  <a:pt x="3820" y="640"/>
                </a:cubicBezTo>
                <a:cubicBezTo>
                  <a:pt x="3780" y="240"/>
                  <a:pt x="3620" y="60"/>
                  <a:pt x="3580" y="40"/>
                </a:cubicBezTo>
                <a:cubicBezTo>
                  <a:pt x="3540" y="20"/>
                  <a:pt x="3600" y="0"/>
                  <a:pt x="3580" y="520"/>
                </a:cubicBezTo>
                <a:close/>
              </a:path>
            </a:pathLst>
          </a:cu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69634" name="Заголовок 1"/>
          <p:cNvSpPr>
            <a:spLocks noGrp="1"/>
          </p:cNvSpPr>
          <p:nvPr>
            <p:ph type="title" idx="4294967295"/>
          </p:nvPr>
        </p:nvSpPr>
        <p:spPr>
          <a:xfrm>
            <a:off x="0" y="274638"/>
            <a:ext cx="8229600" cy="1143000"/>
          </a:xfrm>
        </p:spPr>
        <p:txBody>
          <a:bodyPr/>
          <a:lstStyle/>
          <a:p>
            <a:pPr eaLnBrk="1" hangingPunct="1"/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r>
              <a:rPr lang="ru-RU" sz="2800" b="1" i="1" smtClean="0">
                <a:solidFill>
                  <a:srgbClr val="003366"/>
                </a:solidFill>
              </a:rPr>
              <a:t/>
            </a:r>
            <a:br>
              <a:rPr lang="ru-RU" sz="2800" b="1" i="1" smtClean="0">
                <a:solidFill>
                  <a:srgbClr val="003366"/>
                </a:solidFill>
              </a:rPr>
            </a:br>
            <a:endParaRPr lang="ru-RU" sz="4000" b="1" i="1" smtClean="0">
              <a:solidFill>
                <a:srgbClr val="003366"/>
              </a:solidFill>
            </a:endParaRPr>
          </a:p>
        </p:txBody>
      </p:sp>
      <p:sp>
        <p:nvSpPr>
          <p:cNvPr id="6" name="Номер слайда 5"/>
          <p:cNvSpPr txBox="1">
            <a:spLocks noGrp="1"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  <a:noFill/>
        </p:spPr>
        <p:txBody>
          <a:bodyPr anchor="ctr"/>
          <a:lstStyle/>
          <a:p>
            <a:pPr algn="r" fontAlgn="auto">
              <a:spcBef>
                <a:spcPts val="0"/>
              </a:spcBef>
              <a:spcAft>
                <a:spcPts val="0"/>
              </a:spcAft>
              <a:defRPr/>
            </a:pPr>
            <a:fld id="{E43EA63A-CB4E-49C5-9F7E-BA24C80A0A05}" type="slidenum">
              <a:rPr lang="ru-RU" sz="1200">
                <a:solidFill>
                  <a:schemeClr val="tx1">
                    <a:tint val="75000"/>
                  </a:schemeClr>
                </a:solidFill>
                <a:latin typeface="+mn-lt"/>
              </a:rPr>
              <a:pPr algn="r" fontAlgn="auto">
                <a:spcBef>
                  <a:spcPts val="0"/>
                </a:spcBef>
                <a:spcAft>
                  <a:spcPts val="0"/>
                </a:spcAft>
                <a:defRPr/>
              </a:pPr>
              <a:t>4</a:t>
            </a:fld>
            <a:endParaRPr lang="ru-RU" sz="1200">
              <a:solidFill>
                <a:schemeClr val="tx1">
                  <a:tint val="75000"/>
                </a:schemeClr>
              </a:solidFill>
              <a:latin typeface="+mn-lt"/>
            </a:endParaRPr>
          </a:p>
        </p:txBody>
      </p:sp>
      <p:sp>
        <p:nvSpPr>
          <p:cNvPr id="7173" name="Rectangle 6"/>
          <p:cNvSpPr>
            <a:spLocks noChangeArrowheads="1"/>
          </p:cNvSpPr>
          <p:nvPr/>
        </p:nvSpPr>
        <p:spPr bwMode="auto">
          <a:xfrm>
            <a:off x="457200" y="457200"/>
            <a:ext cx="8153400" cy="3786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Уважаемые родители, нарисуйте, пожалуйста, «ДЕРЕВО ВАШЕЙ СЕМЬИ», образно укажите: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r>
              <a:rPr lang="ru-RU" sz="2400" b="1">
                <a:solidFill>
                  <a:srgbClr val="003366"/>
                </a:solidFill>
                <a:latin typeface="Cambria" pitchFamily="18" charset="0"/>
              </a:rPr>
              <a:t>-         </a:t>
            </a:r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на что оно опирается, что является корнями  </a:t>
            </a:r>
          </a:p>
          <a:p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          Вашей семьи?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r>
              <a:rPr lang="ru-RU" sz="2400" b="1">
                <a:solidFill>
                  <a:srgbClr val="003366"/>
                </a:solidFill>
                <a:latin typeface="Cambria" pitchFamily="18" charset="0"/>
              </a:rPr>
              <a:t>-         </a:t>
            </a:r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на чем оно держится в своем основании?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r>
              <a:rPr lang="ru-RU" sz="2400" b="1">
                <a:solidFill>
                  <a:srgbClr val="003366"/>
                </a:solidFill>
                <a:latin typeface="Cambria" pitchFamily="18" charset="0"/>
              </a:rPr>
              <a:t>-         </a:t>
            </a:r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Кто или что является  ветвями Вашей семьи?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r>
              <a:rPr lang="ru-RU" sz="2400" b="1">
                <a:solidFill>
                  <a:srgbClr val="003366"/>
                </a:solidFill>
                <a:latin typeface="Cambria" pitchFamily="18" charset="0"/>
              </a:rPr>
              <a:t>-         </a:t>
            </a:r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Какие плоды радуют Вас?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r>
              <a:rPr lang="ru-RU" sz="2400" b="1">
                <a:solidFill>
                  <a:srgbClr val="003366"/>
                </a:solidFill>
                <a:latin typeface="Cambria" pitchFamily="18" charset="0"/>
              </a:rPr>
              <a:t>-         </a:t>
            </a:r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Какие плоды Вас огорчают?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r>
              <a:rPr lang="ru-RU" sz="2400" b="1" i="1">
                <a:solidFill>
                  <a:srgbClr val="003366"/>
                </a:solidFill>
                <a:latin typeface="Cambria" pitchFamily="18" charset="0"/>
              </a:rPr>
              <a:t>-         К чему стремится Ваше дерево? </a:t>
            </a:r>
            <a:br>
              <a:rPr lang="ru-RU" sz="2400" b="1" i="1">
                <a:solidFill>
                  <a:srgbClr val="003366"/>
                </a:solidFill>
                <a:latin typeface="Cambria" pitchFamily="18" charset="0"/>
              </a:rPr>
            </a:br>
            <a:endParaRPr lang="ru-RU" sz="2400" b="1" i="1">
              <a:solidFill>
                <a:srgbClr val="003366"/>
              </a:solidFill>
              <a:latin typeface="Cambria" pitchFamily="18" charset="0"/>
            </a:endParaRPr>
          </a:p>
        </p:txBody>
      </p:sp>
      <p:pic>
        <p:nvPicPr>
          <p:cNvPr id="7175" name="Picture 3" descr="5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6172200" y="2971800"/>
            <a:ext cx="2286000" cy="3494768"/>
          </a:xfrm>
          <a:prstGeom prst="rect">
            <a:avLst/>
          </a:prstGeom>
          <a:ln>
            <a:noFill/>
          </a:ln>
          <a:effectLst>
            <a:softEdge rad="112500"/>
          </a:effectLst>
          <a:extLst/>
        </p:spPr>
      </p:pic>
      <p:pic>
        <p:nvPicPr>
          <p:cNvPr id="2" name="Picture 9" descr="http://s44.radikal.ru/i106/1109/f1/3a6aecef9fbc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381000" y="3810000"/>
            <a:ext cx="3810000" cy="2663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76" name="Oval 8"/>
          <p:cNvSpPr>
            <a:spLocks noChangeArrowheads="1"/>
          </p:cNvSpPr>
          <p:nvPr/>
        </p:nvSpPr>
        <p:spPr bwMode="auto">
          <a:xfrm>
            <a:off x="381000" y="6096000"/>
            <a:ext cx="368300" cy="3810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7" name="Oval 9"/>
          <p:cNvSpPr>
            <a:spLocks noChangeArrowheads="1"/>
          </p:cNvSpPr>
          <p:nvPr/>
        </p:nvSpPr>
        <p:spPr bwMode="auto">
          <a:xfrm>
            <a:off x="3200400" y="6019800"/>
            <a:ext cx="533400" cy="533400"/>
          </a:xfrm>
          <a:prstGeom prst="ellipse">
            <a:avLst/>
          </a:prstGeom>
          <a:solidFill>
            <a:srgbClr val="FFFFFF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8" name="Freeform 10"/>
          <p:cNvSpPr>
            <a:spLocks/>
          </p:cNvSpPr>
          <p:nvPr/>
        </p:nvSpPr>
        <p:spPr bwMode="auto">
          <a:xfrm>
            <a:off x="2146300" y="6781800"/>
            <a:ext cx="76200" cy="76200"/>
          </a:xfrm>
          <a:custGeom>
            <a:avLst/>
            <a:gdLst>
              <a:gd name="T0" fmla="*/ 20 w 260"/>
              <a:gd name="T1" fmla="*/ 0 h 260"/>
              <a:gd name="T2" fmla="*/ 20 w 260"/>
              <a:gd name="T3" fmla="*/ 240 h 260"/>
              <a:gd name="T4" fmla="*/ 140 w 260"/>
              <a:gd name="T5" fmla="*/ 120 h 260"/>
              <a:gd name="T6" fmla="*/ 260 w 260"/>
              <a:gd name="T7" fmla="*/ 0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260"/>
              <a:gd name="T13" fmla="*/ 0 h 260"/>
              <a:gd name="T14" fmla="*/ 260 w 260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0" h="260">
                <a:moveTo>
                  <a:pt x="20" y="0"/>
                </a:moveTo>
                <a:cubicBezTo>
                  <a:pt x="10" y="110"/>
                  <a:pt x="0" y="220"/>
                  <a:pt x="20" y="240"/>
                </a:cubicBezTo>
                <a:cubicBezTo>
                  <a:pt x="40" y="260"/>
                  <a:pt x="100" y="160"/>
                  <a:pt x="140" y="120"/>
                </a:cubicBezTo>
                <a:cubicBezTo>
                  <a:pt x="180" y="80"/>
                  <a:pt x="260" y="20"/>
                  <a:pt x="26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79" name="Freeform 11"/>
          <p:cNvSpPr>
            <a:spLocks/>
          </p:cNvSpPr>
          <p:nvPr/>
        </p:nvSpPr>
        <p:spPr bwMode="auto">
          <a:xfrm>
            <a:off x="609600" y="6172200"/>
            <a:ext cx="76200" cy="76200"/>
          </a:xfrm>
          <a:custGeom>
            <a:avLst/>
            <a:gdLst>
              <a:gd name="T0" fmla="*/ 20 w 260"/>
              <a:gd name="T1" fmla="*/ 0 h 260"/>
              <a:gd name="T2" fmla="*/ 20 w 260"/>
              <a:gd name="T3" fmla="*/ 240 h 260"/>
              <a:gd name="T4" fmla="*/ 140 w 260"/>
              <a:gd name="T5" fmla="*/ 120 h 260"/>
              <a:gd name="T6" fmla="*/ 260 w 260"/>
              <a:gd name="T7" fmla="*/ 0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260"/>
              <a:gd name="T13" fmla="*/ 0 h 260"/>
              <a:gd name="T14" fmla="*/ 260 w 260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0" h="260">
                <a:moveTo>
                  <a:pt x="20" y="0"/>
                </a:moveTo>
                <a:cubicBezTo>
                  <a:pt x="10" y="110"/>
                  <a:pt x="0" y="220"/>
                  <a:pt x="20" y="240"/>
                </a:cubicBezTo>
                <a:cubicBezTo>
                  <a:pt x="40" y="260"/>
                  <a:pt x="100" y="160"/>
                  <a:pt x="140" y="120"/>
                </a:cubicBezTo>
                <a:cubicBezTo>
                  <a:pt x="180" y="80"/>
                  <a:pt x="260" y="20"/>
                  <a:pt x="26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7180" name="Freeform 12"/>
          <p:cNvSpPr>
            <a:spLocks/>
          </p:cNvSpPr>
          <p:nvPr/>
        </p:nvSpPr>
        <p:spPr bwMode="auto">
          <a:xfrm>
            <a:off x="3505200" y="6324600"/>
            <a:ext cx="152400" cy="76200"/>
          </a:xfrm>
          <a:custGeom>
            <a:avLst/>
            <a:gdLst>
              <a:gd name="T0" fmla="*/ 20 w 260"/>
              <a:gd name="T1" fmla="*/ 0 h 260"/>
              <a:gd name="T2" fmla="*/ 20 w 260"/>
              <a:gd name="T3" fmla="*/ 240 h 260"/>
              <a:gd name="T4" fmla="*/ 140 w 260"/>
              <a:gd name="T5" fmla="*/ 120 h 260"/>
              <a:gd name="T6" fmla="*/ 260 w 260"/>
              <a:gd name="T7" fmla="*/ 0 h 260"/>
              <a:gd name="T8" fmla="*/ 0 60000 65536"/>
              <a:gd name="T9" fmla="*/ 0 60000 65536"/>
              <a:gd name="T10" fmla="*/ 0 60000 65536"/>
              <a:gd name="T11" fmla="*/ 0 60000 65536"/>
              <a:gd name="T12" fmla="*/ 0 w 260"/>
              <a:gd name="T13" fmla="*/ 0 h 260"/>
              <a:gd name="T14" fmla="*/ 260 w 260"/>
              <a:gd name="T15" fmla="*/ 260 h 260"/>
            </a:gdLst>
            <a:ahLst/>
            <a:cxnLst>
              <a:cxn ang="T8">
                <a:pos x="T0" y="T1"/>
              </a:cxn>
              <a:cxn ang="T9">
                <a:pos x="T2" y="T3"/>
              </a:cxn>
              <a:cxn ang="T10">
                <a:pos x="T4" y="T5"/>
              </a:cxn>
              <a:cxn ang="T11">
                <a:pos x="T6" y="T7"/>
              </a:cxn>
            </a:cxnLst>
            <a:rect l="T12" t="T13" r="T14" b="T15"/>
            <a:pathLst>
              <a:path w="260" h="260">
                <a:moveTo>
                  <a:pt x="20" y="0"/>
                </a:moveTo>
                <a:cubicBezTo>
                  <a:pt x="10" y="110"/>
                  <a:pt x="0" y="220"/>
                  <a:pt x="20" y="240"/>
                </a:cubicBezTo>
                <a:cubicBezTo>
                  <a:pt x="40" y="260"/>
                  <a:pt x="100" y="160"/>
                  <a:pt x="140" y="120"/>
                </a:cubicBezTo>
                <a:cubicBezTo>
                  <a:pt x="180" y="80"/>
                  <a:pt x="260" y="20"/>
                  <a:pt x="260" y="0"/>
                </a:cubicBezTo>
              </a:path>
            </a:pathLst>
          </a:cu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/>
          <a:lstStyle/>
          <a:p>
            <a:endParaRPr lang="ru-RU"/>
          </a:p>
        </p:txBody>
      </p:sp>
      <p:sp>
        <p:nvSpPr>
          <p:cNvPr id="13" name="Стрелка вправо 12">
            <a:hlinkClick r:id="rId4" action="ppaction://hlinkfile"/>
          </p:cNvPr>
          <p:cNvSpPr/>
          <p:nvPr/>
        </p:nvSpPr>
        <p:spPr>
          <a:xfrm>
            <a:off x="4191000" y="5943600"/>
            <a:ext cx="978408" cy="48463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9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9634" grpId="0" autoUpdateAnimBg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90" name="Rectangle 6"/>
          <p:cNvSpPr>
            <a:spLocks noChangeArrowheads="1"/>
          </p:cNvSpPr>
          <p:nvPr/>
        </p:nvSpPr>
        <p:spPr bwMode="auto">
          <a:xfrm>
            <a:off x="533400" y="1143000"/>
            <a:ext cx="8153400" cy="480131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Человеческое тело в среднем на 70% состоит из воды.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При рождении вода составляет 90% нашего тела.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Мы достигаем взрослого возраста, содержание воды снижается до 70%. 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 глубокой старости наше тело состоит из воды приблизительно на 50%. </a:t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Вода в реке остается чистой потому, что она движется. 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вода становится застойной, в ней прекращается жизнь. </a:t>
            </a:r>
          </a:p>
          <a:p>
            <a:pPr>
              <a:defRPr/>
            </a:pP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/>
            </a:r>
            <a:b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</a:br>
            <a:r>
              <a:rPr lang="ru-RU" b="1" dirty="0">
                <a:solidFill>
                  <a:srgbClr val="002060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Когда ваши эмоции протекают через ваше тело, вы испытываете чувство радости и движетесь навстречу физическому здоровью. </a:t>
            </a:r>
          </a:p>
          <a:p>
            <a:pPr>
              <a:defRPr/>
            </a:pPr>
            <a:endParaRPr lang="ru-RU" b="1" dirty="0">
              <a:solidFill>
                <a:srgbClr val="002060"/>
              </a:solidFill>
              <a:effectLst>
                <a:outerShdw blurRad="38100" dist="38100" dir="2700000" algn="tl">
                  <a:srgbClr val="C0C0C0"/>
                </a:outerShdw>
              </a:effectLst>
            </a:endParaRPr>
          </a:p>
        </p:txBody>
      </p:sp>
      <p:sp>
        <p:nvSpPr>
          <p:cNvPr id="16392" name="Rectangle 8"/>
          <p:cNvSpPr>
            <a:spLocks noChangeArrowheads="1"/>
          </p:cNvSpPr>
          <p:nvPr/>
        </p:nvSpPr>
        <p:spPr bwMode="auto">
          <a:xfrm>
            <a:off x="1524000" y="457200"/>
            <a:ext cx="6858000" cy="738664"/>
          </a:xfrm>
          <a:prstGeom prst="rect">
            <a:avLst/>
          </a:prstGeom>
          <a:noFill/>
          <a:ln>
            <a:noFill/>
          </a:ln>
          <a:effectLst/>
          <a:extLst/>
        </p:spPr>
        <p:txBody>
          <a:bodyPr>
            <a:spAutoFit/>
          </a:bodyPr>
          <a:lstStyle/>
          <a:p>
            <a:pPr>
              <a:defRPr/>
            </a:pPr>
            <a:r>
              <a:rPr lang="ru-RU" sz="2400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Результаты одного исследования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/>
            </a:r>
            <a:b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</a:b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6084" name="Picture 4" descr="discovery_masaru_emoto16"/>
          <p:cNvPicPr>
            <a:picLocks noChangeAspect="1" noChangeArrowheads="1"/>
          </p:cNvPicPr>
          <p:nvPr/>
        </p:nvPicPr>
        <p:blipFill>
          <a:blip r:embed="rId2">
            <a:extLst/>
          </a:blip>
          <a:srcRect/>
          <a:stretch>
            <a:fillRect/>
          </a:stretch>
        </p:blipFill>
        <p:spPr bwMode="auto">
          <a:xfrm>
            <a:off x="4038600" y="2493963"/>
            <a:ext cx="3384550" cy="3095625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/>
        </p:spPr>
      </p:pic>
      <p:sp>
        <p:nvSpPr>
          <p:cNvPr id="46085" name="Text Box 5"/>
          <p:cNvSpPr txBox="1">
            <a:spLocks noChangeArrowheads="1"/>
          </p:cNvSpPr>
          <p:nvPr/>
        </p:nvSpPr>
        <p:spPr bwMode="auto">
          <a:xfrm>
            <a:off x="381000" y="4800600"/>
            <a:ext cx="3428999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eaLnBrk="1" hangingPunct="1">
              <a:spcBef>
                <a:spcPct val="50000"/>
              </a:spcBef>
              <a:defRPr/>
            </a:pP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Моцарт, Симфония №40</a:t>
            </a:r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latin typeface="Arial" charset="0"/>
              <a:cs typeface="Arial" charset="0"/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5076825" y="5589588"/>
            <a:ext cx="2951163" cy="641350"/>
          </a:xfrm>
          <a:prstGeom prst="rect">
            <a:avLst/>
          </a:prstGeom>
          <a:noFill/>
          <a:ln>
            <a:noFill/>
          </a:ln>
          <a:extLst/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Песня "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Imagine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" Джона </a:t>
            </a: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Ленона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 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514600" y="381000"/>
            <a:ext cx="45720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Музыка</a:t>
            </a:r>
          </a:p>
        </p:txBody>
      </p:sp>
      <p:pic>
        <p:nvPicPr>
          <p:cNvPr id="1026" name="Picture 2" descr="http://img1.liveinternet.ru/images/attach/c/0/35/609/35609183_28b95054af8da9d59a7ed2f3fedebb32_full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52406" y="381000"/>
            <a:ext cx="2286000" cy="2309567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3276600" y="842664"/>
            <a:ext cx="3810000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Кристалл воды, после песни "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Chi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of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Love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",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Mr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. </a:t>
            </a:r>
            <a:r>
              <a:rPr lang="ru-RU" b="1" cap="all" dirty="0" err="1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Funai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. Симфония Моцарта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8" name="Picture 4" descr="http://vorgeburtliche-erziehung.de/emoto/bilder/kr_mozart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6831" y="1573883"/>
            <a:ext cx="3150769" cy="2773363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0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60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>
              <a:defRPr/>
            </a:pPr>
            <a:fld id="{D75AEF1C-25E5-4D7F-AD05-B392EAACDD11}" type="datetime1">
              <a:rPr lang="ru-RU" smtClean="0"/>
              <a:t>15.02.2014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>
              <a:defRPr/>
            </a:pPr>
            <a:r>
              <a:rPr lang="en-US" smtClean="0"/>
              <a:t>http://aida.ucoz.ru</a:t>
            </a:r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C2D99D00-00E0-4E1E-9A0E-394D7EE68C95}" type="slidenum">
              <a:rPr lang="ru-RU" smtClean="0"/>
              <a:pPr>
                <a:defRPr/>
              </a:pPr>
              <a:t>7</a:t>
            </a:fld>
            <a:endParaRPr lang="ru-RU"/>
          </a:p>
        </p:txBody>
      </p:sp>
      <p:pic>
        <p:nvPicPr>
          <p:cNvPr id="6146" name="Picture 2" descr="http://lib2.podelise.ru/tw_files2/urls_8/224/d-223981/223981_html_15f8f96f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609600"/>
            <a:ext cx="3714750" cy="2533651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Прямоугольник 4"/>
          <p:cNvSpPr/>
          <p:nvPr/>
        </p:nvSpPr>
        <p:spPr>
          <a:xfrm>
            <a:off x="4191000" y="3244334"/>
            <a:ext cx="251459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Шопен,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Этюд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6148" name="Picture 4" descr="http://lib2.podelise.ru/tw_files2/urls_8/224/d-223981/223981_html_18ef1887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00" y="3930788"/>
            <a:ext cx="3667125" cy="250507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Прямоугольник 5"/>
          <p:cNvSpPr/>
          <p:nvPr/>
        </p:nvSpPr>
        <p:spPr>
          <a:xfrm>
            <a:off x="4419600" y="4813994"/>
            <a:ext cx="3429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Шопен, 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Прелюдия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24679645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8" name="Text Box 4"/>
          <p:cNvSpPr txBox="1">
            <a:spLocks noChangeArrowheads="1"/>
          </p:cNvSpPr>
          <p:nvPr/>
        </p:nvSpPr>
        <p:spPr bwMode="auto">
          <a:xfrm rot="10800000" flipV="1">
            <a:off x="457198" y="3785117"/>
            <a:ext cx="3467101" cy="646331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Тирольская колыбельная </a:t>
            </a:r>
          </a:p>
        </p:txBody>
      </p:sp>
      <p:sp>
        <p:nvSpPr>
          <p:cNvPr id="47110" name="Text Box 6"/>
          <p:cNvSpPr txBox="1">
            <a:spLocks noChangeArrowheads="1"/>
          </p:cNvSpPr>
          <p:nvPr/>
        </p:nvSpPr>
        <p:spPr bwMode="auto">
          <a:xfrm>
            <a:off x="5562600" y="3276600"/>
            <a:ext cx="2895600" cy="369332"/>
          </a:xfrm>
          <a:prstGeom prst="rect">
            <a:avLst/>
          </a:prstGeom>
          <a:noFill/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Comic Sans MS" pitchFamily="66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Comic Sans MS" pitchFamily="66" charset="0"/>
              </a:defRPr>
            </a:lvl9pPr>
          </a:lstStyle>
          <a:p>
            <a:pPr algn="ctr" eaLnBrk="1" hangingPunct="1">
              <a:spcBef>
                <a:spcPct val="50000"/>
              </a:spcBef>
              <a:defRPr/>
            </a:pPr>
            <a:r>
              <a:rPr lang="ru-RU" b="1" cap="all" dirty="0" err="1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Йоделинг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 </a:t>
            </a:r>
            <a:r>
              <a:rPr lang="ru-RU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>(</a:t>
            </a:r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 charset="0"/>
                <a:cs typeface="Arial" charset="0"/>
              </a:rPr>
              <a:t>Австрия</a:t>
            </a:r>
            <a:r>
              <a:rPr lang="ru-RU" dirty="0" smtClean="0">
                <a:solidFill>
                  <a:schemeClr val="folHlink"/>
                </a:solidFill>
                <a:latin typeface="Arial" charset="0"/>
                <a:cs typeface="Arial" charset="0"/>
              </a:rPr>
              <a:t>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2133600" y="304800"/>
            <a:ext cx="4343400" cy="461665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>
              <a:defRPr/>
            </a:pPr>
            <a:r>
              <a:rPr lang="ru-RU" sz="2400" b="1" i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solidFill>
                  <a:srgbClr val="7030A0"/>
                </a:solidFill>
                <a:effectLst>
                  <a:reflection blurRad="12700" stA="28000" endPos="45000" dist="1000" dir="5400000" sy="-100000" algn="bl" rotWithShape="0"/>
                </a:effectLst>
                <a:latin typeface="Cambria" pitchFamily="18" charset="0"/>
              </a:rPr>
              <a:t>Колыбельные  песни</a:t>
            </a:r>
          </a:p>
        </p:txBody>
      </p:sp>
      <p:pic>
        <p:nvPicPr>
          <p:cNvPr id="2050" name="Picture 2" descr="http://im4-tub-ru.yandex.net/i?id=455344560-47-72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52800" y="3439180"/>
            <a:ext cx="2819400" cy="198453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 rot="10800000" flipV="1">
            <a:off x="457197" y="5280005"/>
            <a:ext cx="8382003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(японская колыбельная)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pPr algn="ctr"/>
            <a:r>
              <a:rPr lang="ru-RU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Песня</a:t>
            </a:r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Arial"/>
              </a:rPr>
              <a:t> "Нашел немного осени" породила маленький кристалл 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2052" name="Picture 4" descr="http://im6-tub-ru.yandex.net/i?id=129785564-13-72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4000" y="766465"/>
            <a:ext cx="3276600" cy="2362200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0-tub-ru.yandex.net/i?id=208786032-32-72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7076" y="866775"/>
            <a:ext cx="3196844" cy="2541032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lib2.podelise.ru/tw_files2/urls_8/224/d-223981/223981_html_m234dcd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2950" y="492428"/>
            <a:ext cx="2914650" cy="231574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Прямоугольник 1"/>
          <p:cNvSpPr/>
          <p:nvPr/>
        </p:nvSpPr>
        <p:spPr>
          <a:xfrm>
            <a:off x="228600" y="2804132"/>
            <a:ext cx="38100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Бетховен, Симфония № 5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5124" name="Picture 4" descr="http://lib2.podelise.ru/tw_files2/urls_8/224/d-223981/223981_html_m49a7d9ba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81600" y="390526"/>
            <a:ext cx="3036612" cy="2413606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4495800" y="2743200"/>
            <a:ext cx="4343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Бетховен, Симфония № 6 («Пасторальная»)</a:t>
            </a:r>
            <a:endParaRPr lang="ru-RU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8" name="Picture 4" descr="http://lib2.podelise.ru/tw_files2/urls_8/224/d-223981/223981_html_55dfdeae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7331" y="3634173"/>
            <a:ext cx="3648075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6" descr="http://lib2.podelise.ru/tw_files2/urls_8/224/d-223981/223981_html_6c5712a2.jpg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3875" y="3505200"/>
            <a:ext cx="3657600" cy="2514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 rot="10800000" flipV="1">
            <a:off x="1905000" y="6158298"/>
            <a:ext cx="5410200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/>
            <a:r>
              <a:rPr lang="ru-RU" b="1" cap="all" dirty="0">
                <a:ln w="9000" cmpd="sng">
                  <a:solidFill>
                    <a:srgbClr val="6C0000">
                      <a:shade val="50000"/>
                      <a:satMod val="120000"/>
                    </a:srgbClr>
                  </a:solidFill>
                  <a:prstDash val="solid"/>
                </a:ln>
                <a:gradFill>
                  <a:gsLst>
                    <a:gs pos="0">
                      <a:srgbClr val="6C0000">
                        <a:shade val="20000"/>
                        <a:satMod val="245000"/>
                      </a:srgbClr>
                    </a:gs>
                    <a:gs pos="43000">
                      <a:srgbClr val="6C0000">
                        <a:satMod val="255000"/>
                      </a:srgbClr>
                    </a:gs>
                    <a:gs pos="48000">
                      <a:srgbClr val="6C0000">
                        <a:shade val="85000"/>
                        <a:satMod val="255000"/>
                      </a:srgbClr>
                    </a:gs>
                    <a:gs pos="100000">
                      <a:srgbClr val="6C0000">
                        <a:shade val="20000"/>
                        <a:satMod val="245000"/>
                      </a:srgb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latin typeface="Times New Roman"/>
              </a:rPr>
              <a:t>Чайковский, Лебединое озеро</a:t>
            </a:r>
            <a:endParaRPr lang="ru-RU" b="1" cap="all" dirty="0">
              <a:ln w="9000" cmpd="sng">
                <a:solidFill>
                  <a:srgbClr val="6C0000">
                    <a:shade val="50000"/>
                    <a:satMod val="120000"/>
                  </a:srgbClr>
                </a:solidFill>
                <a:prstDash val="solid"/>
              </a:ln>
              <a:gradFill>
                <a:gsLst>
                  <a:gs pos="0">
                    <a:srgbClr val="6C0000">
                      <a:shade val="20000"/>
                      <a:satMod val="245000"/>
                    </a:srgbClr>
                  </a:gs>
                  <a:gs pos="43000">
                    <a:srgbClr val="6C0000">
                      <a:satMod val="255000"/>
                    </a:srgbClr>
                  </a:gs>
                  <a:gs pos="48000">
                    <a:srgbClr val="6C0000">
                      <a:shade val="85000"/>
                      <a:satMod val="255000"/>
                    </a:srgbClr>
                  </a:gs>
                  <a:gs pos="100000">
                    <a:srgbClr val="6C0000">
                      <a:shade val="20000"/>
                      <a:satMod val="245000"/>
                    </a:srgb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12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1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Праздник детский 2">
  <a:themeElements>
    <a:clrScheme name="Праздник детский 2 1">
      <a:dk1>
        <a:srgbClr val="800000"/>
      </a:dk1>
      <a:lt1>
        <a:srgbClr val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FFFFFF"/>
      </a:accent3>
      <a:accent4>
        <a:srgbClr val="6C0000"/>
      </a:accent4>
      <a:accent5>
        <a:srgbClr val="B2C1DB"/>
      </a:accent5>
      <a:accent6>
        <a:srgbClr val="AE4845"/>
      </a:accent6>
      <a:hlink>
        <a:srgbClr val="0000FF"/>
      </a:hlink>
      <a:folHlink>
        <a:srgbClr val="800080"/>
      </a:folHlink>
    </a:clrScheme>
    <a:fontScheme name="Праздник детский 2">
      <a:majorFont>
        <a:latin typeface="Calibri"/>
        <a:ea typeface=""/>
        <a:cs typeface=""/>
      </a:majorFont>
      <a:minorFont>
        <a:latin typeface="Calibri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Праздник детский 2 1">
        <a:dk1>
          <a:srgbClr val="800000"/>
        </a:dk1>
        <a:lt1>
          <a:srgbClr val="FFFFFF"/>
        </a:lt1>
        <a:dk2>
          <a:srgbClr val="1F497D"/>
        </a:dk2>
        <a:lt2>
          <a:srgbClr val="EEECE1"/>
        </a:lt2>
        <a:accent1>
          <a:srgbClr val="4F81BD"/>
        </a:accent1>
        <a:accent2>
          <a:srgbClr val="C0504D"/>
        </a:accent2>
        <a:accent3>
          <a:srgbClr val="FFFFFF"/>
        </a:accent3>
        <a:accent4>
          <a:srgbClr val="6C0000"/>
        </a:accent4>
        <a:accent5>
          <a:srgbClr val="B2C1DB"/>
        </a:accent5>
        <a:accent6>
          <a:srgbClr val="AE4845"/>
        </a:accent6>
        <a:hlink>
          <a:srgbClr val="0000FF"/>
        </a:hlink>
        <a:folHlink>
          <a:srgbClr val="80008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923</TotalTime>
  <Words>376</Words>
  <Application>Microsoft Office PowerPoint</Application>
  <PresentationFormat>Экран (4:3)</PresentationFormat>
  <Paragraphs>86</Paragraphs>
  <Slides>21</Slides>
  <Notes>2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21</vt:i4>
      </vt:variant>
    </vt:vector>
  </HeadingPairs>
  <TitlesOfParts>
    <vt:vector size="22" baseType="lpstr">
      <vt:lpstr>Праздник детский 2</vt:lpstr>
      <vt:lpstr>Презентация PowerPoint</vt:lpstr>
      <vt:lpstr>Презентация PowerPoint</vt:lpstr>
      <vt:lpstr> ДЕРЕВО МОЕЙ  СЕМЬИ </vt:lpstr>
      <vt:lpstr>        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Vera</dc:creator>
  <cp:lastModifiedBy>никита</cp:lastModifiedBy>
  <cp:revision>85</cp:revision>
  <cp:lastPrinted>1601-01-01T00:00:00Z</cp:lastPrinted>
  <dcterms:created xsi:type="dcterms:W3CDTF">1601-01-01T00:00:00Z</dcterms:created>
  <dcterms:modified xsi:type="dcterms:W3CDTF">2014-02-15T17:48:26Z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