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22"/>
  </p:notesMasterIdLst>
  <p:sldIdLst>
    <p:sldId id="256" r:id="rId2"/>
    <p:sldId id="292" r:id="rId3"/>
    <p:sldId id="279" r:id="rId4"/>
    <p:sldId id="278" r:id="rId5"/>
    <p:sldId id="293" r:id="rId6"/>
    <p:sldId id="283" r:id="rId7"/>
    <p:sldId id="294" r:id="rId8"/>
    <p:sldId id="295" r:id="rId9"/>
    <p:sldId id="298" r:id="rId10"/>
    <p:sldId id="299" r:id="rId11"/>
    <p:sldId id="300" r:id="rId12"/>
    <p:sldId id="301" r:id="rId13"/>
    <p:sldId id="303" r:id="rId14"/>
    <p:sldId id="304" r:id="rId15"/>
    <p:sldId id="285" r:id="rId16"/>
    <p:sldId id="286" r:id="rId17"/>
    <p:sldId id="290" r:id="rId18"/>
    <p:sldId id="291" r:id="rId19"/>
    <p:sldId id="302" r:id="rId20"/>
    <p:sldId id="289" r:id="rId21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94" autoAdjust="0"/>
    <p:restoredTop sz="94660"/>
  </p:normalViewPr>
  <p:slideViewPr>
    <p:cSldViewPr>
      <p:cViewPr varScale="1">
        <p:scale>
          <a:sx n="68" d="100"/>
          <a:sy n="68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B65ABC37-F19B-4365-AF8B-A48F35661E2D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1B7F3EF7-1434-4D87-977A-57E66DE4B6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BBBFC32-7D02-4B2F-B65C-32972DEA5C65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266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44F05C6-9909-40B0-AD5E-6048475687A1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</p:grpSp>
      <p:sp>
        <p:nvSpPr>
          <p:cNvPr id="17415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16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9" name="Rectangle 9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10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Rectangle 11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5C225-FB13-4A77-A660-7527E5085E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C30462-9971-42E8-9312-6CC32D8C22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7C8C74-69C2-48AC-BEC7-0EDA410370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DC016A-0A31-49C4-B212-AB557F1EF4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5E14DCE-72AE-40A1-AB25-9129ACB7BAA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4F46F0-A614-475D-A4C2-E58985D4A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A2808F-B6EE-4DD1-9092-F9CCB69B0E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B708A5-FD18-4F94-A626-86DEA22CFE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239C8-9763-4585-9F31-5ED601353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87315-6632-475D-8662-58A44E9A0D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E9C07E-B826-403F-AE41-C3D84534A2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316BF2-AE82-4CC0-9193-2D2F3B3880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16387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6388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algn="l">
                <a:defRPr/>
              </a:pPr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16389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pPr algn="l">
                <a:defRPr/>
              </a:pPr>
              <a:endParaRPr lang="ru-RU"/>
            </a:p>
          </p:txBody>
        </p:sp>
      </p:grpSp>
      <p:sp>
        <p:nvSpPr>
          <p:cNvPr id="2051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2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392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93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39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pPr>
              <a:defRPr/>
            </a:pPr>
            <a:fld id="{D264DBAB-FF3D-4D85-B2B6-A43D348D48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1" r:id="rId12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pedsovet.org/mtree/task,viewlink/link_id,4911/Itemid,118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algn="ctr" eaLnBrk="1" hangingPunct="1"/>
            <a:r>
              <a:rPr lang="ru-RU" sz="3600" smtClean="0"/>
              <a:t>Создание мультимедийных презентаций и их использование на уроках русского языка</a:t>
            </a:r>
          </a:p>
        </p:txBody>
      </p:sp>
      <p:sp>
        <p:nvSpPr>
          <p:cNvPr id="5123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23850" y="5661025"/>
            <a:ext cx="4932363" cy="792163"/>
          </a:xfrm>
          <a:noFill/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1600" b="1" i="1" smtClean="0"/>
              <a:t>Автор: учитель русского языка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1600" b="1" i="1" smtClean="0"/>
              <a:t>и литературы </a:t>
            </a:r>
          </a:p>
          <a:p>
            <a:pPr algn="ctr" eaLnBrk="1" hangingPunct="1">
              <a:lnSpc>
                <a:spcPct val="80000"/>
              </a:lnSpc>
            </a:pPr>
            <a:r>
              <a:rPr lang="ru-RU" sz="1600" b="1" i="1" smtClean="0"/>
              <a:t>Культина Н.П.</a:t>
            </a:r>
          </a:p>
        </p:txBody>
      </p:sp>
      <p:sp>
        <p:nvSpPr>
          <p:cNvPr id="5124" name="Rectangle 6"/>
          <p:cNvSpPr>
            <a:spLocks noChangeArrowheads="1"/>
          </p:cNvSpPr>
          <p:nvPr/>
        </p:nvSpPr>
        <p:spPr bwMode="auto">
          <a:xfrm>
            <a:off x="684213" y="3429000"/>
            <a:ext cx="6119812" cy="96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spcBef>
                <a:spcPct val="20000"/>
              </a:spcBef>
              <a:buClr>
                <a:schemeClr val="hlink"/>
              </a:buClr>
              <a:buSzPct val="80000"/>
              <a:buFont typeface="Wingdings" pitchFamily="2" charset="2"/>
              <a:buNone/>
            </a:pPr>
            <a:endParaRPr lang="ru-RU" sz="2000" b="1" i="1"/>
          </a:p>
        </p:txBody>
      </p:sp>
      <p:pic>
        <p:nvPicPr>
          <p:cNvPr id="5125" name="Picture 2" descr="File002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3" y="4071938"/>
            <a:ext cx="3786187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TextBox 6"/>
          <p:cNvSpPr txBox="1">
            <a:spLocks noChangeArrowheads="1"/>
          </p:cNvSpPr>
          <p:nvPr/>
        </p:nvSpPr>
        <p:spPr bwMode="auto">
          <a:xfrm>
            <a:off x="642938" y="142875"/>
            <a:ext cx="82502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Образовательное учреждение средняя общеобразовательная школа №9 «Образовательный центр» г.о.Октябрьск</a:t>
            </a:r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214313" y="357188"/>
            <a:ext cx="8002587" cy="666750"/>
          </a:xfrm>
        </p:spPr>
        <p:txBody>
          <a:bodyPr/>
          <a:lstStyle/>
          <a:p>
            <a:pPr algn="ctr" eaLnBrk="1" hangingPunct="1">
              <a:buClr>
                <a:schemeClr val="tx1"/>
              </a:buClr>
              <a:buFontTx/>
              <a:buNone/>
            </a:pPr>
            <a:r>
              <a:rPr lang="ru-RU" smtClean="0">
                <a:solidFill>
                  <a:schemeClr val="bg1"/>
                </a:solidFill>
              </a:rPr>
              <a:t>В каком слове пишется буква И?</a:t>
            </a:r>
          </a:p>
          <a:p>
            <a:pPr eaLnBrk="1" hangingPunct="1">
              <a:buClr>
                <a:schemeClr val="tx1"/>
              </a:buClr>
              <a:buFontTx/>
              <a:buNone/>
            </a:pPr>
            <a:endParaRPr lang="ru-RU" smtClean="0">
              <a:solidFill>
                <a:schemeClr val="bg1"/>
              </a:solidFill>
            </a:endParaRPr>
          </a:p>
          <a:p>
            <a:pPr eaLnBrk="1" hangingPunct="1">
              <a:buClr>
                <a:schemeClr val="tx1"/>
              </a:buClr>
              <a:buFontTx/>
              <a:buNone/>
            </a:pPr>
            <a:endParaRPr lang="ru-RU" smtClean="0">
              <a:solidFill>
                <a:schemeClr val="bg1"/>
              </a:solidFill>
            </a:endParaRPr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 flipV="1">
            <a:off x="2843213" y="3357563"/>
            <a:ext cx="0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6" name="Freeform 4"/>
          <p:cNvSpPr>
            <a:spLocks/>
          </p:cNvSpPr>
          <p:nvPr/>
        </p:nvSpPr>
        <p:spPr bwMode="auto">
          <a:xfrm>
            <a:off x="2843213" y="3357563"/>
            <a:ext cx="649287" cy="935037"/>
          </a:xfrm>
          <a:custGeom>
            <a:avLst/>
            <a:gdLst>
              <a:gd name="T0" fmla="*/ 0 w 227"/>
              <a:gd name="T1" fmla="*/ 0 h 318"/>
              <a:gd name="T2" fmla="*/ 2147483647 w 227"/>
              <a:gd name="T3" fmla="*/ 2147483647 h 318"/>
              <a:gd name="T4" fmla="*/ 0 w 227"/>
              <a:gd name="T5" fmla="*/ 2147483647 h 318"/>
              <a:gd name="T6" fmla="*/ 0 60000 65536"/>
              <a:gd name="T7" fmla="*/ 0 60000 65536"/>
              <a:gd name="T8" fmla="*/ 0 60000 65536"/>
              <a:gd name="T9" fmla="*/ 0 w 227"/>
              <a:gd name="T10" fmla="*/ 0 h 318"/>
              <a:gd name="T11" fmla="*/ 227 w 227"/>
              <a:gd name="T12" fmla="*/ 318 h 3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7" h="318">
                <a:moveTo>
                  <a:pt x="0" y="0"/>
                </a:moveTo>
                <a:cubicBezTo>
                  <a:pt x="113" y="41"/>
                  <a:pt x="227" y="83"/>
                  <a:pt x="227" y="136"/>
                </a:cubicBezTo>
                <a:cubicBezTo>
                  <a:pt x="227" y="189"/>
                  <a:pt x="38" y="280"/>
                  <a:pt x="0" y="31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7" name="Freeform 5"/>
          <p:cNvSpPr>
            <a:spLocks/>
          </p:cNvSpPr>
          <p:nvPr/>
        </p:nvSpPr>
        <p:spPr bwMode="auto">
          <a:xfrm>
            <a:off x="6357938" y="2500313"/>
            <a:ext cx="647700" cy="865187"/>
          </a:xfrm>
          <a:custGeom>
            <a:avLst/>
            <a:gdLst>
              <a:gd name="T0" fmla="*/ 0 w 227"/>
              <a:gd name="T1" fmla="*/ 0 h 318"/>
              <a:gd name="T2" fmla="*/ 2147483647 w 227"/>
              <a:gd name="T3" fmla="*/ 2147483647 h 318"/>
              <a:gd name="T4" fmla="*/ 0 w 227"/>
              <a:gd name="T5" fmla="*/ 2147483647 h 318"/>
              <a:gd name="T6" fmla="*/ 0 60000 65536"/>
              <a:gd name="T7" fmla="*/ 0 60000 65536"/>
              <a:gd name="T8" fmla="*/ 0 60000 65536"/>
              <a:gd name="T9" fmla="*/ 0 w 227"/>
              <a:gd name="T10" fmla="*/ 0 h 318"/>
              <a:gd name="T11" fmla="*/ 227 w 227"/>
              <a:gd name="T12" fmla="*/ 318 h 3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7" h="318">
                <a:moveTo>
                  <a:pt x="0" y="0"/>
                </a:moveTo>
                <a:cubicBezTo>
                  <a:pt x="113" y="41"/>
                  <a:pt x="227" y="83"/>
                  <a:pt x="227" y="136"/>
                </a:cubicBezTo>
                <a:cubicBezTo>
                  <a:pt x="227" y="189"/>
                  <a:pt x="38" y="280"/>
                  <a:pt x="0" y="31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8" name="Freeform 6"/>
          <p:cNvSpPr>
            <a:spLocks/>
          </p:cNvSpPr>
          <p:nvPr/>
        </p:nvSpPr>
        <p:spPr bwMode="auto">
          <a:xfrm>
            <a:off x="2771775" y="1125538"/>
            <a:ext cx="576263" cy="863600"/>
          </a:xfrm>
          <a:custGeom>
            <a:avLst/>
            <a:gdLst>
              <a:gd name="T0" fmla="*/ 0 w 227"/>
              <a:gd name="T1" fmla="*/ 0 h 318"/>
              <a:gd name="T2" fmla="*/ 2147483647 w 227"/>
              <a:gd name="T3" fmla="*/ 2147483647 h 318"/>
              <a:gd name="T4" fmla="*/ 0 w 227"/>
              <a:gd name="T5" fmla="*/ 2147483647 h 318"/>
              <a:gd name="T6" fmla="*/ 0 60000 65536"/>
              <a:gd name="T7" fmla="*/ 0 60000 65536"/>
              <a:gd name="T8" fmla="*/ 0 60000 65536"/>
              <a:gd name="T9" fmla="*/ 0 w 227"/>
              <a:gd name="T10" fmla="*/ 0 h 318"/>
              <a:gd name="T11" fmla="*/ 227 w 227"/>
              <a:gd name="T12" fmla="*/ 318 h 3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7" h="318">
                <a:moveTo>
                  <a:pt x="0" y="0"/>
                </a:moveTo>
                <a:cubicBezTo>
                  <a:pt x="113" y="41"/>
                  <a:pt x="227" y="83"/>
                  <a:pt x="227" y="136"/>
                </a:cubicBezTo>
                <a:cubicBezTo>
                  <a:pt x="227" y="189"/>
                  <a:pt x="38" y="280"/>
                  <a:pt x="0" y="31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19" name="Line 7"/>
          <p:cNvSpPr>
            <a:spLocks noChangeShapeType="1"/>
          </p:cNvSpPr>
          <p:nvPr/>
        </p:nvSpPr>
        <p:spPr bwMode="auto">
          <a:xfrm flipV="1">
            <a:off x="2771775" y="1125538"/>
            <a:ext cx="0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 flipV="1">
            <a:off x="6357938" y="2500313"/>
            <a:ext cx="0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9465" name="AutoShape 9"/>
          <p:cNvSpPr>
            <a:spLocks noChangeArrowheads="1"/>
          </p:cNvSpPr>
          <p:nvPr/>
        </p:nvSpPr>
        <p:spPr bwMode="auto">
          <a:xfrm>
            <a:off x="755650" y="1989138"/>
            <a:ext cx="4176713" cy="9366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3200">
                <a:solidFill>
                  <a:srgbClr val="151007"/>
                </a:solidFill>
                <a:latin typeface="Times New Roman" pitchFamily="18" charset="0"/>
              </a:rPr>
              <a:t>пр...интересное</a:t>
            </a:r>
          </a:p>
          <a:p>
            <a:r>
              <a:rPr lang="ru-RU" sz="3200">
                <a:solidFill>
                  <a:srgbClr val="151007"/>
                </a:solidFill>
                <a:latin typeface="Times New Roman" pitchFamily="18" charset="0"/>
              </a:rPr>
              <a:t> плаванье</a:t>
            </a:r>
          </a:p>
        </p:txBody>
      </p:sp>
      <p:sp>
        <p:nvSpPr>
          <p:cNvPr id="19466" name="AutoShape 10"/>
          <p:cNvSpPr>
            <a:spLocks noChangeArrowheads="1"/>
          </p:cNvSpPr>
          <p:nvPr/>
        </p:nvSpPr>
        <p:spPr bwMode="auto">
          <a:xfrm>
            <a:off x="684213" y="4292600"/>
            <a:ext cx="4176712" cy="9366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3200">
                <a:solidFill>
                  <a:srgbClr val="151007"/>
                </a:solidFill>
                <a:latin typeface="Times New Roman" pitchFamily="18" charset="0"/>
              </a:rPr>
              <a:t>пр...брежный </a:t>
            </a:r>
          </a:p>
          <a:p>
            <a:r>
              <a:rPr lang="ru-RU" sz="3200">
                <a:solidFill>
                  <a:srgbClr val="151007"/>
                </a:solidFill>
                <a:latin typeface="Times New Roman" pitchFamily="18" charset="0"/>
              </a:rPr>
              <a:t>магазин</a:t>
            </a:r>
          </a:p>
        </p:txBody>
      </p:sp>
      <p:sp>
        <p:nvSpPr>
          <p:cNvPr id="19467" name="AutoShape 11"/>
          <p:cNvSpPr>
            <a:spLocks noChangeArrowheads="1"/>
          </p:cNvSpPr>
          <p:nvPr/>
        </p:nvSpPr>
        <p:spPr bwMode="auto">
          <a:xfrm>
            <a:off x="4071938" y="3357563"/>
            <a:ext cx="4321175" cy="9366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3200">
                <a:solidFill>
                  <a:srgbClr val="151007"/>
                </a:solidFill>
                <a:latin typeface="Times New Roman" pitchFamily="18" charset="0"/>
              </a:rPr>
              <a:t>пр...бывать </a:t>
            </a:r>
          </a:p>
          <a:p>
            <a:r>
              <a:rPr lang="ru-RU" sz="3200">
                <a:solidFill>
                  <a:srgbClr val="151007"/>
                </a:solidFill>
                <a:latin typeface="Times New Roman" pitchFamily="18" charset="0"/>
              </a:rPr>
              <a:t>в гостинице</a:t>
            </a:r>
          </a:p>
        </p:txBody>
      </p:sp>
      <p:pic>
        <p:nvPicPr>
          <p:cNvPr id="19471" name="Picture 15" descr="29m3"/>
          <p:cNvPicPr>
            <a:picLocks noChangeAspect="1" noChangeArrowheads="1" noCrop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0" y="836613"/>
            <a:ext cx="4248150" cy="1800225"/>
          </a:xfrm>
          <a:noFill/>
        </p:spPr>
      </p:pic>
      <p:pic>
        <p:nvPicPr>
          <p:cNvPr id="19479" name="Picture 23" descr="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3857625"/>
            <a:ext cx="2305050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946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F0D9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19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F0D9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5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194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19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F0D9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19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F0D9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1" presetID="9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94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7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194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 nodeType="clickPar">
                      <p:stCondLst>
                        <p:cond delay="0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8" dur="500" fill="hold"/>
                                        <p:tgtEl>
                                          <p:spTgt spid="19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F0D9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0" dur="500" fill="hold"/>
                                        <p:tgtEl>
                                          <p:spTgt spid="194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F0D9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4" dur="5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194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46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14313" y="285750"/>
            <a:ext cx="7772400" cy="809625"/>
          </a:xfrm>
        </p:spPr>
        <p:txBody>
          <a:bodyPr/>
          <a:lstStyle/>
          <a:p>
            <a:pPr algn="ctr" eaLnBrk="1" hangingPunct="1">
              <a:buClr>
                <a:schemeClr val="tx1"/>
              </a:buClr>
              <a:buFontTx/>
              <a:buNone/>
            </a:pPr>
            <a:r>
              <a:rPr lang="ru-RU" smtClean="0">
                <a:solidFill>
                  <a:schemeClr val="bg1"/>
                </a:solidFill>
              </a:rPr>
              <a:t>В каком слове пишется буква Е?</a:t>
            </a:r>
          </a:p>
          <a:p>
            <a:pPr algn="ctr" eaLnBrk="1" hangingPunct="1">
              <a:buClr>
                <a:schemeClr val="tx1"/>
              </a:buClr>
              <a:buFontTx/>
              <a:buNone/>
            </a:pPr>
            <a:endParaRPr lang="ru-RU" smtClean="0">
              <a:solidFill>
                <a:schemeClr val="bg1"/>
              </a:solidFill>
            </a:endParaRPr>
          </a:p>
          <a:p>
            <a:pPr algn="ctr" eaLnBrk="1" hangingPunct="1">
              <a:buClr>
                <a:schemeClr val="tx1"/>
              </a:buClr>
              <a:buFontTx/>
              <a:buNone/>
            </a:pPr>
            <a:endParaRPr lang="ru-RU" smtClean="0">
              <a:solidFill>
                <a:schemeClr val="bg1"/>
              </a:solidFill>
            </a:endParaRPr>
          </a:p>
        </p:txBody>
      </p:sp>
      <p:sp>
        <p:nvSpPr>
          <p:cNvPr id="14339" name="Line 3"/>
          <p:cNvSpPr>
            <a:spLocks noChangeShapeType="1"/>
          </p:cNvSpPr>
          <p:nvPr/>
        </p:nvSpPr>
        <p:spPr bwMode="auto">
          <a:xfrm flipV="1">
            <a:off x="2843213" y="3357563"/>
            <a:ext cx="0" cy="9350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0" name="Freeform 4"/>
          <p:cNvSpPr>
            <a:spLocks/>
          </p:cNvSpPr>
          <p:nvPr/>
        </p:nvSpPr>
        <p:spPr bwMode="auto">
          <a:xfrm>
            <a:off x="2843213" y="3357563"/>
            <a:ext cx="649287" cy="935037"/>
          </a:xfrm>
          <a:custGeom>
            <a:avLst/>
            <a:gdLst>
              <a:gd name="T0" fmla="*/ 0 w 227"/>
              <a:gd name="T1" fmla="*/ 0 h 318"/>
              <a:gd name="T2" fmla="*/ 2147483647 w 227"/>
              <a:gd name="T3" fmla="*/ 2147483647 h 318"/>
              <a:gd name="T4" fmla="*/ 0 w 227"/>
              <a:gd name="T5" fmla="*/ 2147483647 h 318"/>
              <a:gd name="T6" fmla="*/ 0 60000 65536"/>
              <a:gd name="T7" fmla="*/ 0 60000 65536"/>
              <a:gd name="T8" fmla="*/ 0 60000 65536"/>
              <a:gd name="T9" fmla="*/ 0 w 227"/>
              <a:gd name="T10" fmla="*/ 0 h 318"/>
              <a:gd name="T11" fmla="*/ 227 w 227"/>
              <a:gd name="T12" fmla="*/ 318 h 3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7" h="318">
                <a:moveTo>
                  <a:pt x="0" y="0"/>
                </a:moveTo>
                <a:cubicBezTo>
                  <a:pt x="113" y="41"/>
                  <a:pt x="227" y="83"/>
                  <a:pt x="227" y="136"/>
                </a:cubicBezTo>
                <a:cubicBezTo>
                  <a:pt x="227" y="189"/>
                  <a:pt x="38" y="280"/>
                  <a:pt x="0" y="31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1" name="Freeform 5"/>
          <p:cNvSpPr>
            <a:spLocks/>
          </p:cNvSpPr>
          <p:nvPr/>
        </p:nvSpPr>
        <p:spPr bwMode="auto">
          <a:xfrm>
            <a:off x="6143625" y="2500313"/>
            <a:ext cx="647700" cy="865187"/>
          </a:xfrm>
          <a:custGeom>
            <a:avLst/>
            <a:gdLst>
              <a:gd name="T0" fmla="*/ 0 w 227"/>
              <a:gd name="T1" fmla="*/ 0 h 318"/>
              <a:gd name="T2" fmla="*/ 2147483647 w 227"/>
              <a:gd name="T3" fmla="*/ 2147483647 h 318"/>
              <a:gd name="T4" fmla="*/ 0 w 227"/>
              <a:gd name="T5" fmla="*/ 2147483647 h 318"/>
              <a:gd name="T6" fmla="*/ 0 60000 65536"/>
              <a:gd name="T7" fmla="*/ 0 60000 65536"/>
              <a:gd name="T8" fmla="*/ 0 60000 65536"/>
              <a:gd name="T9" fmla="*/ 0 w 227"/>
              <a:gd name="T10" fmla="*/ 0 h 318"/>
              <a:gd name="T11" fmla="*/ 227 w 227"/>
              <a:gd name="T12" fmla="*/ 318 h 3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7" h="318">
                <a:moveTo>
                  <a:pt x="0" y="0"/>
                </a:moveTo>
                <a:cubicBezTo>
                  <a:pt x="113" y="41"/>
                  <a:pt x="227" y="83"/>
                  <a:pt x="227" y="136"/>
                </a:cubicBezTo>
                <a:cubicBezTo>
                  <a:pt x="227" y="189"/>
                  <a:pt x="38" y="280"/>
                  <a:pt x="0" y="31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2" name="Freeform 6"/>
          <p:cNvSpPr>
            <a:spLocks/>
          </p:cNvSpPr>
          <p:nvPr/>
        </p:nvSpPr>
        <p:spPr bwMode="auto">
          <a:xfrm>
            <a:off x="2771775" y="1125538"/>
            <a:ext cx="576263" cy="863600"/>
          </a:xfrm>
          <a:custGeom>
            <a:avLst/>
            <a:gdLst>
              <a:gd name="T0" fmla="*/ 0 w 227"/>
              <a:gd name="T1" fmla="*/ 0 h 318"/>
              <a:gd name="T2" fmla="*/ 2147483647 w 227"/>
              <a:gd name="T3" fmla="*/ 2147483647 h 318"/>
              <a:gd name="T4" fmla="*/ 0 w 227"/>
              <a:gd name="T5" fmla="*/ 2147483647 h 318"/>
              <a:gd name="T6" fmla="*/ 0 60000 65536"/>
              <a:gd name="T7" fmla="*/ 0 60000 65536"/>
              <a:gd name="T8" fmla="*/ 0 60000 65536"/>
              <a:gd name="T9" fmla="*/ 0 w 227"/>
              <a:gd name="T10" fmla="*/ 0 h 318"/>
              <a:gd name="T11" fmla="*/ 227 w 227"/>
              <a:gd name="T12" fmla="*/ 318 h 318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227" h="318">
                <a:moveTo>
                  <a:pt x="0" y="0"/>
                </a:moveTo>
                <a:cubicBezTo>
                  <a:pt x="113" y="41"/>
                  <a:pt x="227" y="83"/>
                  <a:pt x="227" y="136"/>
                </a:cubicBezTo>
                <a:cubicBezTo>
                  <a:pt x="227" y="189"/>
                  <a:pt x="38" y="280"/>
                  <a:pt x="0" y="318"/>
                </a:cubicBez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3" name="Line 7"/>
          <p:cNvSpPr>
            <a:spLocks noChangeShapeType="1"/>
          </p:cNvSpPr>
          <p:nvPr/>
        </p:nvSpPr>
        <p:spPr bwMode="auto">
          <a:xfrm flipV="1">
            <a:off x="2771775" y="1125538"/>
            <a:ext cx="0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4344" name="Line 8"/>
          <p:cNvSpPr>
            <a:spLocks noChangeShapeType="1"/>
          </p:cNvSpPr>
          <p:nvPr/>
        </p:nvSpPr>
        <p:spPr bwMode="auto">
          <a:xfrm flipV="1">
            <a:off x="6143625" y="2500313"/>
            <a:ext cx="0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35849" name="AutoShape 9"/>
          <p:cNvSpPr>
            <a:spLocks noChangeArrowheads="1"/>
          </p:cNvSpPr>
          <p:nvPr/>
        </p:nvSpPr>
        <p:spPr bwMode="auto">
          <a:xfrm>
            <a:off x="755650" y="1989138"/>
            <a:ext cx="4176713" cy="9366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 sz="3200">
              <a:solidFill>
                <a:srgbClr val="151007"/>
              </a:solidFill>
              <a:latin typeface="Times New Roman" pitchFamily="18" charset="0"/>
            </a:endParaRPr>
          </a:p>
          <a:p>
            <a:r>
              <a:rPr lang="ru-RU" sz="3200">
                <a:solidFill>
                  <a:srgbClr val="151007"/>
                </a:solidFill>
                <a:latin typeface="Times New Roman" pitchFamily="18" charset="0"/>
              </a:rPr>
              <a:t>пр...вередливый </a:t>
            </a:r>
          </a:p>
          <a:p>
            <a:r>
              <a:rPr lang="ru-RU" sz="3200">
                <a:solidFill>
                  <a:srgbClr val="151007"/>
                </a:solidFill>
                <a:latin typeface="Times New Roman" pitchFamily="18" charset="0"/>
              </a:rPr>
              <a:t>капитан</a:t>
            </a:r>
          </a:p>
          <a:p>
            <a:r>
              <a:rPr lang="ru-RU" sz="3200">
                <a:solidFill>
                  <a:srgbClr val="151007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35850" name="AutoShape 10"/>
          <p:cNvSpPr>
            <a:spLocks noChangeArrowheads="1"/>
          </p:cNvSpPr>
          <p:nvPr/>
        </p:nvSpPr>
        <p:spPr bwMode="auto">
          <a:xfrm>
            <a:off x="684213" y="4292600"/>
            <a:ext cx="4176712" cy="9366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3200">
                <a:solidFill>
                  <a:srgbClr val="151007"/>
                </a:solidFill>
                <a:latin typeface="Times New Roman" pitchFamily="18" charset="0"/>
              </a:rPr>
              <a:t>пр...кратить </a:t>
            </a:r>
          </a:p>
          <a:p>
            <a:r>
              <a:rPr lang="ru-RU" sz="3200">
                <a:solidFill>
                  <a:srgbClr val="151007"/>
                </a:solidFill>
                <a:latin typeface="Times New Roman" pitchFamily="18" charset="0"/>
              </a:rPr>
              <a:t>работу</a:t>
            </a:r>
          </a:p>
        </p:txBody>
      </p:sp>
      <p:sp>
        <p:nvSpPr>
          <p:cNvPr id="35851" name="AutoShape 11"/>
          <p:cNvSpPr>
            <a:spLocks noChangeArrowheads="1"/>
          </p:cNvSpPr>
          <p:nvPr/>
        </p:nvSpPr>
        <p:spPr bwMode="auto">
          <a:xfrm>
            <a:off x="4143375" y="3357563"/>
            <a:ext cx="4321175" cy="936625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0 h 21600"/>
              <a:gd name="T8" fmla="*/ 0 60000 65536"/>
              <a:gd name="T9" fmla="*/ 0 60000 65536"/>
              <a:gd name="T10" fmla="*/ 0 60000 65536"/>
              <a:gd name="T11" fmla="*/ 0 60000 65536"/>
              <a:gd name="T12" fmla="*/ 4500 w 21600"/>
              <a:gd name="T13" fmla="*/ 4500 h 21600"/>
              <a:gd name="T14" fmla="*/ 17100 w 21600"/>
              <a:gd name="T15" fmla="*/ 171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5400" y="21600"/>
                </a:lnTo>
                <a:lnTo>
                  <a:pt x="16200" y="21600"/>
                </a:lnTo>
                <a:lnTo>
                  <a:pt x="21600" y="0"/>
                </a:lnTo>
                <a:lnTo>
                  <a:pt x="0" y="0"/>
                </a:lnTo>
                <a:close/>
              </a:path>
            </a:pathLst>
          </a:custGeom>
          <a:solidFill>
            <a:srgbClr val="00C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sz="3200">
                <a:solidFill>
                  <a:srgbClr val="151007"/>
                </a:solidFill>
                <a:latin typeface="Times New Roman" pitchFamily="18" charset="0"/>
              </a:rPr>
              <a:t>пр...бывать </a:t>
            </a:r>
          </a:p>
          <a:p>
            <a:r>
              <a:rPr lang="ru-RU" sz="3200">
                <a:solidFill>
                  <a:srgbClr val="151007"/>
                </a:solidFill>
                <a:latin typeface="Times New Roman" pitchFamily="18" charset="0"/>
              </a:rPr>
              <a:t>в порт</a:t>
            </a:r>
          </a:p>
        </p:txBody>
      </p:sp>
      <p:pic>
        <p:nvPicPr>
          <p:cNvPr id="35853" name="Picture 13" descr="29m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43438" y="908050"/>
            <a:ext cx="42481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55" name="Picture 15" descr="7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0" y="3786188"/>
            <a:ext cx="2303463" cy="259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584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fill="hold"/>
                                        <p:tgtEl>
                                          <p:spTgt spid="358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F0D9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500" fill="hold"/>
                                        <p:tgtEl>
                                          <p:spTgt spid="358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F0D9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9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49"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3585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 nodeType="clickPar">
                      <p:stCondLst>
                        <p:cond delay="0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2" dur="500" fill="hold"/>
                                        <p:tgtEl>
                                          <p:spTgt spid="358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F0D9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3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4" dur="500" fill="hold"/>
                                        <p:tgtEl>
                                          <p:spTgt spid="358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F0D9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358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30" presetID="9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358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50"/>
                  </p:tgtEl>
                </p:cond>
              </p:nextCondLst>
            </p:seq>
            <p:seq concurrent="1" nextAc="seek">
              <p:cTn id="33" restart="whenNotActive" fill="hold" evtFilter="cancelBubble" nodeType="interactiveSeq">
                <p:stCondLst>
                  <p:cond evt="onClick" delay="0">
                    <p:tgtEl>
                      <p:spTgt spid="358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4" fill="hold" nodeType="clickPar">
                      <p:stCondLst>
                        <p:cond delay="0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7" dur="500" fill="hold"/>
                                        <p:tgtEl>
                                          <p:spTgt spid="358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F0D91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8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9" dur="500" fill="hold"/>
                                        <p:tgtEl>
                                          <p:spTgt spid="358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F0D91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1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9" presetClass="exit" presetSubtype="0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7" dur="500"/>
                                        <p:tgtEl>
                                          <p:spTgt spid="358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851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628775"/>
            <a:ext cx="7772400" cy="4648200"/>
          </a:xfrm>
        </p:spPr>
        <p:txBody>
          <a:bodyPr/>
          <a:lstStyle/>
          <a:p>
            <a:pPr marL="609600" indent="-609600" eaLnBrk="1" hangingPunct="1">
              <a:buFontTx/>
              <a:buAutoNum type="arabicPeriod"/>
            </a:pPr>
            <a:r>
              <a:rPr lang="ru-RU" smtClean="0">
                <a:solidFill>
                  <a:schemeClr val="accent1"/>
                </a:solidFill>
              </a:rPr>
              <a:t>Найдем 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mtClean="0">
                <a:solidFill>
                  <a:schemeClr val="accent1"/>
                </a:solidFill>
              </a:rPr>
              <a:t>Начнем его                    </a:t>
            </a:r>
            <a:r>
              <a:rPr lang="ru-RU" i="1" smtClean="0">
                <a:solidFill>
                  <a:schemeClr val="accent1"/>
                </a:solidFill>
              </a:rPr>
              <a:t>(по числам)</a:t>
            </a:r>
          </a:p>
          <a:p>
            <a:pPr marL="609600" indent="-609600" eaLnBrk="1" hangingPunct="1">
              <a:buFontTx/>
              <a:buAutoNum type="arabicPeriod"/>
            </a:pPr>
            <a:r>
              <a:rPr lang="ru-RU" smtClean="0">
                <a:solidFill>
                  <a:schemeClr val="accent1"/>
                </a:solidFill>
              </a:rPr>
              <a:t>Если зависимое                     вместе с ним , то тип подчинительной связи</a:t>
            </a:r>
          </a:p>
        </p:txBody>
      </p:sp>
      <p:sp>
        <p:nvSpPr>
          <p:cNvPr id="15363" name="Rectangle 2"/>
          <p:cNvSpPr>
            <a:spLocks noGrp="1" noChangeArrowheads="1"/>
          </p:cNvSpPr>
          <p:nvPr>
            <p:ph type="title"/>
          </p:nvPr>
        </p:nvSpPr>
        <p:spPr>
          <a:xfrm>
            <a:off x="285750" y="357188"/>
            <a:ext cx="8078788" cy="1103312"/>
          </a:xfrm>
        </p:spPr>
        <p:txBody>
          <a:bodyPr/>
          <a:lstStyle/>
          <a:p>
            <a:pPr algn="ctr" eaLnBrk="1" hangingPunct="1"/>
            <a:r>
              <a:rPr lang="ru-RU" sz="3200" smtClean="0">
                <a:solidFill>
                  <a:schemeClr val="bg1"/>
                </a:solidFill>
              </a:rPr>
              <a:t>Итак, чтобы определить тип   подчинительной связи, мы…</a:t>
            </a:r>
            <a:r>
              <a:rPr lang="ru-RU" sz="3200" smtClean="0">
                <a:solidFill>
                  <a:schemeClr val="accent1"/>
                </a:solidFill>
              </a:rPr>
              <a:t/>
            </a:r>
            <a:br>
              <a:rPr lang="ru-RU" sz="3200" smtClean="0">
                <a:solidFill>
                  <a:schemeClr val="accent1"/>
                </a:solidFill>
              </a:rPr>
            </a:br>
            <a:endParaRPr lang="ru-RU" sz="3200" smtClean="0">
              <a:solidFill>
                <a:schemeClr val="accent1"/>
              </a:solidFill>
            </a:endParaRPr>
          </a:p>
        </p:txBody>
      </p:sp>
      <p:sp>
        <p:nvSpPr>
          <p:cNvPr id="67588" name="Text Box 4"/>
          <p:cNvSpPr txBox="1">
            <a:spLocks noChangeArrowheads="1"/>
          </p:cNvSpPr>
          <p:nvPr/>
        </p:nvSpPr>
        <p:spPr bwMode="auto">
          <a:xfrm>
            <a:off x="2714625" y="1785938"/>
            <a:ext cx="28860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hlink"/>
                </a:solidFill>
              </a:rPr>
              <a:t>ГЛАВНОЕ СЛОВО</a:t>
            </a:r>
          </a:p>
        </p:txBody>
      </p:sp>
      <p:sp>
        <p:nvSpPr>
          <p:cNvPr id="15365" name="Text Box 6"/>
          <p:cNvSpPr txBox="1">
            <a:spLocks noChangeArrowheads="1"/>
          </p:cNvSpPr>
          <p:nvPr/>
        </p:nvSpPr>
        <p:spPr bwMode="auto">
          <a:xfrm>
            <a:off x="4400550" y="2852738"/>
            <a:ext cx="2403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hlink"/>
                </a:solidFill>
              </a:rPr>
              <a:t>ИЗМЕНЯЕТСЯ </a:t>
            </a:r>
          </a:p>
        </p:txBody>
      </p:sp>
      <p:sp>
        <p:nvSpPr>
          <p:cNvPr id="67591" name="WordArt 7"/>
          <p:cNvSpPr>
            <a:spLocks noChangeArrowheads="1" noChangeShapeType="1" noTextEdit="1"/>
          </p:cNvSpPr>
          <p:nvPr/>
        </p:nvSpPr>
        <p:spPr bwMode="auto">
          <a:xfrm>
            <a:off x="1835150" y="4437063"/>
            <a:ext cx="5832475" cy="1008062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005"/>
                <a:gd name="adj2" fmla="val 0"/>
              </a:avLst>
            </a:prstTxWarp>
          </a:bodyPr>
          <a:lstStyle/>
          <a:p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СОГЛАСОВАНИЕ</a:t>
            </a:r>
          </a:p>
        </p:txBody>
      </p:sp>
      <p:sp>
        <p:nvSpPr>
          <p:cNvPr id="67592" name="Text Box 8"/>
          <p:cNvSpPr txBox="1">
            <a:spLocks noChangeArrowheads="1"/>
          </p:cNvSpPr>
          <p:nvPr/>
        </p:nvSpPr>
        <p:spPr bwMode="auto">
          <a:xfrm>
            <a:off x="3832225" y="2295525"/>
            <a:ext cx="18954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solidFill>
                  <a:schemeClr val="hlink"/>
                </a:solidFill>
              </a:rPr>
              <a:t>ИЗМЕНЯТЬ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75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75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75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75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75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75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8" grpId="0"/>
      <p:bldP spid="6759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285750" y="285750"/>
            <a:ext cx="8015288" cy="914400"/>
          </a:xfrm>
        </p:spPr>
        <p:txBody>
          <a:bodyPr/>
          <a:lstStyle/>
          <a:p>
            <a:pPr algn="ctr"/>
            <a:r>
              <a:rPr lang="ru-RU" sz="3200" smtClean="0"/>
              <a:t/>
            </a:r>
            <a:br>
              <a:rPr lang="ru-RU" sz="3200" smtClean="0"/>
            </a:br>
            <a:r>
              <a:rPr lang="en-US" sz="3200" smtClean="0"/>
              <a:t>“</a:t>
            </a:r>
            <a:r>
              <a:rPr lang="ru-RU" sz="3200" smtClean="0"/>
              <a:t>Ро</a:t>
            </a:r>
            <a:r>
              <a:rPr lang="en-US" sz="3200" smtClean="0"/>
              <a:t>werPoint” </a:t>
            </a:r>
            <a:r>
              <a:rPr lang="ru-RU" sz="3200" smtClean="0"/>
              <a:t>создание мультимедийных презентаций</a:t>
            </a:r>
            <a:br>
              <a:rPr lang="ru-RU" sz="3200" smtClean="0"/>
            </a:br>
            <a:endParaRPr lang="ru-RU" sz="3200" smtClean="0"/>
          </a:p>
        </p:txBody>
      </p:sp>
      <p:sp>
        <p:nvSpPr>
          <p:cNvPr id="16387" name="Содержимое 2"/>
          <p:cNvSpPr>
            <a:spLocks noGrp="1"/>
          </p:cNvSpPr>
          <p:nvPr>
            <p:ph idx="1"/>
          </p:nvPr>
        </p:nvSpPr>
        <p:spPr>
          <a:xfrm>
            <a:off x="609600" y="1600200"/>
            <a:ext cx="4683125" cy="44196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2000" smtClean="0"/>
              <a:t>Методические находки:</a:t>
            </a:r>
          </a:p>
          <a:p>
            <a:r>
              <a:rPr lang="ru-RU" sz="2000" smtClean="0"/>
              <a:t>составление проекта урока,</a:t>
            </a:r>
          </a:p>
          <a:p>
            <a:r>
              <a:rPr lang="ru-RU" sz="2000" smtClean="0"/>
              <a:t>работа в парах, </a:t>
            </a:r>
          </a:p>
          <a:p>
            <a:r>
              <a:rPr lang="ru-RU" sz="2000" smtClean="0"/>
              <a:t>взаимооценка(содержание, оформление, защита)</a:t>
            </a:r>
          </a:p>
          <a:p>
            <a:pPr>
              <a:buFont typeface="Wingdings" pitchFamily="2" charset="2"/>
              <a:buNone/>
            </a:pPr>
            <a:r>
              <a:rPr lang="ru-RU" sz="2000" smtClean="0"/>
              <a:t>     Ученики учатся  структурировать материал, самостоятельно работать с информацией, защищать свою работу, оценивать труд других, воспринимать критические замечания.</a:t>
            </a:r>
            <a:r>
              <a:rPr lang="ru-RU" sz="2400" smtClean="0"/>
              <a:t> </a:t>
            </a:r>
          </a:p>
          <a:p>
            <a:pPr>
              <a:buFont typeface="Wingdings" pitchFamily="2" charset="2"/>
              <a:buNone/>
            </a:pPr>
            <a:endParaRPr lang="ru-RU" sz="2400" smtClean="0"/>
          </a:p>
        </p:txBody>
      </p:sp>
      <p:sp>
        <p:nvSpPr>
          <p:cNvPr id="16388" name="Rectangle 6"/>
          <p:cNvSpPr>
            <a:spLocks noChangeArrowheads="1"/>
          </p:cNvSpPr>
          <p:nvPr/>
        </p:nvSpPr>
        <p:spPr bwMode="auto">
          <a:xfrm>
            <a:off x="5292725" y="1484313"/>
            <a:ext cx="331152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Лист взаимоконтроля</a:t>
            </a:r>
          </a:p>
          <a:p>
            <a:r>
              <a:rPr lang="ru-RU"/>
              <a:t>В 3-х балльной шкале</a:t>
            </a:r>
          </a:p>
        </p:txBody>
      </p:sp>
      <p:graphicFrame>
        <p:nvGraphicFramePr>
          <p:cNvPr id="6203" name="Group 59"/>
          <p:cNvGraphicFramePr>
            <a:graphicFrameLocks noGrp="1"/>
          </p:cNvGraphicFramePr>
          <p:nvPr/>
        </p:nvGraphicFramePr>
        <p:xfrm>
          <a:off x="5292725" y="2420938"/>
          <a:ext cx="3240088" cy="3230562"/>
        </p:xfrm>
        <a:graphic>
          <a:graphicData uri="http://schemas.openxmlformats.org/drawingml/2006/table">
            <a:tbl>
              <a:tblPr/>
              <a:tblGrid>
                <a:gridCol w="1079500"/>
                <a:gridCol w="1081088"/>
                <a:gridCol w="1079500"/>
              </a:tblGrid>
              <a:tr h="63142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Содер-жание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Оформ-ление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Защита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279148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312063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6407" name="Picture 60" descr="C:\Documents and Settings\Наталья\Мои документы\Мои рисунки\pkideti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88238" y="5737225"/>
            <a:ext cx="1655762" cy="112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smtClean="0"/>
              <a:t>Критерии подготовки презентации</a:t>
            </a:r>
          </a:p>
        </p:txBody>
      </p:sp>
      <p:graphicFrame>
        <p:nvGraphicFramePr>
          <p:cNvPr id="7310" name="Group 142"/>
          <p:cNvGraphicFramePr>
            <a:graphicFrameLocks noGrp="1"/>
          </p:cNvGraphicFramePr>
          <p:nvPr/>
        </p:nvGraphicFramePr>
        <p:xfrm>
          <a:off x="642938" y="1500188"/>
          <a:ext cx="7786687" cy="4368800"/>
        </p:xfrm>
        <a:graphic>
          <a:graphicData uri="http://schemas.openxmlformats.org/drawingml/2006/table">
            <a:tbl>
              <a:tblPr/>
              <a:tblGrid>
                <a:gridCol w="3893371"/>
                <a:gridCol w="3893371"/>
              </a:tblGrid>
              <a:tr h="304800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Оформление слайдов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8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Стиль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Соблюдайте единый стиль.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Фон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Выбирайте холодные тона.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Использование цвета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Используйте не более трёх цветов.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Анимационные эффекты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Они не должны отвлекать внимание от информации.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Содержание информации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Используйте короткие предложения.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Расположение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Важная информация должна быть в центре экрана.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02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Шрифты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Для заголовков - 24-32.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Для информации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/>
                          <a:ea typeface="Calibri" pitchFamily="34" charset="0"/>
                          <a:cs typeface="Arial" charset="0"/>
                        </a:rPr>
                        <a:t>–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 12-20.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Arial" charset="0"/>
                      </a:endParaRP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Пишите строчными буквами.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Способы выделения информации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Следует использовать: рамки, цвета, стрелки, диаграммы, иллюстрации.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Объём  информации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Calibri" pitchFamily="34" charset="0"/>
                          <a:cs typeface="Arial" charset="0"/>
                        </a:rPr>
                        <a:t>Ключевой пункт на отдельном слайде.</a:t>
                      </a:r>
                      <a:endParaRPr kumimoji="0" lang="ru-RU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Calibri" pitchFamily="34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7445" name="Picture 143" descr="C:\Documents and Settings\Наталья\Мои документы\Мои рисунки\school030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29563" y="5500688"/>
            <a:ext cx="1214437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smtClean="0"/>
              <a:t>Варианты организации деятельности с презентациями 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609600" y="1412875"/>
            <a:ext cx="7924800" cy="4752975"/>
          </a:xfrm>
        </p:spPr>
        <p:txBody>
          <a:bodyPr/>
          <a:lstStyle/>
          <a:p>
            <a:r>
              <a:rPr lang="ru-RU" sz="2400" smtClean="0"/>
              <a:t>Учитель фронтально объясняет тему с использованием презентации.</a:t>
            </a:r>
          </a:p>
          <a:p>
            <a:r>
              <a:rPr lang="ru-RU" sz="2400" smtClean="0"/>
              <a:t>Ученики используют фрагменты презентации при повторении пройденного.</a:t>
            </a:r>
          </a:p>
          <a:p>
            <a:r>
              <a:rPr lang="ru-RU" sz="2400" smtClean="0"/>
              <a:t>Отдельные слайды презентации сохраняются в виде рисунков, к ним даются различные задания.</a:t>
            </a:r>
          </a:p>
          <a:p>
            <a:r>
              <a:rPr lang="ru-RU" sz="2400" smtClean="0"/>
              <a:t>Ученики получают готовую презентацию и готовят сообщение по теме с использованием полной презентации или ее части.</a:t>
            </a:r>
          </a:p>
          <a:p>
            <a:r>
              <a:rPr lang="ru-RU" sz="2400" smtClean="0"/>
              <a:t>Ученики получают презентацию, в которой слайды перемешаны. Задание: изучить материал и расположить слайды в нужном порядке.</a:t>
            </a:r>
          </a:p>
        </p:txBody>
      </p:sp>
      <p:pic>
        <p:nvPicPr>
          <p:cNvPr id="18436" name="Picture 4" descr="C:\Documents and Settings\Наталья\Мои документы\Мои рисунки\58917980_1273605366_j01985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610225"/>
            <a:ext cx="1643062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571500" y="1571625"/>
            <a:ext cx="7924800" cy="4419600"/>
          </a:xfrm>
        </p:spPr>
        <p:txBody>
          <a:bodyPr/>
          <a:lstStyle/>
          <a:p>
            <a:r>
              <a:rPr lang="ru-RU" sz="1800" smtClean="0"/>
              <a:t>Ученики получают презентацию и вопрос, затрагивающий лишь небольшую часть темы. Задание: уберите все лишние слайды, а с помощью оставшихся ответьте на вопрос.</a:t>
            </a:r>
          </a:p>
          <a:p>
            <a:r>
              <a:rPr lang="ru-RU" sz="1800" smtClean="0"/>
              <a:t>Ученики получают презентацию и вопрос более широкий и объемный. Задание: дополните презентацию с помощью любых источников и ответьте на вопрос.</a:t>
            </a:r>
          </a:p>
          <a:p>
            <a:r>
              <a:rPr lang="ru-RU" sz="1800" smtClean="0"/>
              <a:t>Ученики получают задание по теме и папку с набором рисунков, причем в этом наборе могут быть лишние и ненужные рисунки. Задание: Создать презентацию по заданной теме с использованием необходимых рисунков из предложенных или добавлением своих. В каждый слайд кроме рисунка вставить небольшой текстовой фрагмент (тезис).</a:t>
            </a:r>
          </a:p>
          <a:p>
            <a:r>
              <a:rPr lang="ru-RU" sz="1800" smtClean="0"/>
              <a:t>Задание: из большой презентации нужно вычленить подтемы и создать несколько маленьких презентаций, по которым подготовить сообщения.</a:t>
            </a:r>
          </a:p>
        </p:txBody>
      </p:sp>
      <p:sp>
        <p:nvSpPr>
          <p:cNvPr id="1945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smtClean="0"/>
              <a:t>Варианты организации деятельности с презентациями </a:t>
            </a:r>
          </a:p>
        </p:txBody>
      </p:sp>
      <p:pic>
        <p:nvPicPr>
          <p:cNvPr id="19460" name="Picture 4" descr="C:\Documents and Settings\Наталья\Мои документы\Мои рисунки\58917980_1273605366_j019859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38" y="5610225"/>
            <a:ext cx="1643062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smtClean="0"/>
              <a:t>Применение компьютерных технологий позволяет </a:t>
            </a:r>
          </a:p>
        </p:txBody>
      </p:sp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1071563" y="1714500"/>
            <a:ext cx="7418387" cy="4419600"/>
          </a:xfrm>
        </p:spPr>
        <p:txBody>
          <a:bodyPr/>
          <a:lstStyle/>
          <a:p>
            <a:pPr lvl="4"/>
            <a:r>
              <a:rPr lang="ru-RU" smtClean="0"/>
              <a:t>наполнить уроки новым содержанием;</a:t>
            </a:r>
          </a:p>
          <a:p>
            <a:pPr lvl="4"/>
            <a:r>
              <a:rPr lang="ru-RU" smtClean="0"/>
              <a:t>развивать творческий подход к окружающему миру, любознательность учащихся;</a:t>
            </a:r>
          </a:p>
          <a:p>
            <a:pPr lvl="4"/>
            <a:r>
              <a:rPr lang="ru-RU" smtClean="0"/>
              <a:t>формировать элементы информационной культуры;</a:t>
            </a:r>
          </a:p>
          <a:p>
            <a:pPr lvl="4"/>
            <a:r>
              <a:rPr lang="ru-RU" smtClean="0"/>
              <a:t>прививать навыки рациональной работы с компьютерными программами;</a:t>
            </a:r>
          </a:p>
          <a:p>
            <a:pPr lvl="4"/>
            <a:r>
              <a:rPr lang="ru-RU" smtClean="0"/>
              <a:t>поддерживать самостоятельность в освоении компьютерных технологий;</a:t>
            </a:r>
          </a:p>
          <a:p>
            <a:pPr lvl="4"/>
            <a:r>
              <a:rPr lang="ru-RU" smtClean="0"/>
              <a:t>идти в ногу со временем.</a:t>
            </a:r>
          </a:p>
        </p:txBody>
      </p:sp>
      <p:pic>
        <p:nvPicPr>
          <p:cNvPr id="20484" name="Picture 5" descr="C:\Documents and Settings\Наталья\Мои документы\Мои рисунки\f398b295261c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" y="2143125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smtClean="0"/>
              <a:t>Внедрение ИКТ в образовательный процесс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    является насущной необходимостью современного этапа развития российской школы. Школа информационного общества должна не просто дать ребенку сумму знаний, но и сформировать у него информационные умения, способствующие его успешной социализации. ИКТ сегодня выступают как средство развития интеллектуальных и творческих способностей детей, представляют собой мощный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    инструмент мотивации,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    развития личности ученика.</a:t>
            </a:r>
          </a:p>
        </p:txBody>
      </p:sp>
      <p:pic>
        <p:nvPicPr>
          <p:cNvPr id="21508" name="Picture 2" descr="E:\Последний звонокКузнецова фото\PICT009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525" y="4643438"/>
            <a:ext cx="3419475" cy="221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smtClean="0"/>
              <a:t>Литература и интернет ресурсы</a:t>
            </a:r>
          </a:p>
        </p:txBody>
      </p:sp>
      <p:sp>
        <p:nvSpPr>
          <p:cNvPr id="2253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1800" smtClean="0"/>
              <a:t>Луцева Е. А., Мажарова М. М.  «Использование мультимедийных презентаций на уроках русского языка и литературы» - М.: 2006.</a:t>
            </a:r>
          </a:p>
          <a:p>
            <a:r>
              <a:rPr lang="ru-RU" sz="1800" smtClean="0"/>
              <a:t>Селевко Г.К.Педагогические технологии на основе информационно-коммуникационных средств. М.: НИИ школьных технологий, 2005. </a:t>
            </a:r>
          </a:p>
          <a:p>
            <a:r>
              <a:rPr lang="en-US" sz="1800" smtClean="0"/>
              <a:t> </a:t>
            </a:r>
            <a:r>
              <a:rPr lang="ru-RU" sz="1800" smtClean="0"/>
              <a:t>Кушнер М. Презентации для "чайников. — М.: «Диалектика», 2006. </a:t>
            </a:r>
          </a:p>
          <a:p>
            <a:r>
              <a:rPr lang="en-US" sz="1800" smtClean="0"/>
              <a:t> </a:t>
            </a:r>
            <a:r>
              <a:rPr lang="ru-RU" sz="1800" smtClean="0"/>
              <a:t>Супрунова А. В. Информационные технологии на уроках русского языка и литературы. -  </a:t>
            </a:r>
            <a:r>
              <a:rPr lang="ru-RU" sz="1800" smtClean="0">
                <a:hlinkClick r:id="rId2"/>
              </a:rPr>
              <a:t>http://pedsovet.org/mtree/task,viewlink/link_id,4911/Itemid,118/</a:t>
            </a:r>
            <a:endParaRPr lang="ru-RU" sz="1800" smtClean="0"/>
          </a:p>
          <a:p>
            <a:r>
              <a:rPr lang="ru-RU" sz="1800" smtClean="0"/>
              <a:t>Методическое пособие по работе с программой создания презентаций Microsoft PowerPoint http://www.sergun-2.narod.ru/metod_pp.htm</a:t>
            </a:r>
          </a:p>
          <a:p>
            <a:r>
              <a:rPr lang="ru-RU" sz="1800" smtClean="0"/>
              <a:t>Создание базовой презентации в PowerPoint 2007 http://office.microsoft.com/ru-ru/powerpoint-help/HA010194282.aspx</a:t>
            </a:r>
          </a:p>
          <a:p>
            <a:r>
              <a:rPr lang="ru-RU" sz="1800" smtClean="0"/>
              <a:t>Система создания презентаций Microsoft Power Point http://www.kolomna-school7-ict.narod.ru/st40301.htm</a:t>
            </a:r>
          </a:p>
        </p:txBody>
      </p:sp>
      <p:pic>
        <p:nvPicPr>
          <p:cNvPr id="22532" name="Picture 2" descr="C:\Documents and Settings\Наталья\Мои документы\Мои рисунки\7340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38" y="5430838"/>
            <a:ext cx="1071562" cy="1427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>Цели и задачи обучения русскому языку</a:t>
            </a:r>
          </a:p>
        </p:txBody>
      </p:sp>
      <p:sp>
        <p:nvSpPr>
          <p:cNvPr id="6147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1800" b="1" smtClean="0"/>
              <a:t>Цели:</a:t>
            </a:r>
          </a:p>
          <a:p>
            <a:r>
              <a:rPr lang="ru-RU" sz="1800" smtClean="0"/>
              <a:t>Повышение мотивации обучения.</a:t>
            </a:r>
          </a:p>
          <a:p>
            <a:r>
              <a:rPr lang="ru-RU" sz="1800" smtClean="0"/>
              <a:t>Развитие познавательной активности учащихся.</a:t>
            </a:r>
          </a:p>
          <a:p>
            <a:r>
              <a:rPr lang="ru-RU" sz="1800" smtClean="0"/>
              <a:t>Стимулирование самостоятельности учащихся при подготовке к урокам.</a:t>
            </a:r>
          </a:p>
          <a:p>
            <a:pPr>
              <a:buFont typeface="Wingdings" pitchFamily="2" charset="2"/>
              <a:buNone/>
            </a:pPr>
            <a:r>
              <a:rPr lang="ru-RU" sz="1800" b="1" smtClean="0"/>
              <a:t>Задачи:</a:t>
            </a:r>
          </a:p>
          <a:p>
            <a:r>
              <a:rPr lang="ru-RU" sz="1800" smtClean="0"/>
              <a:t>Воспитывать у учащихся познавательную активность через умение работать с дополнительной литературой, используя возможности компьютера и Интернета.</a:t>
            </a:r>
          </a:p>
          <a:p>
            <a:r>
              <a:rPr lang="ru-RU" sz="1800" smtClean="0"/>
              <a:t>Вырабатывать умение самостоятельно анализировать, отбирать главное, а затем использовать на уроке.</a:t>
            </a:r>
          </a:p>
          <a:p>
            <a:r>
              <a:rPr lang="ru-RU" sz="1800" smtClean="0"/>
              <a:t>Повышать эффективность урока, развивая мотивацию, применяя ИКТ.</a:t>
            </a:r>
          </a:p>
          <a:p>
            <a:pPr>
              <a:buFont typeface="Wingdings" pitchFamily="2" charset="2"/>
              <a:buNone/>
            </a:pPr>
            <a:endParaRPr lang="ru-RU" smtClean="0"/>
          </a:p>
        </p:txBody>
      </p:sp>
      <p:pic>
        <p:nvPicPr>
          <p:cNvPr id="6148" name="Picture 2" descr="C:\Documents and Settings\Наталья\Мои документы\Мои рисунки\EGE-2009_clip_image0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0425" y="5500688"/>
            <a:ext cx="193357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main-contact"/>
          <p:cNvPicPr>
            <a:picLocks noChangeAspect="1" noChangeArrowheads="1"/>
          </p:cNvPicPr>
          <p:nvPr/>
        </p:nvPicPr>
        <p:blipFill>
          <a:blip r:embed="rId2" cstate="print"/>
          <a:srcRect t="26144" b="26144"/>
          <a:stretch>
            <a:fillRect/>
          </a:stretch>
        </p:blipFill>
        <p:spPr bwMode="auto">
          <a:xfrm>
            <a:off x="5724525" y="4581525"/>
            <a:ext cx="282257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04838" y="2030413"/>
            <a:ext cx="7626350" cy="1006475"/>
          </a:xfrm>
        </p:spPr>
        <p:txBody>
          <a:bodyPr/>
          <a:lstStyle/>
          <a:p>
            <a:pPr algn="ctr" eaLnBrk="1" hangingPunct="1"/>
            <a:r>
              <a:rPr lang="ru-RU" smtClean="0"/>
              <a:t>Спасибо за внимание!</a:t>
            </a:r>
            <a:endParaRPr lang="en-US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smtClean="0"/>
              <a:t>Компьютер - новый инструмент в педагогике</a:t>
            </a:r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sz="2800" smtClean="0"/>
              <a:t>   Компьютер, как любой инструмент, можно использовать по-разному, с разным успехом в разных руках. Сейчас это новый инструмент в руках учителя. Работать, конечно, стало интереснее. В ходе работы рождаются методические находки и возникают проблемы. Овладеть инструментом поможет передача опыта. Может быть, этот опыт будет кому-то полезным.</a:t>
            </a:r>
          </a:p>
        </p:txBody>
      </p:sp>
      <p:pic>
        <p:nvPicPr>
          <p:cNvPr id="7172" name="Picture 9" descr="dumai_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08850" y="5072063"/>
            <a:ext cx="1620838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sz="3200" smtClean="0"/>
              <a:t>Презентация - это форма подачи    материала в виде слайдов</a:t>
            </a:r>
          </a:p>
        </p:txBody>
      </p:sp>
      <p:pic>
        <p:nvPicPr>
          <p:cNvPr id="8195" name="Picture 6"/>
          <p:cNvPicPr>
            <a:picLocks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85875" y="1601788"/>
            <a:ext cx="7246938" cy="4562475"/>
          </a:xfrm>
        </p:spPr>
      </p:pic>
      <p:pic>
        <p:nvPicPr>
          <p:cNvPr id="8196" name="Picture 9" descr="j029298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00913" y="5038725"/>
            <a:ext cx="1843087" cy="181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smtClean="0"/>
              <a:t>Правописание корней с чередованием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3000" y="1571625"/>
          <a:ext cx="6858048" cy="4286279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2390879"/>
                <a:gridCol w="1967507"/>
                <a:gridCol w="2499662"/>
              </a:tblGrid>
              <a:tr h="197665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        </a:t>
                      </a:r>
                      <a:r>
                        <a:rPr lang="ru-RU" sz="2000" dirty="0" smtClean="0"/>
                        <a:t>А </a:t>
                      </a:r>
                      <a:endParaRPr lang="en-US" sz="2000" dirty="0" smtClean="0"/>
                    </a:p>
                    <a:p>
                      <a:r>
                        <a:rPr lang="en-US" sz="2000" dirty="0" smtClean="0"/>
                        <a:t>   </a:t>
                      </a:r>
                      <a:r>
                        <a:rPr lang="ru-RU" sz="2000" dirty="0" smtClean="0"/>
                        <a:t>(</a:t>
                      </a:r>
                      <a:r>
                        <a:rPr lang="en-US" sz="2000" dirty="0" smtClean="0"/>
                        <a:t> </a:t>
                      </a:r>
                      <a:r>
                        <a:rPr lang="ru-RU" sz="2000" dirty="0" smtClean="0"/>
                        <a:t>перед </a:t>
                      </a:r>
                      <a:endParaRPr lang="en-US" sz="2000" dirty="0" smtClean="0"/>
                    </a:p>
                    <a:p>
                      <a:r>
                        <a:rPr lang="en-US" sz="2000" dirty="0" smtClean="0"/>
                        <a:t>   </a:t>
                      </a:r>
                      <a:r>
                        <a:rPr lang="ru-RU" sz="2000" dirty="0" err="1" smtClean="0"/>
                        <a:t>СТ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 smtClean="0"/>
                        <a:t>Щ</a:t>
                      </a:r>
                      <a:r>
                        <a:rPr lang="ru-RU" sz="2000" dirty="0"/>
                        <a:t>)</a:t>
                      </a:r>
                      <a:endParaRPr lang="ru-RU" sz="2000" b="1" dirty="0"/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    </a:t>
                      </a:r>
                      <a:r>
                        <a:rPr lang="ru-RU" sz="2000" dirty="0" smtClean="0"/>
                        <a:t>-</a:t>
                      </a:r>
                      <a:r>
                        <a:rPr lang="ru-RU" sz="2000" dirty="0" err="1"/>
                        <a:t>ра</a:t>
                      </a:r>
                      <a:r>
                        <a:rPr lang="ru-RU" sz="2000" u="sng" dirty="0" err="1">
                          <a:solidFill>
                            <a:srgbClr val="FF0000"/>
                          </a:solidFill>
                        </a:rPr>
                        <a:t>ст</a:t>
                      </a:r>
                      <a:r>
                        <a:rPr lang="ru-RU" sz="2000" u="sng" dirty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ru-RU" sz="2000" dirty="0"/>
                        <a:t> </a:t>
                      </a:r>
                      <a:endParaRPr lang="en-US" sz="2000" dirty="0" smtClean="0"/>
                    </a:p>
                    <a:p>
                      <a:r>
                        <a:rPr lang="en-US" sz="2000" dirty="0" smtClean="0"/>
                        <a:t>    </a:t>
                      </a:r>
                      <a:r>
                        <a:rPr lang="ru-RU" sz="2000" dirty="0" smtClean="0"/>
                        <a:t> </a:t>
                      </a:r>
                      <a:r>
                        <a:rPr lang="ru-RU" sz="2000" dirty="0"/>
                        <a:t>-</a:t>
                      </a:r>
                      <a:r>
                        <a:rPr lang="ru-RU" sz="2000" dirty="0" err="1"/>
                        <a:t>ра</a:t>
                      </a:r>
                      <a:r>
                        <a:rPr lang="ru-RU" sz="2000" u="sng" dirty="0" err="1">
                          <a:solidFill>
                            <a:srgbClr val="FF0000"/>
                          </a:solidFill>
                        </a:rPr>
                        <a:t>щ</a:t>
                      </a:r>
                      <a:r>
                        <a:rPr lang="ru-RU" sz="2000" u="sng" dirty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ru-RU" sz="2000" b="1" u="sng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возраст </a:t>
                      </a:r>
                      <a:br>
                        <a:rPr lang="ru-RU" sz="2000" dirty="0"/>
                      </a:br>
                      <a:r>
                        <a:rPr lang="ru-RU" sz="2000" dirty="0"/>
                        <a:t>растить </a:t>
                      </a:r>
                      <a:br>
                        <a:rPr lang="ru-RU" sz="2000" dirty="0"/>
                      </a:br>
                      <a:r>
                        <a:rPr lang="ru-RU" sz="2000" dirty="0"/>
                        <a:t>выращивать </a:t>
                      </a:r>
                      <a:br>
                        <a:rPr lang="ru-RU" sz="2000" dirty="0"/>
                      </a:br>
                      <a:r>
                        <a:rPr lang="ru-RU" sz="2000" dirty="0"/>
                        <a:t>приращение</a:t>
                      </a:r>
                      <a:endParaRPr lang="ru-RU" sz="2000" b="1" dirty="0"/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15706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       </a:t>
                      </a:r>
                      <a:r>
                        <a:rPr lang="ru-RU" sz="2000" dirty="0" smtClean="0"/>
                        <a:t>О </a:t>
                      </a:r>
                      <a:endParaRPr lang="en-US" sz="2000" dirty="0" smtClean="0"/>
                    </a:p>
                    <a:p>
                      <a:r>
                        <a:rPr lang="ru-RU" sz="2000" dirty="0" smtClean="0"/>
                        <a:t>(</a:t>
                      </a:r>
                      <a:r>
                        <a:rPr lang="ru-RU" sz="2000" dirty="0"/>
                        <a:t>перед остальными)</a:t>
                      </a:r>
                      <a:endParaRPr lang="ru-RU" sz="2000" b="1" dirty="0"/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    </a:t>
                      </a:r>
                      <a:r>
                        <a:rPr lang="ru-RU" sz="2000" dirty="0" smtClean="0"/>
                        <a:t>-</a:t>
                      </a:r>
                      <a:r>
                        <a:rPr lang="ru-RU" sz="2000" dirty="0"/>
                        <a:t>ро</a:t>
                      </a:r>
                      <a:r>
                        <a:rPr lang="ru-RU" sz="2000" u="sng" dirty="0">
                          <a:solidFill>
                            <a:srgbClr val="009900"/>
                          </a:solidFill>
                        </a:rPr>
                        <a:t>с-</a:t>
                      </a:r>
                      <a:endParaRPr lang="ru-RU" sz="2000" b="1" u="sng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заросли </a:t>
                      </a:r>
                      <a:br>
                        <a:rPr lang="ru-RU" sz="2000" dirty="0"/>
                      </a:br>
                      <a:r>
                        <a:rPr lang="ru-RU" sz="2000" dirty="0"/>
                        <a:t>вырос</a:t>
                      </a:r>
                      <a:endParaRPr lang="ru-RU" sz="2000" b="1" dirty="0"/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15256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Исключение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smtClean="0"/>
              <a:t>Правописание корней с чередованием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1143000" y="1571625"/>
          <a:ext cx="6858048" cy="4286279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2390879"/>
                <a:gridCol w="1967507"/>
                <a:gridCol w="2499662"/>
              </a:tblGrid>
              <a:tr h="1976651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        </a:t>
                      </a:r>
                      <a:r>
                        <a:rPr lang="ru-RU" sz="2000" dirty="0" smtClean="0"/>
                        <a:t>А </a:t>
                      </a:r>
                      <a:endParaRPr lang="en-US" sz="2000" dirty="0" smtClean="0"/>
                    </a:p>
                    <a:p>
                      <a:r>
                        <a:rPr lang="en-US" sz="2000" dirty="0" smtClean="0"/>
                        <a:t>   </a:t>
                      </a:r>
                      <a:r>
                        <a:rPr lang="ru-RU" sz="2000" dirty="0" smtClean="0"/>
                        <a:t>(</a:t>
                      </a:r>
                      <a:r>
                        <a:rPr lang="en-US" sz="2000" dirty="0" smtClean="0"/>
                        <a:t> </a:t>
                      </a:r>
                      <a:r>
                        <a:rPr lang="ru-RU" sz="2000" dirty="0" smtClean="0"/>
                        <a:t>перед </a:t>
                      </a:r>
                      <a:endParaRPr lang="en-US" sz="2000" dirty="0" smtClean="0"/>
                    </a:p>
                    <a:p>
                      <a:r>
                        <a:rPr lang="en-US" sz="2000" dirty="0" smtClean="0"/>
                        <a:t>   </a:t>
                      </a:r>
                      <a:r>
                        <a:rPr lang="ru-RU" sz="2000" dirty="0" err="1" smtClean="0"/>
                        <a:t>СТ</a:t>
                      </a:r>
                      <a:r>
                        <a:rPr lang="ru-RU" sz="2000" dirty="0"/>
                        <a:t>, </a:t>
                      </a:r>
                      <a:r>
                        <a:rPr lang="ru-RU" sz="2000" dirty="0" err="1" smtClean="0"/>
                        <a:t>Щ</a:t>
                      </a:r>
                      <a:r>
                        <a:rPr lang="ru-RU" sz="2000" dirty="0"/>
                        <a:t>)</a:t>
                      </a:r>
                      <a:endParaRPr lang="ru-RU" sz="2000" b="1" dirty="0"/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    </a:t>
                      </a:r>
                      <a:r>
                        <a:rPr lang="ru-RU" sz="2000" dirty="0" smtClean="0"/>
                        <a:t>-</a:t>
                      </a:r>
                      <a:r>
                        <a:rPr lang="ru-RU" sz="2000" dirty="0" err="1"/>
                        <a:t>ра</a:t>
                      </a:r>
                      <a:r>
                        <a:rPr lang="ru-RU" sz="2000" u="sng" dirty="0" err="1">
                          <a:solidFill>
                            <a:srgbClr val="FF0000"/>
                          </a:solidFill>
                        </a:rPr>
                        <a:t>ст</a:t>
                      </a:r>
                      <a:r>
                        <a:rPr lang="ru-RU" sz="2000" u="sng" dirty="0">
                          <a:solidFill>
                            <a:srgbClr val="FF0000"/>
                          </a:solidFill>
                        </a:rPr>
                        <a:t>-</a:t>
                      </a:r>
                      <a:r>
                        <a:rPr lang="ru-RU" sz="2000" dirty="0"/>
                        <a:t> </a:t>
                      </a:r>
                      <a:endParaRPr lang="en-US" sz="2000" dirty="0" smtClean="0"/>
                    </a:p>
                    <a:p>
                      <a:r>
                        <a:rPr lang="en-US" sz="2000" dirty="0" smtClean="0"/>
                        <a:t>    </a:t>
                      </a:r>
                      <a:r>
                        <a:rPr lang="ru-RU" sz="2000" dirty="0" smtClean="0"/>
                        <a:t> </a:t>
                      </a:r>
                      <a:r>
                        <a:rPr lang="ru-RU" sz="2000" dirty="0"/>
                        <a:t>-</a:t>
                      </a:r>
                      <a:r>
                        <a:rPr lang="ru-RU" sz="2000" dirty="0" err="1"/>
                        <a:t>ра</a:t>
                      </a:r>
                      <a:r>
                        <a:rPr lang="ru-RU" sz="2000" u="sng" dirty="0" err="1">
                          <a:solidFill>
                            <a:srgbClr val="FF0000"/>
                          </a:solidFill>
                        </a:rPr>
                        <a:t>щ</a:t>
                      </a:r>
                      <a:r>
                        <a:rPr lang="ru-RU" sz="2000" u="sng" dirty="0">
                          <a:solidFill>
                            <a:srgbClr val="FF0000"/>
                          </a:solidFill>
                        </a:rPr>
                        <a:t>-</a:t>
                      </a:r>
                      <a:endParaRPr lang="ru-RU" sz="2000" b="1" u="sng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возраст </a:t>
                      </a:r>
                      <a:br>
                        <a:rPr lang="ru-RU" sz="2000" dirty="0"/>
                      </a:br>
                      <a:r>
                        <a:rPr lang="ru-RU" sz="2000" dirty="0"/>
                        <a:t>растить </a:t>
                      </a:r>
                      <a:br>
                        <a:rPr lang="ru-RU" sz="2000" dirty="0"/>
                      </a:br>
                      <a:r>
                        <a:rPr lang="ru-RU" sz="2000" dirty="0"/>
                        <a:t>выращивать </a:t>
                      </a:r>
                      <a:br>
                        <a:rPr lang="ru-RU" sz="2000" dirty="0"/>
                      </a:br>
                      <a:r>
                        <a:rPr lang="ru-RU" sz="2000" dirty="0" smtClean="0"/>
                        <a:t>приращение</a:t>
                      </a:r>
                      <a:endParaRPr lang="ru-RU" sz="2000" b="1" dirty="0"/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157063"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       </a:t>
                      </a:r>
                      <a:r>
                        <a:rPr lang="ru-RU" sz="2000" dirty="0" smtClean="0"/>
                        <a:t>О </a:t>
                      </a:r>
                      <a:endParaRPr lang="en-US" sz="2000" dirty="0" smtClean="0"/>
                    </a:p>
                    <a:p>
                      <a:r>
                        <a:rPr lang="ru-RU" sz="2000" dirty="0" smtClean="0"/>
                        <a:t>(</a:t>
                      </a:r>
                      <a:r>
                        <a:rPr lang="ru-RU" sz="2000" dirty="0"/>
                        <a:t>перед остальными)</a:t>
                      </a:r>
                      <a:endParaRPr lang="ru-RU" sz="2000" b="1" dirty="0"/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dirty="0" smtClean="0"/>
                        <a:t>     </a:t>
                      </a:r>
                      <a:r>
                        <a:rPr lang="ru-RU" sz="2000" dirty="0" smtClean="0"/>
                        <a:t>-</a:t>
                      </a:r>
                      <a:r>
                        <a:rPr lang="ru-RU" sz="2000" dirty="0"/>
                        <a:t>ро</a:t>
                      </a:r>
                      <a:r>
                        <a:rPr lang="ru-RU" sz="2000" u="sng" dirty="0">
                          <a:solidFill>
                            <a:srgbClr val="009900"/>
                          </a:solidFill>
                        </a:rPr>
                        <a:t>с-</a:t>
                      </a:r>
                      <a:endParaRPr lang="ru-RU" sz="2000" b="1" u="sng" dirty="0">
                        <a:solidFill>
                          <a:srgbClr val="0099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dirty="0"/>
                        <a:t>заросли </a:t>
                      </a:r>
                      <a:br>
                        <a:rPr lang="ru-RU" sz="2000" dirty="0"/>
                      </a:br>
                      <a:r>
                        <a:rPr lang="ru-RU" sz="2000" dirty="0"/>
                        <a:t>вырос</a:t>
                      </a:r>
                      <a:endParaRPr lang="ru-RU" sz="2000" b="1" dirty="0"/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</a:tr>
              <a:tr h="1152565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solidFill>
                            <a:srgbClr val="FF0000"/>
                          </a:solidFill>
                        </a:rPr>
                        <a:t>Исключение</a:t>
                      </a:r>
                      <a:endParaRPr lang="ru-RU" sz="2000" b="1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ru-RU" sz="2000" dirty="0"/>
                        <a:t>р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</a:rPr>
                        <a:t>о</a:t>
                      </a:r>
                      <a:r>
                        <a:rPr lang="ru-RU" sz="2000" dirty="0"/>
                        <a:t>сток, р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</a:rPr>
                        <a:t>о</a:t>
                      </a:r>
                      <a:r>
                        <a:rPr lang="ru-RU" sz="2000" dirty="0"/>
                        <a:t>стовщик, Р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</a:rPr>
                        <a:t>о</a:t>
                      </a:r>
                      <a:r>
                        <a:rPr lang="ru-RU" sz="2000" dirty="0"/>
                        <a:t>стов, отр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</a:rPr>
                        <a:t>а</a:t>
                      </a:r>
                      <a:r>
                        <a:rPr lang="ru-RU" sz="2000" dirty="0"/>
                        <a:t>сль, Р</a:t>
                      </a:r>
                      <a:r>
                        <a:rPr lang="ru-RU" sz="2000" dirty="0">
                          <a:solidFill>
                            <a:srgbClr val="FF0000"/>
                          </a:solidFill>
                        </a:rPr>
                        <a:t>о</a:t>
                      </a:r>
                      <a:r>
                        <a:rPr lang="ru-RU" sz="2000" dirty="0"/>
                        <a:t>стислав</a:t>
                      </a:r>
                      <a:endParaRPr lang="ru-RU" sz="2000" b="1" dirty="0"/>
                    </a:p>
                  </a:txBody>
                  <a:tcPr anchor="ctr">
                    <a:solidFill>
                      <a:schemeClr val="bg2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>Основные группы сложных предложений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786063" y="1428750"/>
            <a:ext cx="3214687" cy="64293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dirty="0"/>
              <a:t>Сложные предложения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72125" y="2928938"/>
            <a:ext cx="2571750" cy="642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dirty="0"/>
              <a:t>Бессоюзные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2938" y="2928938"/>
            <a:ext cx="2571750" cy="642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dirty="0"/>
              <a:t>Союзные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642938" y="4643438"/>
            <a:ext cx="3214687" cy="642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dirty="0"/>
              <a:t>Сложносочиненные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929188" y="4643438"/>
            <a:ext cx="3214687" cy="642937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sz="2000" dirty="0"/>
              <a:t>Сложноподчиненные</a:t>
            </a:r>
          </a:p>
        </p:txBody>
      </p:sp>
      <p:cxnSp>
        <p:nvCxnSpPr>
          <p:cNvPr id="11" name="Прямая соединительная линия 10"/>
          <p:cNvCxnSpPr>
            <a:stCxn id="5" idx="2"/>
            <a:endCxn id="7" idx="0"/>
          </p:cNvCxnSpPr>
          <p:nvPr/>
        </p:nvCxnSpPr>
        <p:spPr>
          <a:xfrm rot="5400000">
            <a:off x="2732088" y="1268413"/>
            <a:ext cx="857250" cy="2463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6" idx="0"/>
            <a:endCxn id="5" idx="2"/>
          </p:cNvCxnSpPr>
          <p:nvPr/>
        </p:nvCxnSpPr>
        <p:spPr>
          <a:xfrm rot="16200000" flipV="1">
            <a:off x="5196682" y="1267619"/>
            <a:ext cx="857250" cy="24653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>
            <a:stCxn id="7" idx="2"/>
            <a:endCxn id="8" idx="0"/>
          </p:cNvCxnSpPr>
          <p:nvPr/>
        </p:nvCxnSpPr>
        <p:spPr>
          <a:xfrm rot="16200000" flipH="1">
            <a:off x="1553369" y="3947319"/>
            <a:ext cx="1071563" cy="3206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7" idx="2"/>
            <a:endCxn id="9" idx="0"/>
          </p:cNvCxnSpPr>
          <p:nvPr/>
        </p:nvCxnSpPr>
        <p:spPr>
          <a:xfrm rot="16200000" flipH="1">
            <a:off x="3697287" y="1803401"/>
            <a:ext cx="1071563" cy="46085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>
            <a:stCxn id="8" idx="2"/>
          </p:cNvCxnSpPr>
          <p:nvPr/>
        </p:nvCxnSpPr>
        <p:spPr>
          <a:xfrm rot="5400000">
            <a:off x="1124744" y="5018881"/>
            <a:ext cx="857250" cy="13922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8" idx="2"/>
          </p:cNvCxnSpPr>
          <p:nvPr/>
        </p:nvCxnSpPr>
        <p:spPr>
          <a:xfrm rot="5400000">
            <a:off x="1767682" y="5733256"/>
            <a:ext cx="928688" cy="349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8" idx="2"/>
          </p:cNvCxnSpPr>
          <p:nvPr/>
        </p:nvCxnSpPr>
        <p:spPr>
          <a:xfrm rot="16200000" flipH="1">
            <a:off x="2589213" y="4946650"/>
            <a:ext cx="928688" cy="16081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9" idx="2"/>
          </p:cNvCxnSpPr>
          <p:nvPr/>
        </p:nvCxnSpPr>
        <p:spPr>
          <a:xfrm rot="5400000">
            <a:off x="5304631" y="4982369"/>
            <a:ext cx="928688" cy="15367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>
            <a:stCxn id="9" idx="2"/>
          </p:cNvCxnSpPr>
          <p:nvPr/>
        </p:nvCxnSpPr>
        <p:spPr>
          <a:xfrm rot="5400000">
            <a:off x="6054725" y="5732463"/>
            <a:ext cx="928688" cy="3651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>
            <a:stCxn id="9" idx="2"/>
          </p:cNvCxnSpPr>
          <p:nvPr/>
        </p:nvCxnSpPr>
        <p:spPr>
          <a:xfrm rot="16200000" flipH="1">
            <a:off x="6876257" y="4947443"/>
            <a:ext cx="857250" cy="15351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/>
              <a:t>Основные группы сложных предложений</a:t>
            </a:r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500063" y="1428750"/>
          <a:ext cx="8143875" cy="4357688"/>
        </p:xfrm>
        <a:graphic>
          <a:graphicData uri="http://schemas.openxmlformats.org/presentationml/2006/ole">
            <p:oleObj spid="_x0000_s1026" name="Слайд" r:id="rId4" imgW="4572180" imgH="3429039" progId="PowerPoint.Slide.8">
              <p:embed/>
            </p:oleObj>
          </a:graphicData>
        </a:graphic>
      </p:graphicFrame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2700338" y="1628775"/>
            <a:ext cx="3671887" cy="792163"/>
          </a:xfrm>
          <a:prstGeom prst="rect">
            <a:avLst/>
          </a:prstGeom>
          <a:solidFill>
            <a:schemeClr val="accent1">
              <a:lumMod val="90000"/>
              <a:alpha val="0"/>
            </a:schemeClr>
          </a:solidFill>
          <a:ln w="28575">
            <a:solidFill>
              <a:srgbClr val="800000"/>
            </a:solidFill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000" b="1" dirty="0">
                <a:solidFill>
                  <a:srgbClr val="800000"/>
                </a:solidFill>
              </a:rPr>
              <a:t>Между однородными </a:t>
            </a:r>
          </a:p>
          <a:p>
            <a:pPr>
              <a:defRPr/>
            </a:pPr>
            <a:r>
              <a:rPr lang="ru-RU" sz="2000" b="1" dirty="0">
                <a:solidFill>
                  <a:srgbClr val="800000"/>
                </a:solidFill>
              </a:rPr>
              <a:t>членами стоит</a:t>
            </a:r>
          </a:p>
        </p:txBody>
      </p:sp>
      <p:sp>
        <p:nvSpPr>
          <p:cNvPr id="9222" name="Oval 6"/>
          <p:cNvSpPr>
            <a:spLocks noChangeArrowheads="1"/>
          </p:cNvSpPr>
          <p:nvPr/>
        </p:nvSpPr>
        <p:spPr bwMode="auto">
          <a:xfrm>
            <a:off x="900113" y="2924175"/>
            <a:ext cx="2376487" cy="1152525"/>
          </a:xfrm>
          <a:prstGeom prst="ellipse">
            <a:avLst/>
          </a:prstGeom>
          <a:solidFill>
            <a:schemeClr val="accent1">
              <a:lumMod val="90000"/>
            </a:schemeClr>
          </a:solidFill>
          <a:ln w="28575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sz="2000" b="1">
                <a:solidFill>
                  <a:srgbClr val="800000"/>
                </a:solidFill>
              </a:rPr>
              <a:t>союз И</a:t>
            </a:r>
          </a:p>
        </p:txBody>
      </p:sp>
      <p:sp>
        <p:nvSpPr>
          <p:cNvPr id="9223" name="Oval 7"/>
          <p:cNvSpPr>
            <a:spLocks noChangeArrowheads="1"/>
          </p:cNvSpPr>
          <p:nvPr/>
        </p:nvSpPr>
        <p:spPr bwMode="auto">
          <a:xfrm>
            <a:off x="5508625" y="2924175"/>
            <a:ext cx="2376488" cy="1152525"/>
          </a:xfrm>
          <a:prstGeom prst="ellipse">
            <a:avLst/>
          </a:prstGeom>
          <a:solidFill>
            <a:schemeClr val="accent1">
              <a:lumMod val="90000"/>
            </a:schemeClr>
          </a:solidFill>
          <a:ln w="28575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pPr>
              <a:defRPr/>
            </a:pPr>
            <a:r>
              <a:rPr lang="ru-RU" b="1" dirty="0">
                <a:solidFill>
                  <a:srgbClr val="800000"/>
                </a:solidFill>
              </a:rPr>
              <a:t>Союзы А, НО</a:t>
            </a:r>
          </a:p>
        </p:txBody>
      </p:sp>
      <p:sp>
        <p:nvSpPr>
          <p:cNvPr id="9224" name="Line 8"/>
          <p:cNvSpPr>
            <a:spLocks noChangeShapeType="1"/>
          </p:cNvSpPr>
          <p:nvPr/>
        </p:nvSpPr>
        <p:spPr bwMode="auto">
          <a:xfrm flipH="1">
            <a:off x="3059113" y="2420938"/>
            <a:ext cx="1368425" cy="792162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225" name="Line 9"/>
          <p:cNvSpPr>
            <a:spLocks noChangeShapeType="1"/>
          </p:cNvSpPr>
          <p:nvPr/>
        </p:nvSpPr>
        <p:spPr bwMode="auto">
          <a:xfrm>
            <a:off x="4500563" y="2420938"/>
            <a:ext cx="1223962" cy="720725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9227" name="Picture 11" descr="од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350" y="2781300"/>
            <a:ext cx="5832475" cy="3848100"/>
          </a:xfrm>
          <a:prstGeom prst="rect">
            <a:avLst/>
          </a:prstGeom>
          <a:noFill/>
          <a:ln w="12700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9228" name="Picture 12" descr="о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913" y="2781300"/>
            <a:ext cx="5905500" cy="3857625"/>
          </a:xfrm>
          <a:prstGeom prst="rect">
            <a:avLst/>
          </a:prstGeom>
          <a:noFill/>
          <a:ln w="12700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9229" name="Picture 13" descr="од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8888" y="2781300"/>
            <a:ext cx="5976937" cy="3797300"/>
          </a:xfrm>
          <a:prstGeom prst="rect">
            <a:avLst/>
          </a:prstGeom>
          <a:noFill/>
          <a:ln w="12700">
            <a:solidFill>
              <a:srgbClr val="800000"/>
            </a:solidFill>
            <a:miter lim="800000"/>
            <a:headEnd/>
            <a:tailEnd/>
          </a:ln>
        </p:spPr>
      </p:pic>
      <p:pic>
        <p:nvPicPr>
          <p:cNvPr id="9230" name="Picture 14" descr="од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8888" y="2781300"/>
            <a:ext cx="5976937" cy="3743325"/>
          </a:xfrm>
          <a:prstGeom prst="rect">
            <a:avLst/>
          </a:prstGeom>
          <a:noFill/>
          <a:ln w="12700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13" name="Заголовок 1"/>
          <p:cNvSpPr txBox="1">
            <a:spLocks/>
          </p:cNvSpPr>
          <p:nvPr/>
        </p:nvSpPr>
        <p:spPr>
          <a:xfrm>
            <a:off x="142875" y="214313"/>
            <a:ext cx="8015288" cy="914400"/>
          </a:xfrm>
          <a:prstGeom prst="rect">
            <a:avLst/>
          </a:prstGeom>
        </p:spPr>
        <p:txBody>
          <a:bodyPr/>
          <a:lstStyle/>
          <a:p>
            <a:pPr algn="l" eaLnBrk="0" hangingPunct="0">
              <a:defRPr/>
            </a:pPr>
            <a:r>
              <a:rPr lang="ru-RU" sz="2400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Однородные члены связаны не только с главным словом в предложении, но и между собой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22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221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5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2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7" dur="2000" fill="hold"/>
                                        <p:tgtEl>
                                          <p:spTgt spid="9222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2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92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9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92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9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8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92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1" dur="2000" fill="hold"/>
                                        <p:tgtEl>
                                          <p:spTgt spid="9223"/>
                                        </p:tgtEl>
                                      </p:cBhvr>
                                      <p:by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92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9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2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92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1000"/>
                                        <p:tgtEl>
                                          <p:spTgt spid="9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230"/>
                  </p:tgtEl>
                </p:cond>
              </p:nextCondLst>
            </p:seq>
          </p:childTnLst>
        </p:cTn>
      </p:par>
    </p:tnLst>
    <p:bldLst>
      <p:bldP spid="9221" grpId="0" animBg="1"/>
      <p:bldP spid="9222" grpId="0" animBg="1"/>
      <p:bldP spid="9222" grpId="1" animBg="1"/>
      <p:bldP spid="9223" grpId="0" animBg="1"/>
      <p:bldP spid="9223" grpId="1" animBg="1"/>
      <p:bldP spid="9224" grpId="0" animBg="1"/>
      <p:bldP spid="9225" grpId="0" animBg="1"/>
    </p:bldLst>
  </p:timing>
</p:sld>
</file>

<file path=ppt/theme/theme1.xml><?xml version="1.0" encoding="utf-8"?>
<a:theme xmlns:a="http://schemas.openxmlformats.org/drawingml/2006/main" name="Скругленный">
  <a:themeElements>
    <a:clrScheme name="Скругленный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Скругленный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833</TotalTime>
  <Words>827</Words>
  <Application>Microsoft Office PowerPoint</Application>
  <PresentationFormat>Экран (4:3)</PresentationFormat>
  <Paragraphs>150</Paragraphs>
  <Slides>20</Slides>
  <Notes>2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7" baseType="lpstr">
      <vt:lpstr>Arial</vt:lpstr>
      <vt:lpstr>Wingdings</vt:lpstr>
      <vt:lpstr>Calibri</vt:lpstr>
      <vt:lpstr>Times New Roman</vt:lpstr>
      <vt:lpstr>Arial Black</vt:lpstr>
      <vt:lpstr>Скругленный</vt:lpstr>
      <vt:lpstr>Слайд Microsoft PowerPoint</vt:lpstr>
      <vt:lpstr>Создание мультимедийных презентаций и их использование на уроках русского языка</vt:lpstr>
      <vt:lpstr>Цели и задачи обучения русскому языку</vt:lpstr>
      <vt:lpstr>Компьютер - новый инструмент в педагогике</vt:lpstr>
      <vt:lpstr>Презентация - это форма подачи    материала в виде слайдов</vt:lpstr>
      <vt:lpstr>Правописание корней с чередованием</vt:lpstr>
      <vt:lpstr>Правописание корней с чередованием</vt:lpstr>
      <vt:lpstr>Основные группы сложных предложений</vt:lpstr>
      <vt:lpstr>Основные группы сложных предложений</vt:lpstr>
      <vt:lpstr>Слайд 9</vt:lpstr>
      <vt:lpstr>Слайд 10</vt:lpstr>
      <vt:lpstr>Слайд 11</vt:lpstr>
      <vt:lpstr>Итак, чтобы определить тип   подчинительной связи, мы… </vt:lpstr>
      <vt:lpstr> “РоwerPoint” создание мультимедийных презентаций </vt:lpstr>
      <vt:lpstr>Критерии подготовки презентации</vt:lpstr>
      <vt:lpstr>Варианты организации деятельности с презентациями </vt:lpstr>
      <vt:lpstr>Варианты организации деятельности с презентациями </vt:lpstr>
      <vt:lpstr>Применение компьютерных технологий позволяет </vt:lpstr>
      <vt:lpstr>Внедрение ИКТ в образовательный процесс</vt:lpstr>
      <vt:lpstr>Литература и интернет ресурсы</vt:lpstr>
      <vt:lpstr>Спасибо за внимание!</vt:lpstr>
    </vt:vector>
  </TitlesOfParts>
  <Company>Школа №28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начале работы по созданию  единой информационно-аналитической  системы управления школой</dc:title>
  <dc:creator>Целищев Н.Е.</dc:creator>
  <cp:lastModifiedBy>ADmin</cp:lastModifiedBy>
  <cp:revision>70</cp:revision>
  <dcterms:created xsi:type="dcterms:W3CDTF">2006-09-20T19:19:54Z</dcterms:created>
  <dcterms:modified xsi:type="dcterms:W3CDTF">2015-01-25T09:16:23Z</dcterms:modified>
</cp:coreProperties>
</file>