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25"/>
  </p:handoutMasterIdLst>
  <p:sldIdLst>
    <p:sldId id="256" r:id="rId2"/>
    <p:sldId id="257" r:id="rId3"/>
    <p:sldId id="258" r:id="rId4"/>
    <p:sldId id="272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77" r:id="rId15"/>
    <p:sldId id="278" r:id="rId16"/>
    <p:sldId id="274" r:id="rId17"/>
    <p:sldId id="276" r:id="rId18"/>
    <p:sldId id="273" r:id="rId19"/>
    <p:sldId id="275" r:id="rId20"/>
    <p:sldId id="269" r:id="rId21"/>
    <p:sldId id="270" r:id="rId22"/>
    <p:sldId id="271" r:id="rId23"/>
    <p:sldId id="268" r:id="rId24"/>
  </p:sldIdLst>
  <p:sldSz cx="9144000" cy="6858000" type="screen4x3"/>
  <p:notesSz cx="6881813" cy="97107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98102" y="0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/>
          <a:lstStyle>
            <a:lvl1pPr algn="r">
              <a:defRPr sz="1200"/>
            </a:lvl1pPr>
          </a:lstStyle>
          <a:p>
            <a:fld id="{D0569CD2-15BC-4469-A40C-FE8D5D440631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98102" y="9223516"/>
            <a:ext cx="2982119" cy="485537"/>
          </a:xfrm>
          <a:prstGeom prst="rect">
            <a:avLst/>
          </a:prstGeom>
        </p:spPr>
        <p:txBody>
          <a:bodyPr vert="horz" lIns="94814" tIns="47407" rIns="94814" bIns="47407" rtlCol="0" anchor="b"/>
          <a:lstStyle>
            <a:lvl1pPr algn="r">
              <a:defRPr sz="1200"/>
            </a:lvl1pPr>
          </a:lstStyle>
          <a:p>
            <a:fld id="{DFF5C865-649A-477B-B66C-2FACC77B84E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355628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E11C6-4647-4D1C-9732-01518BF6D60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5AA9B2-3C12-4AAD-8FAC-2D32FA34D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E11C6-4647-4D1C-9732-01518BF6D60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AA9B2-3C12-4AAD-8FAC-2D32FA34D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E11C6-4647-4D1C-9732-01518BF6D60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AA9B2-3C12-4AAD-8FAC-2D32FA34D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Объект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E11C6-4647-4D1C-9732-01518BF6D60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95AA9B2-3C12-4AAD-8FAC-2D32FA34D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E11C6-4647-4D1C-9732-01518BF6D60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AA9B2-3C12-4AAD-8FAC-2D32FA34D86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Объект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E11C6-4647-4D1C-9732-01518BF6D60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AA9B2-3C12-4AAD-8FAC-2D32FA34D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Объект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E11C6-4647-4D1C-9732-01518BF6D60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95AA9B2-3C12-4AAD-8FAC-2D32FA34D86F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E11C6-4647-4D1C-9732-01518BF6D60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AA9B2-3C12-4AAD-8FAC-2D32FA34D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E11C6-4647-4D1C-9732-01518BF6D60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AA9B2-3C12-4AAD-8FAC-2D32FA34D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Объект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E11C6-4647-4D1C-9732-01518BF6D60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AA9B2-3C12-4AAD-8FAC-2D32FA34D86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5E11C6-4647-4D1C-9732-01518BF6D60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5AA9B2-3C12-4AAD-8FAC-2D32FA34D86F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95E11C6-4647-4D1C-9732-01518BF6D60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95AA9B2-3C12-4AAD-8FAC-2D32FA34D86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23528" y="2636912"/>
            <a:ext cx="8458200" cy="1222375"/>
          </a:xfrm>
        </p:spPr>
        <p:txBody>
          <a:bodyPr>
            <a:normAutofit/>
          </a:bodyPr>
          <a:lstStyle/>
          <a:p>
            <a:pPr algn="ctr"/>
            <a:r>
              <a:rPr lang="ru-RU" sz="6000" dirty="0" smtClean="0"/>
              <a:t>Угловые соединения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23352855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332656"/>
            <a:ext cx="7848872" cy="62478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000" dirty="0" smtClean="0"/>
              <a:t>	При </a:t>
            </a:r>
            <a:r>
              <a:rPr lang="ru-RU" sz="2000" dirty="0"/>
              <a:t>угловом соединении с одним шипом толщину бруска разделяют на три равных части (на бруске менее 25 мм шип должен быть несколько толще щеки </a:t>
            </a:r>
            <a:r>
              <a:rPr lang="ru-RU" sz="2000" dirty="0" smtClean="0"/>
              <a:t>проушины).</a:t>
            </a:r>
            <a:endParaRPr lang="ru-RU" sz="2000" dirty="0"/>
          </a:p>
          <a:p>
            <a:pPr algn="just"/>
            <a:endParaRPr lang="ru-RU" sz="2000" dirty="0"/>
          </a:p>
          <a:p>
            <a:pPr algn="just"/>
            <a:r>
              <a:rPr lang="ru-RU" sz="2000" dirty="0" smtClean="0"/>
              <a:t>	При </a:t>
            </a:r>
            <a:r>
              <a:rPr lang="ru-RU" sz="2000" dirty="0"/>
              <a:t>разметке сначала переносят </a:t>
            </a:r>
            <a:r>
              <a:rPr lang="ru-RU" sz="2000" dirty="0" smtClean="0"/>
              <a:t>ширину на </a:t>
            </a:r>
            <a:r>
              <a:rPr lang="ru-RU" sz="2000" dirty="0"/>
              <a:t>внутренний край противолежащей детали. Риски наносятся с помощью угольника шилом. Поскольку древесина вокруг шипа выбирается, то его разметку делают с любой стороны. Для </a:t>
            </a:r>
            <a:r>
              <a:rPr lang="ru-RU" sz="2000" dirty="0" smtClean="0"/>
              <a:t>проушины </a:t>
            </a:r>
            <a:r>
              <a:rPr lang="ru-RU" sz="2000" dirty="0"/>
              <a:t>разметка делается только по его узкой стороне. Затем детали помечают. В вертикальных элементах </a:t>
            </a:r>
            <a:r>
              <a:rPr lang="ru-RU" sz="2000" dirty="0" smtClean="0"/>
              <a:t>принято </a:t>
            </a:r>
            <a:r>
              <a:rPr lang="ru-RU" sz="2000" dirty="0"/>
              <a:t>делать </a:t>
            </a:r>
            <a:r>
              <a:rPr lang="ru-RU" sz="2000" dirty="0" smtClean="0"/>
              <a:t>проушины, </a:t>
            </a:r>
            <a:r>
              <a:rPr lang="ru-RU" sz="2000" dirty="0"/>
              <a:t>а в горизонтальных — шипы. </a:t>
            </a:r>
            <a:r>
              <a:rPr lang="ru-RU" sz="2000" dirty="0" smtClean="0"/>
              <a:t>Проушины </a:t>
            </a:r>
            <a:r>
              <a:rPr lang="ru-RU" sz="2000" dirty="0"/>
              <a:t>размечают рейсмусом. Шиповой лучковой пилой запиливают по отпадающей части (для </a:t>
            </a:r>
            <a:r>
              <a:rPr lang="ru-RU" sz="2000" dirty="0" smtClean="0"/>
              <a:t>проушины </a:t>
            </a:r>
            <a:r>
              <a:rPr lang="ru-RU" sz="2000" dirty="0"/>
              <a:t>до основания, для шипа — до уступа). Затем выдалбливают долотом </a:t>
            </a:r>
            <a:r>
              <a:rPr lang="ru-RU" sz="2000" dirty="0" smtClean="0"/>
              <a:t>проушину. </a:t>
            </a:r>
            <a:r>
              <a:rPr lang="ru-RU" sz="2000" dirty="0"/>
              <a:t>Для этого запиленную деталь крепят на верстаке. Долото ставят срезом заточки к отделяемой части и легкими ударами вбивают киянкой точно в метку. Сначала выдалбливают клинообразное отверстие. Отделяемую часть древесины оставляют на месте, чтобы при работе с обратной стороны был упор. Шип вырезают под прямым углом с помощью усорезной пилы.</a:t>
            </a:r>
          </a:p>
        </p:txBody>
      </p:sp>
    </p:spTree>
    <p:extLst>
      <p:ext uri="{BB962C8B-B14F-4D97-AF65-F5344CB8AC3E}">
        <p14:creationId xmlns:p14="http://schemas.microsoft.com/office/powerpoint/2010/main" val="22914224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3645024"/>
            <a:ext cx="316835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Ширину переносят </a:t>
            </a:r>
            <a:r>
              <a:rPr lang="ru-RU" sz="2000" dirty="0"/>
              <a:t>на противоположную деталь, выдерживая перпендикулярность. Добавляют 2—3 мм на ширину пропила.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20417" y="923926"/>
            <a:ext cx="2843471" cy="22457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355976" y="1196752"/>
            <a:ext cx="41044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Размечают </a:t>
            </a:r>
            <a:r>
              <a:rPr lang="ru-RU" sz="2000" dirty="0" smtClean="0"/>
              <a:t>проушину </a:t>
            </a:r>
            <a:r>
              <a:rPr lang="ru-RU" sz="2000" dirty="0"/>
              <a:t>и шип с помощью рейсмуса. Это наиболее простой и точный способ разметки.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5" y="2564904"/>
            <a:ext cx="319087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7615328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836712"/>
            <a:ext cx="367240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Пилят всегда со стороны отделяемой части по середине разметки. Шиповая лучковая пила предназначена именно для таких работ.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9842" y="2896542"/>
            <a:ext cx="318135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27984" y="4149080"/>
            <a:ext cx="3995936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Вспомогательный шаблон-упор, сделанный самостоятельно, поможет делать точные пропилы и на циркулярной пиле. При этом соблюдайте безопасность.</a:t>
            </a:r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25752" y="1412776"/>
            <a:ext cx="320040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04959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933056"/>
            <a:ext cx="396044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Проушины </a:t>
            </a:r>
            <a:r>
              <a:rPr lang="ru-RU" sz="2000" dirty="0"/>
              <a:t>выдалбливают долотом. Для этого детали соединения стягивают струбциной или фиксируют на верстаке. По долоту слабо бьют киянкой.</a:t>
            </a: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3568" y="1124744"/>
            <a:ext cx="3209925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644008" y="1159226"/>
            <a:ext cx="381642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Усорезная пила с фиксируемой регулировкой угла позволит точно проложить шип. Эту работу можно сделать и на циркульной пиле.</a:t>
            </a: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64495" y="3140968"/>
            <a:ext cx="3354172" cy="26490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158098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27584" y="764704"/>
            <a:ext cx="777686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Выполнение углового </a:t>
            </a:r>
            <a:r>
              <a:rPr lang="ru-RU" sz="2800" b="1" dirty="0" smtClean="0"/>
              <a:t>концевого соединения </a:t>
            </a:r>
            <a:r>
              <a:rPr lang="ru-RU" sz="2800" b="1" dirty="0"/>
              <a:t>«</a:t>
            </a:r>
            <a:r>
              <a:rPr lang="ru-RU" sz="2800" b="1" dirty="0" smtClean="0"/>
              <a:t>УК»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5156246" y="2204864"/>
            <a:ext cx="2862064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Разметка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Запиливание </a:t>
            </a:r>
            <a:r>
              <a:rPr lang="ru-RU" sz="2400" dirty="0" smtClean="0"/>
              <a:t>шипа</a:t>
            </a:r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Запиливание и выдалбливание </a:t>
            </a:r>
            <a:r>
              <a:rPr lang="ru-RU" sz="2400" dirty="0" smtClean="0"/>
              <a:t>проушины</a:t>
            </a:r>
            <a:endParaRPr lang="ru-RU" sz="24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400" dirty="0"/>
              <a:t>Сборка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95536" y="2348880"/>
            <a:ext cx="4680734" cy="23042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56221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836712"/>
            <a:ext cx="77768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	Угловые </a:t>
            </a:r>
            <a:r>
              <a:rPr lang="ru-RU" sz="2000" dirty="0"/>
              <a:t>концевые соединения широко применяют при вязке брусков, створок, фрамуг, форточек, дверей и др.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591479" y="1916832"/>
            <a:ext cx="6236298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Угловые </a:t>
            </a:r>
            <a:r>
              <a:rPr lang="ru-RU" dirty="0" smtClean="0"/>
              <a:t>концевые </a:t>
            </a:r>
            <a:r>
              <a:rPr lang="ru-RU" dirty="0"/>
              <a:t>соединения: </a:t>
            </a:r>
          </a:p>
          <a:p>
            <a:endParaRPr lang="ru-RU" dirty="0"/>
          </a:p>
          <a:p>
            <a:r>
              <a:rPr lang="ru-RU" dirty="0" smtClean="0"/>
              <a:t>открытый </a:t>
            </a:r>
            <a:r>
              <a:rPr lang="ru-RU" dirty="0"/>
              <a:t>сквозной одинарный </a:t>
            </a:r>
            <a:r>
              <a:rPr lang="ru-RU" dirty="0" smtClean="0"/>
              <a:t>- УК-1</a:t>
            </a:r>
            <a:r>
              <a:rPr lang="ru-RU" dirty="0"/>
              <a:t>, </a:t>
            </a:r>
          </a:p>
          <a:p>
            <a:r>
              <a:rPr lang="ru-RU" dirty="0" smtClean="0"/>
              <a:t>открытый </a:t>
            </a:r>
            <a:r>
              <a:rPr lang="ru-RU" dirty="0"/>
              <a:t>сквозной двойной </a:t>
            </a:r>
            <a:r>
              <a:rPr lang="ru-RU" dirty="0" smtClean="0"/>
              <a:t>- УК-2</a:t>
            </a:r>
            <a:r>
              <a:rPr lang="ru-RU" dirty="0"/>
              <a:t>, </a:t>
            </a:r>
          </a:p>
          <a:p>
            <a:r>
              <a:rPr lang="ru-RU" dirty="0" smtClean="0"/>
              <a:t>открытый </a:t>
            </a:r>
            <a:r>
              <a:rPr lang="ru-RU" dirty="0"/>
              <a:t>сквозной тройной </a:t>
            </a:r>
            <a:r>
              <a:rPr lang="ru-RU" dirty="0" smtClean="0"/>
              <a:t>- УК-3</a:t>
            </a:r>
            <a:r>
              <a:rPr lang="ru-RU" dirty="0"/>
              <a:t>, </a:t>
            </a:r>
          </a:p>
          <a:p>
            <a:r>
              <a:rPr lang="ru-RU" dirty="0" smtClean="0"/>
              <a:t>несквозной </a:t>
            </a:r>
            <a:r>
              <a:rPr lang="ru-RU" dirty="0"/>
              <a:t>с </a:t>
            </a:r>
            <a:r>
              <a:rPr lang="ru-RU" dirty="0" err="1"/>
              <a:t>полупотемком</a:t>
            </a:r>
            <a:r>
              <a:rPr lang="ru-RU" dirty="0"/>
              <a:t> </a:t>
            </a:r>
            <a:r>
              <a:rPr lang="ru-RU" dirty="0" smtClean="0"/>
              <a:t>- УК-4</a:t>
            </a:r>
            <a:r>
              <a:rPr lang="ru-RU" dirty="0"/>
              <a:t>, </a:t>
            </a:r>
          </a:p>
          <a:p>
            <a:r>
              <a:rPr lang="ru-RU" dirty="0" smtClean="0"/>
              <a:t>сквозной </a:t>
            </a:r>
            <a:r>
              <a:rPr lang="ru-RU" dirty="0"/>
              <a:t>с </a:t>
            </a:r>
            <a:r>
              <a:rPr lang="ru-RU" dirty="0" err="1"/>
              <a:t>полупотемком</a:t>
            </a:r>
            <a:r>
              <a:rPr lang="ru-RU" dirty="0"/>
              <a:t> </a:t>
            </a:r>
            <a:r>
              <a:rPr lang="ru-RU" dirty="0" smtClean="0"/>
              <a:t>- УК-5</a:t>
            </a:r>
            <a:r>
              <a:rPr lang="ru-RU" dirty="0"/>
              <a:t>, </a:t>
            </a:r>
          </a:p>
          <a:p>
            <a:r>
              <a:rPr lang="ru-RU" dirty="0" smtClean="0"/>
              <a:t>несквозной </a:t>
            </a:r>
            <a:r>
              <a:rPr lang="ru-RU" dirty="0"/>
              <a:t>с </a:t>
            </a:r>
            <a:r>
              <a:rPr lang="ru-RU" dirty="0" err="1" smtClean="0"/>
              <a:t>потемком</a:t>
            </a:r>
            <a:r>
              <a:rPr lang="ru-RU" dirty="0" smtClean="0"/>
              <a:t> - УК-6</a:t>
            </a:r>
            <a:r>
              <a:rPr lang="ru-RU" dirty="0"/>
              <a:t>, </a:t>
            </a:r>
          </a:p>
          <a:p>
            <a:r>
              <a:rPr lang="ru-RU" dirty="0" smtClean="0"/>
              <a:t>сквозной </a:t>
            </a:r>
            <a:r>
              <a:rPr lang="ru-RU" dirty="0"/>
              <a:t>с </a:t>
            </a:r>
            <a:r>
              <a:rPr lang="ru-RU" dirty="0" err="1"/>
              <a:t>потемком</a:t>
            </a:r>
            <a:r>
              <a:rPr lang="ru-RU" dirty="0"/>
              <a:t> </a:t>
            </a:r>
            <a:r>
              <a:rPr lang="ru-RU" dirty="0" smtClean="0"/>
              <a:t>- УК-7,</a:t>
            </a:r>
          </a:p>
          <a:p>
            <a:r>
              <a:rPr lang="ru-RU" dirty="0"/>
              <a:t>к</a:t>
            </a:r>
            <a:r>
              <a:rPr lang="ru-RU" dirty="0" smtClean="0"/>
              <a:t>руглый вставной сквозной и несквозной - УК-8,</a:t>
            </a:r>
          </a:p>
          <a:p>
            <a:r>
              <a:rPr lang="ru-RU" dirty="0"/>
              <a:t>к</a:t>
            </a:r>
            <a:r>
              <a:rPr lang="ru-RU" dirty="0" smtClean="0"/>
              <a:t>руглый вставной на ус - УК-9,</a:t>
            </a:r>
          </a:p>
          <a:p>
            <a:r>
              <a:rPr lang="ru-RU" dirty="0"/>
              <a:t>н</a:t>
            </a:r>
            <a:r>
              <a:rPr lang="ru-RU" dirty="0" smtClean="0"/>
              <a:t>есквозной со вставным плоским шипом на ус – УК-10,</a:t>
            </a:r>
          </a:p>
          <a:p>
            <a:r>
              <a:rPr lang="ru-RU" dirty="0"/>
              <a:t>с</a:t>
            </a:r>
            <a:r>
              <a:rPr lang="ru-RU" dirty="0" smtClean="0"/>
              <a:t>квозной со вставным плоским шипом на ус – УК-11,</a:t>
            </a:r>
          </a:p>
          <a:p>
            <a:r>
              <a:rPr lang="ru-RU" dirty="0"/>
              <a:t>н</a:t>
            </a:r>
            <a:r>
              <a:rPr lang="ru-RU" dirty="0" smtClean="0"/>
              <a:t>естандартные соединения – УК-12 – УК-15.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700808"/>
            <a:ext cx="3983068" cy="259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351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764704"/>
            <a:ext cx="741682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Выполнение углового </a:t>
            </a:r>
            <a:r>
              <a:rPr lang="ru-RU" sz="2800" b="1" dirty="0" smtClean="0"/>
              <a:t>серединного </a:t>
            </a:r>
            <a:r>
              <a:rPr lang="ru-RU" sz="2800" b="1" dirty="0"/>
              <a:t>соединения «</a:t>
            </a:r>
            <a:r>
              <a:rPr lang="ru-RU" sz="2800" b="1" dirty="0" smtClean="0"/>
              <a:t>УС»</a:t>
            </a:r>
            <a:endParaRPr lang="ru-RU" sz="2800" b="1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899592" y="2276872"/>
            <a:ext cx="352839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Разметка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Запиливание </a:t>
            </a:r>
            <a:r>
              <a:rPr lang="ru-RU" sz="2800" dirty="0" smtClean="0"/>
              <a:t>шипа</a:t>
            </a:r>
            <a:endParaRPr lang="ru-RU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В</a:t>
            </a:r>
            <a:r>
              <a:rPr lang="ru-RU" sz="2800" dirty="0" smtClean="0"/>
              <a:t>ыдалбливание гнезда</a:t>
            </a:r>
            <a:endParaRPr lang="ru-RU" sz="28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/>
              <a:t>Сборка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39952" y="2132856"/>
            <a:ext cx="4703997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7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836712"/>
            <a:ext cx="741682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	Такие </a:t>
            </a:r>
            <a:r>
              <a:rPr lang="ru-RU" sz="2000" dirty="0"/>
              <a:t>соединения используют везде, где </a:t>
            </a:r>
            <a:r>
              <a:rPr lang="ru-RU" sz="2000" dirty="0" smtClean="0"/>
              <a:t>соединяемые </a:t>
            </a:r>
            <a:r>
              <a:rPr lang="ru-RU" sz="2000" dirty="0"/>
              <a:t>детали располагаются по отношению друг к другу под прямым углом.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23528" y="2348880"/>
            <a:ext cx="5688632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Угловые серединные соединения: </a:t>
            </a:r>
            <a:endParaRPr lang="ru-RU" sz="2000" dirty="0" smtClean="0"/>
          </a:p>
          <a:p>
            <a:r>
              <a:rPr lang="ru-RU" sz="2000" dirty="0" smtClean="0"/>
              <a:t>на </a:t>
            </a:r>
            <a:r>
              <a:rPr lang="ru-RU" sz="2000" dirty="0"/>
              <a:t>одинарный несквозной шип </a:t>
            </a:r>
            <a:r>
              <a:rPr lang="ru-RU" sz="2000" dirty="0" smtClean="0"/>
              <a:t>УС-1, </a:t>
            </a:r>
            <a:r>
              <a:rPr lang="ru-RU" sz="2000" dirty="0"/>
              <a:t>несквозной в паз </a:t>
            </a:r>
            <a:r>
              <a:rPr lang="ru-RU" sz="2000" dirty="0" smtClean="0"/>
              <a:t>УС-2, </a:t>
            </a:r>
          </a:p>
          <a:p>
            <a:r>
              <a:rPr lang="ru-RU" sz="2000" dirty="0" smtClean="0"/>
              <a:t>сквозной УС-3,  </a:t>
            </a:r>
          </a:p>
          <a:p>
            <a:r>
              <a:rPr lang="ru-RU" sz="2000" dirty="0" smtClean="0"/>
              <a:t>на </a:t>
            </a:r>
            <a:r>
              <a:rPr lang="ru-RU" sz="2000" dirty="0"/>
              <a:t>двойной сквозной шип УС-4; </a:t>
            </a:r>
            <a:endParaRPr lang="ru-RU" sz="2000" dirty="0" smtClean="0"/>
          </a:p>
          <a:p>
            <a:r>
              <a:rPr lang="ru-RU" sz="2000" dirty="0" smtClean="0"/>
              <a:t>в </a:t>
            </a:r>
            <a:r>
              <a:rPr lang="ru-RU" sz="2000" dirty="0"/>
              <a:t>паз и несквозной гребень УС-5; </a:t>
            </a:r>
            <a:endParaRPr lang="ru-RU" sz="2000" dirty="0" smtClean="0"/>
          </a:p>
          <a:p>
            <a:r>
              <a:rPr lang="ru-RU" sz="2000" dirty="0" smtClean="0"/>
              <a:t>в </a:t>
            </a:r>
            <a:r>
              <a:rPr lang="ru-RU" sz="2000" dirty="0"/>
              <a:t>несквозной паз УС-6; </a:t>
            </a:r>
            <a:endParaRPr lang="ru-RU" sz="2000" dirty="0" smtClean="0"/>
          </a:p>
          <a:p>
            <a:r>
              <a:rPr lang="ru-RU" sz="2000" dirty="0" smtClean="0"/>
              <a:t>на </a:t>
            </a:r>
            <a:r>
              <a:rPr lang="ru-RU" sz="2000" dirty="0"/>
              <a:t>круглые вставные несквозные шипы УС-7; </a:t>
            </a:r>
            <a:endParaRPr lang="ru-RU" sz="2000" dirty="0" smtClean="0"/>
          </a:p>
          <a:p>
            <a:r>
              <a:rPr lang="ru-RU" sz="2000" dirty="0" smtClean="0"/>
              <a:t>на </a:t>
            </a:r>
            <a:r>
              <a:rPr lang="ru-RU" sz="2000" dirty="0"/>
              <a:t>шип «ласточкин хвост» несквозной </a:t>
            </a:r>
            <a:r>
              <a:rPr lang="ru-RU" sz="2000" dirty="0" smtClean="0"/>
              <a:t>УС-8;</a:t>
            </a:r>
          </a:p>
          <a:p>
            <a:r>
              <a:rPr lang="ru-RU" sz="2000" dirty="0"/>
              <a:t>н</a:t>
            </a:r>
            <a:r>
              <a:rPr lang="ru-RU" sz="2000" dirty="0" smtClean="0"/>
              <a:t>естандартные соединения УС-9, УС-10.</a:t>
            </a:r>
            <a:endParaRPr lang="ru-RU" sz="20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868144" y="1852375"/>
            <a:ext cx="3117900" cy="40969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253619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692696"/>
            <a:ext cx="74888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Выполнение углового ящичного соединения </a:t>
            </a:r>
            <a:r>
              <a:rPr lang="ru-RU" sz="2800" b="1" dirty="0" smtClean="0"/>
              <a:t>«УЯ»</a:t>
            </a:r>
            <a:endParaRPr lang="ru-RU" sz="28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8024" y="2247344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5364088" y="1844824"/>
            <a:ext cx="3312368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Разметка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Запиливание шипов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Запиливание и выдалбливание проушин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ru-RU" sz="2800" dirty="0" smtClean="0"/>
              <a:t>Сборка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4597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82891" y="476672"/>
            <a:ext cx="7344816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/>
              <a:t>	Ящичные </a:t>
            </a:r>
            <a:r>
              <a:rPr lang="ru-RU" sz="2000" dirty="0"/>
              <a:t>соединения применяются при изготовлении коробов и мебельных ящиков для соединения их стенок</a:t>
            </a:r>
            <a:r>
              <a:rPr lang="ru-RU" sz="2000" dirty="0" smtClean="0"/>
              <a:t>.</a:t>
            </a:r>
          </a:p>
          <a:p>
            <a:endParaRPr lang="ru-RU" sz="2000" dirty="0"/>
          </a:p>
          <a:p>
            <a:r>
              <a:rPr lang="ru-RU" sz="2000" dirty="0" smtClean="0"/>
              <a:t>	Основными </a:t>
            </a:r>
            <a:r>
              <a:rPr lang="ru-RU" sz="2000" dirty="0"/>
              <a:t>типами ящичных соединений являются:</a:t>
            </a:r>
          </a:p>
          <a:p>
            <a:r>
              <a:rPr lang="ru-RU" sz="2000" dirty="0"/>
              <a:t> на шип прямой открытый УЯ-1;</a:t>
            </a:r>
          </a:p>
          <a:p>
            <a:r>
              <a:rPr lang="ru-RU" sz="2000" dirty="0"/>
              <a:t> на шип открытый «ласточкин хвост» УЯ-2;</a:t>
            </a:r>
          </a:p>
          <a:p>
            <a:r>
              <a:rPr lang="ru-RU" sz="2000" dirty="0"/>
              <a:t> на открытый круглый вставной шип (</a:t>
            </a:r>
            <a:r>
              <a:rPr lang="ru-RU" sz="2000" dirty="0" err="1"/>
              <a:t>шкант</a:t>
            </a:r>
            <a:r>
              <a:rPr lang="ru-RU" sz="2000" dirty="0"/>
              <a:t>) </a:t>
            </a:r>
            <a:r>
              <a:rPr lang="ru-RU" sz="2000" dirty="0" smtClean="0"/>
              <a:t>УЯ-3;</a:t>
            </a:r>
          </a:p>
          <a:p>
            <a:r>
              <a:rPr lang="ru-RU" sz="2000" dirty="0" smtClean="0"/>
              <a:t> нестандартные соединения УЯ-4 – УЯ-12.</a:t>
            </a:r>
            <a:endParaRPr lang="ru-RU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80050" y="3429000"/>
            <a:ext cx="5328444" cy="30124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131160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87824" y="3068960"/>
            <a:ext cx="3312368" cy="3663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791580" y="548680"/>
            <a:ext cx="7704856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/>
              <a:t>	</a:t>
            </a:r>
            <a:r>
              <a:rPr lang="ru-RU" sz="3200" dirty="0" smtClean="0"/>
              <a:t>В </a:t>
            </a:r>
            <a:r>
              <a:rPr lang="ru-RU" sz="3200" dirty="0"/>
              <a:t>любом столярном изделии или мебели важнейшим узлом являются угловые соединения. Именно они обеспечивают качество и долговечность деревянных изделий.</a:t>
            </a:r>
            <a:br>
              <a:rPr lang="ru-RU" sz="3200" dirty="0"/>
            </a:b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3710893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0496747"/>
              </p:ext>
            </p:extLst>
          </p:nvPr>
        </p:nvGraphicFramePr>
        <p:xfrm>
          <a:off x="395536" y="1052736"/>
          <a:ext cx="8286750" cy="4572002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62250"/>
                <a:gridCol w="2762250"/>
                <a:gridCol w="2762250"/>
              </a:tblGrid>
              <a:tr h="91438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Последовательность технологических операций</a:t>
                      </a:r>
                      <a:endParaRPr lang="ru-RU" sz="1800" dirty="0"/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Графическое изображение</a:t>
                      </a:r>
                      <a:endParaRPr lang="ru-RU" sz="1800" dirty="0"/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Инструменты, оборудование, материалы</a:t>
                      </a:r>
                      <a:endParaRPr lang="ru-RU" sz="1800" dirty="0"/>
                    </a:p>
                  </a:txBody>
                  <a:tcPr marL="91439" marR="91439" marT="45719" marB="45719"/>
                </a:tc>
              </a:tr>
              <a:tr h="115728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1.Подобрать заготовки и отпилить в размер</a:t>
                      </a:r>
                      <a:endParaRPr lang="ru-RU" sz="1800" dirty="0"/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Столярный верстак, карандаш,</a:t>
                      </a:r>
                      <a:r>
                        <a:rPr lang="ru-RU" sz="1800" baseline="0" dirty="0" smtClean="0"/>
                        <a:t> линейка, ножовка, заготовка</a:t>
                      </a:r>
                      <a:endParaRPr lang="ru-RU" sz="1800" dirty="0"/>
                    </a:p>
                  </a:txBody>
                  <a:tcPr marL="91439" marR="91439" marT="45719" marB="45719"/>
                </a:tc>
              </a:tr>
              <a:tr h="92868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2.Разметить проушины на длинных заготовках</a:t>
                      </a:r>
                      <a:endParaRPr lang="ru-RU" sz="1800" dirty="0"/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Карандаш, угольник, линейка, рейсмус</a:t>
                      </a:r>
                      <a:endParaRPr lang="ru-RU" sz="1800" dirty="0"/>
                    </a:p>
                  </a:txBody>
                  <a:tcPr marL="91439" marR="91439" marT="45719" marB="45719"/>
                </a:tc>
              </a:tr>
              <a:tr h="157163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3. Разметить шипы на коротких заготовках</a:t>
                      </a:r>
                      <a:endParaRPr lang="ru-RU" sz="1800" dirty="0"/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19" marB="45719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Карандаш, угольник, линейка, рейсмус</a:t>
                      </a:r>
                      <a:endParaRPr lang="ru-RU" sz="1800" dirty="0"/>
                    </a:p>
                  </a:txBody>
                  <a:tcPr marL="91439" marR="91439" marT="45719" marB="45719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566340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58821410"/>
              </p:ext>
            </p:extLst>
          </p:nvPr>
        </p:nvGraphicFramePr>
        <p:xfrm>
          <a:off x="395536" y="620688"/>
          <a:ext cx="8286750" cy="5260657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762250"/>
                <a:gridCol w="2762250"/>
                <a:gridCol w="2762250"/>
              </a:tblGrid>
              <a:tr h="1143001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4.Запилить проушины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Столярный верстак, ножовка</a:t>
                      </a:r>
                      <a:endParaRPr lang="ru-RU" sz="1800" dirty="0"/>
                    </a:p>
                  </a:txBody>
                  <a:tcPr marL="91439" marR="91439"/>
                </a:tc>
              </a:tr>
              <a:tr h="97631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5.Запилить шипы и отпилить «щечки»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Столярный верстак, ножовка</a:t>
                      </a:r>
                      <a:endParaRPr lang="ru-RU" sz="1800" dirty="0"/>
                    </a:p>
                  </a:txBody>
                  <a:tcPr marL="91439" marR="91439"/>
                </a:tc>
              </a:tr>
              <a:tr h="976312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6.Выдолбить проушины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Столярный верстак, струбцины, долото, киянка, подкладная доска</a:t>
                      </a:r>
                      <a:endParaRPr lang="ru-RU" sz="1800" dirty="0"/>
                    </a:p>
                  </a:txBody>
                  <a:tcPr marL="91439" marR="91439"/>
                </a:tc>
              </a:tr>
              <a:tr h="1952624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7. Предварительно собрать соединение в «сухую» без клея</a:t>
                      </a:r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Киянка, бруски, угольник</a:t>
                      </a:r>
                      <a:endParaRPr lang="ru-RU" sz="1800" dirty="0"/>
                    </a:p>
                  </a:txBody>
                  <a:tcPr marL="91439" marR="91439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57625" y="764704"/>
            <a:ext cx="1092200" cy="9286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6631" y="1844824"/>
            <a:ext cx="1754188" cy="785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31155" y="2852936"/>
            <a:ext cx="2116138" cy="877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59868" y="4077072"/>
            <a:ext cx="1571625" cy="1601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11759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65871455"/>
              </p:ext>
            </p:extLst>
          </p:nvPr>
        </p:nvGraphicFramePr>
        <p:xfrm>
          <a:off x="475529" y="1319350"/>
          <a:ext cx="8072439" cy="3787250"/>
        </p:xfrm>
        <a:graphic>
          <a:graphicData uri="http://schemas.openxmlformats.org/drawingml/2006/table">
            <a:tbl>
              <a:tblPr firstRow="1" bandRow="1">
                <a:tableStyleId>{93296810-A885-4BE3-A3E7-6D5BEEA58F35}</a:tableStyleId>
              </a:tblPr>
              <a:tblGrid>
                <a:gridCol w="2690813"/>
                <a:gridCol w="2690813"/>
                <a:gridCol w="2690813"/>
              </a:tblGrid>
              <a:tr h="1285958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8.Выполнить оборку с помощью клея</a:t>
                      </a:r>
                      <a:endParaRPr lang="ru-RU" sz="1800" dirty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Киянка,</a:t>
                      </a:r>
                      <a:r>
                        <a:rPr lang="ru-RU" sz="1800" baseline="0" dirty="0" smtClean="0"/>
                        <a:t> </a:t>
                      </a:r>
                      <a:r>
                        <a:rPr lang="ru-RU" sz="1800" dirty="0" smtClean="0"/>
                        <a:t>бруски, угольник, клей ПВА, тряпочка, струбцины</a:t>
                      </a:r>
                      <a:endParaRPr lang="ru-RU" sz="1800" dirty="0"/>
                    </a:p>
                  </a:txBody>
                  <a:tcPr marL="91439" marR="91439" marT="45723" marB="45723"/>
                </a:tc>
              </a:tr>
              <a:tr h="115538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9.Начисто обработать боковые стороны склеенного соединения</a:t>
                      </a:r>
                      <a:endParaRPr lang="ru-RU" sz="1800" dirty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Столярный</a:t>
                      </a:r>
                      <a:r>
                        <a:rPr lang="ru-RU" sz="1800" baseline="0" dirty="0" smtClean="0"/>
                        <a:t> верстак, рубанок</a:t>
                      </a:r>
                      <a:endParaRPr lang="ru-RU" sz="1800" dirty="0"/>
                    </a:p>
                  </a:txBody>
                  <a:tcPr marL="91439" marR="91439" marT="45723" marB="45723"/>
                </a:tc>
              </a:tr>
              <a:tr h="1312566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10.Начисто обработать кромки склеенного соединения</a:t>
                      </a:r>
                      <a:endParaRPr lang="ru-RU" sz="1800" dirty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endParaRPr lang="ru-RU" sz="1800" dirty="0"/>
                    </a:p>
                  </a:txBody>
                  <a:tcPr marL="91439" marR="91439" marT="45723" marB="45723"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Столярный верстак, рубанок</a:t>
                      </a:r>
                      <a:endParaRPr lang="ru-RU" sz="1800" dirty="0"/>
                    </a:p>
                  </a:txBody>
                  <a:tcPr marL="91439" marR="91439" marT="45723" marB="45723"/>
                </a:tc>
              </a:tr>
            </a:tbl>
          </a:graphicData>
        </a:graphic>
      </p:graphicFrame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779911" y="1412776"/>
            <a:ext cx="1463675" cy="1071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77518" y="2780928"/>
            <a:ext cx="1668462" cy="955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83855" y="3861048"/>
            <a:ext cx="1762125" cy="1000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3846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-501660" y="2967335"/>
            <a:ext cx="10147330" cy="1323439"/>
          </a:xfrm>
          <a:prstGeom prst="rect">
            <a:avLst/>
          </a:prstGeom>
          <a:noFill/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  <a:scene3d>
            <a:camera prst="isometricRightUp"/>
            <a:lightRig rig="threePt" dir="t"/>
          </a:scene3d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80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60007" dir="2000400" sy="-30000" kx="-800400" algn="bl" rotWithShape="0">
                    <a:prstClr val="black">
                      <a:alpha val="20000"/>
                    </a:prstClr>
                  </a:outerShdw>
                </a:effectLst>
              </a:rPr>
              <a:t>Спасибо за внимание!</a:t>
            </a:r>
            <a:endParaRPr lang="ru-RU" sz="80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outerShdw blurRad="60007" dir="2000400" sy="-30000" kx="-800400" algn="bl" rotWithShape="0">
                  <a:prstClr val="black">
                    <a:alpha val="20000"/>
                  </a:prstClr>
                </a:outerShdw>
              </a:effectLst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764704"/>
            <a:ext cx="4392488" cy="22813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4149080"/>
            <a:ext cx="3333750" cy="19442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1707857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23663" y="700960"/>
            <a:ext cx="777686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dirty="0" smtClean="0"/>
              <a:t>	Качество соединения полностью зависит от точного соответствия проушины и шипа, что достигается лишь выбором измерительного инструмента и хорошо наточенной пилой и долотом.</a:t>
            </a:r>
            <a:endParaRPr lang="ru-RU" sz="28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2924944"/>
            <a:ext cx="4762500" cy="328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8489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548680"/>
            <a:ext cx="690541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/>
              <a:t>Шиповые столярные соединения</a:t>
            </a:r>
            <a:endParaRPr lang="ru-RU" sz="36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9" y="1214438"/>
            <a:ext cx="4577134" cy="297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64" y="1214438"/>
            <a:ext cx="1608386" cy="2976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2938" y="4429125"/>
            <a:ext cx="3246437" cy="1928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139952" y="4577923"/>
            <a:ext cx="4392488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altLang="ru-RU" sz="2000" b="1" dirty="0">
                <a:latin typeface="Calibri" pitchFamily="34" charset="0"/>
              </a:rPr>
              <a:t>Виды шиповых соединений и их основные элементы: а – угловое концевое; б – угловое серединное; </a:t>
            </a:r>
            <a:r>
              <a:rPr lang="ru-RU" altLang="ru-RU" sz="2000" b="1" dirty="0" smtClean="0">
                <a:latin typeface="Calibri" pitchFamily="34" charset="0"/>
              </a:rPr>
              <a:t>        в </a:t>
            </a:r>
            <a:r>
              <a:rPr lang="ru-RU" altLang="ru-RU" sz="2000" b="1" dirty="0">
                <a:latin typeface="Calibri" pitchFamily="34" charset="0"/>
              </a:rPr>
              <a:t>– угловое ящичное; 1- проушина; </a:t>
            </a:r>
            <a:r>
              <a:rPr lang="ru-RU" altLang="ru-RU" sz="2000" b="1" dirty="0" smtClean="0">
                <a:latin typeface="Calibri" pitchFamily="34" charset="0"/>
              </a:rPr>
              <a:t>         2 </a:t>
            </a:r>
            <a:r>
              <a:rPr lang="ru-RU" altLang="ru-RU" sz="2000" b="1" dirty="0">
                <a:latin typeface="Calibri" pitchFamily="34" charset="0"/>
              </a:rPr>
              <a:t>– шип; 3 - гнездо</a:t>
            </a:r>
          </a:p>
        </p:txBody>
      </p:sp>
    </p:spTree>
    <p:extLst>
      <p:ext uri="{BB962C8B-B14F-4D97-AF65-F5344CB8AC3E}">
        <p14:creationId xmlns:p14="http://schemas.microsoft.com/office/powerpoint/2010/main" val="4092618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8" y="1124744"/>
            <a:ext cx="3888432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	Шиповое </a:t>
            </a:r>
            <a:r>
              <a:rPr lang="ru-RU" sz="3200" dirty="0"/>
              <a:t>соединение на «ус»: одностороннее и двустороннее. Выбор определяют конструкционные требования к изделию или его внешний вид.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92825" y="2296963"/>
            <a:ext cx="3758060" cy="3319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3221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1628800"/>
            <a:ext cx="399593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	Двойной </a:t>
            </a:r>
            <a:r>
              <a:rPr lang="ru-RU" sz="3200" dirty="0"/>
              <a:t>шип делают для особо нагруженных углов и толстых рам. При этом толщину бруска делят на пять равных частей.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819077"/>
            <a:ext cx="3780569" cy="33491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71893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052736"/>
            <a:ext cx="39604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	При </a:t>
            </a:r>
            <a:r>
              <a:rPr lang="ru-RU" sz="3200" dirty="0"/>
              <a:t>выборке </a:t>
            </a:r>
            <a:r>
              <a:rPr lang="ru-RU" sz="3200" dirty="0" smtClean="0"/>
              <a:t>продольной проушинки </a:t>
            </a:r>
            <a:r>
              <a:rPr lang="ru-RU" sz="3200" dirty="0"/>
              <a:t>в </a:t>
            </a:r>
            <a:r>
              <a:rPr lang="ru-RU" sz="3200" dirty="0" smtClean="0"/>
              <a:t>деталях </a:t>
            </a:r>
            <a:r>
              <a:rPr lang="ru-RU" sz="3200" dirty="0"/>
              <a:t>шип не затрагивают. Иначе при склеивании узла в его торце возникнет отверстие.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8389" y="1412776"/>
            <a:ext cx="3588989" cy="34579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4966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04928" y="980728"/>
            <a:ext cx="4104456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	Фальц </a:t>
            </a:r>
            <a:r>
              <a:rPr lang="ru-RU" sz="3200" dirty="0"/>
              <a:t>еще при разметке должен иметь соответствующую прибавку, иначе получатся щели. Глубина определяется делением на три части.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1661675"/>
            <a:ext cx="3487179" cy="33625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9855694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1772816"/>
            <a:ext cx="4248472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/>
              <a:t>	Шипы </a:t>
            </a:r>
            <a:r>
              <a:rPr lang="ru-RU" sz="3200" dirty="0"/>
              <a:t>и щечки </a:t>
            </a:r>
            <a:r>
              <a:rPr lang="ru-RU" sz="3200" dirty="0" smtClean="0"/>
              <a:t>проушины </a:t>
            </a:r>
            <a:r>
              <a:rPr lang="ru-RU" sz="3200" dirty="0"/>
              <a:t>выступают на прибавку. При их сжатии потребуются прокладки. После этого прибавку отпиливают.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2072456"/>
            <a:ext cx="3568659" cy="29401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699267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181</TotalTime>
  <Words>477</Words>
  <Application>Microsoft Office PowerPoint</Application>
  <PresentationFormat>Экран (4:3)</PresentationFormat>
  <Paragraphs>90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Угловые соединения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Угловые соединения</dc:title>
  <dc:creator>Олег</dc:creator>
  <cp:lastModifiedBy>Мария</cp:lastModifiedBy>
  <cp:revision>25</cp:revision>
  <cp:lastPrinted>2014-02-24T16:42:09Z</cp:lastPrinted>
  <dcterms:created xsi:type="dcterms:W3CDTF">2014-02-24T11:52:53Z</dcterms:created>
  <dcterms:modified xsi:type="dcterms:W3CDTF">2015-01-25T16:08:26Z</dcterms:modified>
</cp:coreProperties>
</file>