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77" r:id="rId3"/>
    <p:sldId id="258" r:id="rId4"/>
    <p:sldId id="267" r:id="rId5"/>
    <p:sldId id="259" r:id="rId6"/>
    <p:sldId id="269" r:id="rId7"/>
    <p:sldId id="260" r:id="rId8"/>
    <p:sldId id="270" r:id="rId9"/>
    <p:sldId id="271" r:id="rId10"/>
    <p:sldId id="273" r:id="rId11"/>
    <p:sldId id="262" r:id="rId12"/>
    <p:sldId id="274" r:id="rId13"/>
    <p:sldId id="264" r:id="rId14"/>
    <p:sldId id="265" r:id="rId15"/>
    <p:sldId id="275" r:id="rId16"/>
    <p:sldId id="276" r:id="rId17"/>
    <p:sldId id="278" r:id="rId18"/>
    <p:sldId id="279" r:id="rId19"/>
    <p:sldId id="266" r:id="rId20"/>
    <p:sldId id="268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06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4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800E4-3053-4F5C-9FA2-9D79906BCE8D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F8E7D-0924-45DE-9D81-B5FD252D5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800E4-3053-4F5C-9FA2-9D79906BCE8D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F8E7D-0924-45DE-9D81-B5FD252D5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800E4-3053-4F5C-9FA2-9D79906BCE8D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F8E7D-0924-45DE-9D81-B5FD252D5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800E4-3053-4F5C-9FA2-9D79906BCE8D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F8E7D-0924-45DE-9D81-B5FD252D5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800E4-3053-4F5C-9FA2-9D79906BCE8D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F8E7D-0924-45DE-9D81-B5FD252D5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800E4-3053-4F5C-9FA2-9D79906BCE8D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F8E7D-0924-45DE-9D81-B5FD252D5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800E4-3053-4F5C-9FA2-9D79906BCE8D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F8E7D-0924-45DE-9D81-B5FD252D5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800E4-3053-4F5C-9FA2-9D79906BCE8D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F8E7D-0924-45DE-9D81-B5FD252D5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800E4-3053-4F5C-9FA2-9D79906BCE8D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F8E7D-0924-45DE-9D81-B5FD252D5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800E4-3053-4F5C-9FA2-9D79906BCE8D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F8E7D-0924-45DE-9D81-B5FD252D5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800E4-3053-4F5C-9FA2-9D79906BCE8D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29F8E7D-0924-45DE-9D81-B5FD252D5AD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31800E4-3053-4F5C-9FA2-9D79906BCE8D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29F8E7D-0924-45DE-9D81-B5FD252D5AD4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73067" y="1340768"/>
            <a:ext cx="66515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Урок математики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accent1">
                  <a:lumMod val="50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Рисунок 2" descr="C:\Users\я\Pictures\img048.jpg"/>
          <p:cNvPicPr>
            <a:picLocks noChangeAspect="1" noChangeArrowheads="1"/>
          </p:cNvPicPr>
          <p:nvPr/>
        </p:nvPicPr>
        <p:blipFill>
          <a:blip r:embed="rId2" cstate="print"/>
          <a:srcRect l="23679" t="58989" r="37793" b="20750"/>
          <a:stretch>
            <a:fillRect/>
          </a:stretch>
        </p:blipFill>
        <p:spPr bwMode="auto">
          <a:xfrm>
            <a:off x="395536" y="404664"/>
            <a:ext cx="3960440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C:\Users\я\Pictures\img048.jpg"/>
          <p:cNvPicPr>
            <a:picLocks noChangeAspect="1" noChangeArrowheads="1"/>
          </p:cNvPicPr>
          <p:nvPr/>
        </p:nvPicPr>
        <p:blipFill>
          <a:blip r:embed="rId2" cstate="print"/>
          <a:srcRect l="23679" t="58989" r="37793" b="20750"/>
          <a:stretch>
            <a:fillRect/>
          </a:stretch>
        </p:blipFill>
        <p:spPr bwMode="auto">
          <a:xfrm>
            <a:off x="4427984" y="404664"/>
            <a:ext cx="4321097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899592" y="4293096"/>
            <a:ext cx="747352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b="1" dirty="0" smtClean="0">
                <a:latin typeface="Times New Roman" pitchFamily="18" charset="0"/>
                <a:cs typeface="Times New Roman" pitchFamily="18" charset="0"/>
              </a:rPr>
              <a:t>7+7 = 7 · 2 = 14</a:t>
            </a:r>
            <a:endParaRPr lang="ru-RU" sz="8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 descr="C:\Users\я\Pictures\img048.jpg"/>
          <p:cNvPicPr>
            <a:picLocks noChangeAspect="1" noChangeArrowheads="1"/>
          </p:cNvPicPr>
          <p:nvPr/>
        </p:nvPicPr>
        <p:blipFill>
          <a:blip r:embed="rId2" cstate="print"/>
          <a:srcRect l="23679" t="58989" r="37793" b="20750"/>
          <a:stretch>
            <a:fillRect/>
          </a:stretch>
        </p:blipFill>
        <p:spPr bwMode="auto">
          <a:xfrm>
            <a:off x="395536" y="404664"/>
            <a:ext cx="8424936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043608" y="4221088"/>
            <a:ext cx="69942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 ·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7 =1+1+1+1+1+1+1</a:t>
            </a:r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7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79712" y="5157192"/>
            <a:ext cx="512351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en-US" sz="8000" b="1" dirty="0" smtClean="0">
                <a:latin typeface="Times New Roman" pitchFamily="18" charset="0"/>
                <a:cs typeface="Times New Roman" pitchFamily="18" charset="0"/>
              </a:rPr>
              <a:t> · 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= 1</a:t>
            </a:r>
            <a:r>
              <a:rPr lang="en-US" sz="8000" b="1" dirty="0" smtClean="0">
                <a:latin typeface="Times New Roman" pitchFamily="18" charset="0"/>
                <a:cs typeface="Times New Roman" pitchFamily="18" charset="0"/>
              </a:rPr>
              <a:t> ·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7 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836712"/>
            <a:ext cx="856895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№3</a:t>
            </a:r>
          </a:p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·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1=1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·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5=1+1+1+1+1=5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1=1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10=1+1+1+1+1+1+1+1+1+1=10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·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1=1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·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9=1+1+1+1+1+1+1+1+1=9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196752"/>
            <a:ext cx="896448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sz="3600" b="1" u="sng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второй</a:t>
            </a:r>
            <a:r>
              <a:rPr lang="ru-RU" sz="3600" b="1" u="sng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множитель </a:t>
            </a:r>
            <a:r>
              <a:rPr lang="ru-RU" sz="36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равен числу 1, </a:t>
            </a:r>
          </a:p>
          <a:p>
            <a:pPr algn="ctr"/>
            <a:r>
              <a:rPr lang="ru-RU" sz="36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то </a:t>
            </a:r>
            <a:r>
              <a:rPr lang="ru-RU" sz="3600" b="1" u="sng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значение</a:t>
            </a:r>
            <a:r>
              <a:rPr lang="ru-RU" sz="36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произведения </a:t>
            </a:r>
          </a:p>
          <a:p>
            <a:pPr algn="ctr"/>
            <a:r>
              <a:rPr lang="ru-RU" sz="36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равно </a:t>
            </a:r>
            <a:r>
              <a:rPr lang="ru-RU" sz="3600" b="1" u="sng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первому</a:t>
            </a:r>
            <a:r>
              <a:rPr lang="ru-RU" sz="3600" b="1" u="sng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множителю</a:t>
            </a:r>
            <a:r>
              <a:rPr lang="ru-RU" sz="36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827584" y="836712"/>
            <a:ext cx="7056784" cy="492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№5 </a:t>
            </a: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</a:t>
            </a:r>
            <a:r>
              <a:rPr lang="en-US" sz="6000" b="1" dirty="0" smtClean="0">
                <a:latin typeface="Times New Roman" pitchFamily="18" charset="0"/>
                <a:cs typeface="Times New Roman" pitchFamily="18" charset="0"/>
              </a:rPr>
              <a:t> · </a:t>
            </a: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1=5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</a:t>
            </a:r>
            <a:r>
              <a:rPr lang="en-US" sz="6000" b="1" dirty="0" smtClean="0">
                <a:latin typeface="Times New Roman" pitchFamily="18" charset="0"/>
                <a:cs typeface="Times New Roman" pitchFamily="18" charset="0"/>
              </a:rPr>
              <a:t> · </a:t>
            </a: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9=9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</a:t>
            </a:r>
            <a:r>
              <a:rPr lang="en-US" sz="6000" b="1" dirty="0" smtClean="0">
                <a:latin typeface="Times New Roman" pitchFamily="18" charset="0"/>
                <a:cs typeface="Times New Roman" pitchFamily="18" charset="0"/>
              </a:rPr>
              <a:t> · </a:t>
            </a: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1=1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12</a:t>
            </a:r>
            <a:r>
              <a:rPr lang="en-US" sz="6000" b="1" dirty="0" smtClean="0">
                <a:latin typeface="Times New Roman" pitchFamily="18" charset="0"/>
                <a:cs typeface="Times New Roman" pitchFamily="18" charset="0"/>
              </a:rPr>
              <a:t> · </a:t>
            </a: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1=12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196752"/>
            <a:ext cx="896448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sz="3600" b="1" u="sng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один из</a:t>
            </a:r>
            <a:r>
              <a:rPr lang="ru-RU" sz="3600" b="1" u="sng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множителей </a:t>
            </a:r>
            <a:r>
              <a:rPr lang="ru-RU" sz="36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равен числу 1, </a:t>
            </a:r>
          </a:p>
          <a:p>
            <a:pPr algn="ctr"/>
            <a:r>
              <a:rPr lang="ru-RU" sz="36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то </a:t>
            </a:r>
            <a:r>
              <a:rPr lang="ru-RU" sz="3600" b="1" u="sng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значение</a:t>
            </a:r>
            <a:r>
              <a:rPr lang="ru-RU" sz="36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произведения </a:t>
            </a:r>
          </a:p>
          <a:p>
            <a:pPr algn="ctr"/>
            <a:r>
              <a:rPr lang="ru-RU" sz="36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равно </a:t>
            </a:r>
            <a:r>
              <a:rPr lang="ru-RU" sz="3600" b="1" u="sng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другому</a:t>
            </a:r>
            <a:r>
              <a:rPr lang="ru-RU" sz="3600" b="1" u="sng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множителю</a:t>
            </a:r>
            <a:r>
              <a:rPr lang="ru-RU" sz="36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Рабочий стол\1199008267_zerkalo_eros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548680"/>
            <a:ext cx="7319869" cy="554461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355976" y="1484785"/>
            <a:ext cx="1872208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</a:t>
            </a:r>
            <a:endParaRPr lang="ru-RU" sz="200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404664"/>
            <a:ext cx="8496944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№1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 ·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6=6         13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 ·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1=13     1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·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100=100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29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 ·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1=29     1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 ·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71=71        10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 ·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1=10</a:t>
            </a:r>
          </a:p>
          <a:p>
            <a:pPr algn="ctr"/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№2</a:t>
            </a:r>
          </a:p>
          <a:p>
            <a:pPr algn="just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       В.1                            В.2</a:t>
            </a:r>
          </a:p>
          <a:p>
            <a:pPr algn="just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(78-15)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·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(89-88)=63     (100-99)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·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(13+57)=70</a:t>
            </a:r>
          </a:p>
          <a:p>
            <a:pPr algn="just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57-(18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·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1)=39                (62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·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1)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·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0=0 </a:t>
            </a:r>
          </a:p>
          <a:p>
            <a:pPr algn="just"/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124745"/>
            <a:ext cx="835292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Задача №4 (2)</a:t>
            </a:r>
          </a:p>
          <a:p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 1-м доме – 83 кв.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Во 2-м доме – 60 кв.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На сколько больше - ?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4581128"/>
            <a:ext cx="695337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83-60=23 (кв.)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Ответ: на 23 квартиры больше.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620688"/>
            <a:ext cx="8712968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5000" dirty="0" smtClean="0">
                <a:solidFill>
                  <a:srgbClr val="FF0000"/>
                </a:solidFill>
                <a:sym typeface="Wingdings"/>
              </a:rPr>
              <a:t></a:t>
            </a:r>
            <a:r>
              <a:rPr lang="ru-RU" sz="25000" dirty="0" smtClean="0">
                <a:solidFill>
                  <a:srgbClr val="0070C0"/>
                </a:solidFill>
                <a:sym typeface="Wingdings"/>
              </a:rPr>
              <a:t></a:t>
            </a:r>
            <a:r>
              <a:rPr lang="ru-RU" sz="25000" dirty="0" smtClean="0">
                <a:solidFill>
                  <a:srgbClr val="FFFF00"/>
                </a:solidFill>
                <a:sym typeface="Wingdings"/>
              </a:rPr>
              <a:t></a:t>
            </a:r>
            <a:endParaRPr lang="ru-RU" sz="25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Рабочий стол\1199008267_zerkalo_eros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5490" y="620688"/>
            <a:ext cx="7319869" cy="55446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0" y="1196752"/>
            <a:ext cx="9144000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Умножения таблица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Всем вам в жизни пригодится.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недаром названа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УМножением</a:t>
            </a:r>
            <a:r>
              <a:rPr kumimoji="0" lang="ru-RU" sz="4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она</a:t>
            </a:r>
            <a:r>
              <a:rPr kumimoji="0" lang="ru-RU" sz="6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!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683568" y="794901"/>
            <a:ext cx="7644016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Соедините линией математические выражения 1 и 2 столбиков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2+2+2+2+2+2+2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·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15+15+15+15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·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4+4+4+4+4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8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·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8+8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·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7+7+7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·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5+5+5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·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11+11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·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6+6+6+6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11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·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3+3+3+3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15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·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Полилиния 2"/>
          <p:cNvSpPr/>
          <p:nvPr/>
        </p:nvSpPr>
        <p:spPr>
          <a:xfrm>
            <a:off x="3576577" y="2083443"/>
            <a:ext cx="3947751" cy="1561581"/>
          </a:xfrm>
          <a:custGeom>
            <a:avLst/>
            <a:gdLst>
              <a:gd name="connsiteX0" fmla="*/ 0 w 1965767"/>
              <a:gd name="connsiteY0" fmla="*/ 0 h 1672542"/>
              <a:gd name="connsiteX1" fmla="*/ 1689904 w 1965767"/>
              <a:gd name="connsiteY1" fmla="*/ 1435261 h 1672542"/>
              <a:gd name="connsiteX2" fmla="*/ 1655180 w 1965767"/>
              <a:gd name="connsiteY2" fmla="*/ 1423686 h 1672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65767" h="1672542">
                <a:moveTo>
                  <a:pt x="0" y="0"/>
                </a:moveTo>
                <a:lnTo>
                  <a:pt x="1689904" y="1435261"/>
                </a:lnTo>
                <a:cubicBezTo>
                  <a:pt x="1965767" y="1672542"/>
                  <a:pt x="1810473" y="1548114"/>
                  <a:pt x="1655180" y="1423686"/>
                </a:cubicBezTo>
              </a:path>
            </a:pathLst>
          </a:custGeom>
          <a:solidFill>
            <a:srgbClr val="FF0000"/>
          </a:solidFill>
          <a:ln w="38100">
            <a:solidFill>
              <a:srgbClr val="00B0F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Полилиния 8"/>
          <p:cNvSpPr/>
          <p:nvPr/>
        </p:nvSpPr>
        <p:spPr>
          <a:xfrm>
            <a:off x="3031299" y="2642993"/>
            <a:ext cx="4493029" cy="3522311"/>
          </a:xfrm>
          <a:custGeom>
            <a:avLst/>
            <a:gdLst>
              <a:gd name="connsiteX0" fmla="*/ 0 w 2158652"/>
              <a:gd name="connsiteY0" fmla="*/ 0 h 3826701"/>
              <a:gd name="connsiteX1" fmla="*/ 1853852 w 2158652"/>
              <a:gd name="connsiteY1" fmla="*/ 3281819 h 3826701"/>
              <a:gd name="connsiteX2" fmla="*/ 1828800 w 2158652"/>
              <a:gd name="connsiteY2" fmla="*/ 3269293 h 3826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58652" h="3826701">
                <a:moveTo>
                  <a:pt x="0" y="0"/>
                </a:moveTo>
                <a:lnTo>
                  <a:pt x="1853852" y="3281819"/>
                </a:lnTo>
                <a:cubicBezTo>
                  <a:pt x="2158652" y="3826701"/>
                  <a:pt x="1993726" y="3547997"/>
                  <a:pt x="1828800" y="3269293"/>
                </a:cubicBezTo>
              </a:path>
            </a:pathLst>
          </a:custGeom>
          <a:ln w="38100">
            <a:solidFill>
              <a:srgbClr val="00B0F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ysClr val="windowText" lastClr="000000"/>
              </a:solidFill>
            </a:endParaRPr>
          </a:p>
        </p:txBody>
      </p:sp>
      <p:sp>
        <p:nvSpPr>
          <p:cNvPr id="10" name="Полилиния 9"/>
          <p:cNvSpPr/>
          <p:nvPr/>
        </p:nvSpPr>
        <p:spPr>
          <a:xfrm>
            <a:off x="2668044" y="2564904"/>
            <a:ext cx="4856284" cy="579128"/>
          </a:xfrm>
          <a:custGeom>
            <a:avLst/>
            <a:gdLst>
              <a:gd name="connsiteX0" fmla="*/ 0 w 3338186"/>
              <a:gd name="connsiteY0" fmla="*/ 622126 h 622126"/>
              <a:gd name="connsiteX1" fmla="*/ 2868460 w 3338186"/>
              <a:gd name="connsiteY1" fmla="*/ 83507 h 622126"/>
              <a:gd name="connsiteX2" fmla="*/ 2818356 w 3338186"/>
              <a:gd name="connsiteY2" fmla="*/ 121085 h 622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38186" h="622126">
                <a:moveTo>
                  <a:pt x="0" y="622126"/>
                </a:moveTo>
                <a:lnTo>
                  <a:pt x="2868460" y="83507"/>
                </a:lnTo>
                <a:cubicBezTo>
                  <a:pt x="3338186" y="0"/>
                  <a:pt x="3078271" y="60542"/>
                  <a:pt x="2818356" y="121085"/>
                </a:cubicBezTo>
              </a:path>
            </a:pathLst>
          </a:custGeom>
          <a:ln w="38100">
            <a:solidFill>
              <a:srgbClr val="00B0F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олилиния 10"/>
          <p:cNvSpPr/>
          <p:nvPr/>
        </p:nvSpPr>
        <p:spPr>
          <a:xfrm>
            <a:off x="2195736" y="2132856"/>
            <a:ext cx="5040560" cy="3456384"/>
          </a:xfrm>
          <a:custGeom>
            <a:avLst/>
            <a:gdLst>
              <a:gd name="connsiteX0" fmla="*/ 0 w 4158641"/>
              <a:gd name="connsiteY0" fmla="*/ 588723 h 588723"/>
              <a:gd name="connsiteX1" fmla="*/ 4158641 w 4158641"/>
              <a:gd name="connsiteY1" fmla="*/ 0 h 588723"/>
              <a:gd name="connsiteX2" fmla="*/ 4158641 w 4158641"/>
              <a:gd name="connsiteY2" fmla="*/ 0 h 588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158641" h="588723">
                <a:moveTo>
                  <a:pt x="0" y="588723"/>
                </a:moveTo>
                <a:lnTo>
                  <a:pt x="4158641" y="0"/>
                </a:lnTo>
                <a:lnTo>
                  <a:pt x="4158641" y="0"/>
                </a:lnTo>
              </a:path>
            </a:pathLst>
          </a:custGeom>
          <a:ln w="38100">
            <a:solidFill>
              <a:srgbClr val="00B0F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олилиния 11"/>
          <p:cNvSpPr/>
          <p:nvPr/>
        </p:nvSpPr>
        <p:spPr>
          <a:xfrm flipV="1">
            <a:off x="1763689" y="4077070"/>
            <a:ext cx="5544615" cy="432050"/>
          </a:xfrm>
          <a:custGeom>
            <a:avLst/>
            <a:gdLst>
              <a:gd name="connsiteX0" fmla="*/ 0 w 4158641"/>
              <a:gd name="connsiteY0" fmla="*/ 588723 h 588723"/>
              <a:gd name="connsiteX1" fmla="*/ 4158641 w 4158641"/>
              <a:gd name="connsiteY1" fmla="*/ 0 h 588723"/>
              <a:gd name="connsiteX2" fmla="*/ 4158641 w 4158641"/>
              <a:gd name="connsiteY2" fmla="*/ 0 h 588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158641" h="588723">
                <a:moveTo>
                  <a:pt x="0" y="588723"/>
                </a:moveTo>
                <a:lnTo>
                  <a:pt x="4158641" y="0"/>
                </a:lnTo>
                <a:lnTo>
                  <a:pt x="4158641" y="0"/>
                </a:lnTo>
              </a:path>
            </a:pathLst>
          </a:custGeom>
          <a:ln w="38100">
            <a:solidFill>
              <a:srgbClr val="00B0F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олилиния 12"/>
          <p:cNvSpPr/>
          <p:nvPr/>
        </p:nvSpPr>
        <p:spPr>
          <a:xfrm flipV="1">
            <a:off x="1835696" y="4593786"/>
            <a:ext cx="5400599" cy="419389"/>
          </a:xfrm>
          <a:custGeom>
            <a:avLst/>
            <a:gdLst>
              <a:gd name="connsiteX0" fmla="*/ 0 w 4158641"/>
              <a:gd name="connsiteY0" fmla="*/ 588723 h 588723"/>
              <a:gd name="connsiteX1" fmla="*/ 4158641 w 4158641"/>
              <a:gd name="connsiteY1" fmla="*/ 0 h 588723"/>
              <a:gd name="connsiteX2" fmla="*/ 4158641 w 4158641"/>
              <a:gd name="connsiteY2" fmla="*/ 0 h 588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158641" h="588723">
                <a:moveTo>
                  <a:pt x="0" y="588723"/>
                </a:moveTo>
                <a:lnTo>
                  <a:pt x="4158641" y="0"/>
                </a:lnTo>
                <a:lnTo>
                  <a:pt x="4158641" y="0"/>
                </a:lnTo>
              </a:path>
            </a:pathLst>
          </a:custGeom>
          <a:ln w="38100">
            <a:solidFill>
              <a:srgbClr val="00B0F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олилиния 13"/>
          <p:cNvSpPr/>
          <p:nvPr/>
        </p:nvSpPr>
        <p:spPr>
          <a:xfrm flipV="1">
            <a:off x="1763688" y="5097842"/>
            <a:ext cx="5616623" cy="419389"/>
          </a:xfrm>
          <a:custGeom>
            <a:avLst/>
            <a:gdLst>
              <a:gd name="connsiteX0" fmla="*/ 0 w 4158641"/>
              <a:gd name="connsiteY0" fmla="*/ 588723 h 588723"/>
              <a:gd name="connsiteX1" fmla="*/ 4158641 w 4158641"/>
              <a:gd name="connsiteY1" fmla="*/ 0 h 588723"/>
              <a:gd name="connsiteX2" fmla="*/ 4158641 w 4158641"/>
              <a:gd name="connsiteY2" fmla="*/ 0 h 588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158641" h="588723">
                <a:moveTo>
                  <a:pt x="0" y="588723"/>
                </a:moveTo>
                <a:lnTo>
                  <a:pt x="4158641" y="0"/>
                </a:lnTo>
                <a:lnTo>
                  <a:pt x="4158641" y="0"/>
                </a:lnTo>
              </a:path>
            </a:pathLst>
          </a:custGeom>
          <a:ln w="38100">
            <a:solidFill>
              <a:srgbClr val="00B0F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олилиния 14"/>
          <p:cNvSpPr/>
          <p:nvPr/>
        </p:nvSpPr>
        <p:spPr>
          <a:xfrm>
            <a:off x="1542789" y="3068961"/>
            <a:ext cx="5765515" cy="715988"/>
          </a:xfrm>
          <a:custGeom>
            <a:avLst/>
            <a:gdLst>
              <a:gd name="connsiteX0" fmla="*/ 0 w 4158641"/>
              <a:gd name="connsiteY0" fmla="*/ 588723 h 588723"/>
              <a:gd name="connsiteX1" fmla="*/ 4158641 w 4158641"/>
              <a:gd name="connsiteY1" fmla="*/ 0 h 588723"/>
              <a:gd name="connsiteX2" fmla="*/ 4158641 w 4158641"/>
              <a:gd name="connsiteY2" fmla="*/ 0 h 588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158641" h="588723">
                <a:moveTo>
                  <a:pt x="0" y="588723"/>
                </a:moveTo>
                <a:lnTo>
                  <a:pt x="4158641" y="0"/>
                </a:lnTo>
                <a:lnTo>
                  <a:pt x="4158641" y="0"/>
                </a:lnTo>
              </a:path>
            </a:pathLst>
          </a:custGeom>
          <a:ln w="38100">
            <a:solidFill>
              <a:srgbClr val="00B0F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6" name="Полилиния 15"/>
          <p:cNvSpPr/>
          <p:nvPr/>
        </p:nvSpPr>
        <p:spPr>
          <a:xfrm>
            <a:off x="2267744" y="4077072"/>
            <a:ext cx="4968551" cy="1956875"/>
          </a:xfrm>
          <a:custGeom>
            <a:avLst/>
            <a:gdLst>
              <a:gd name="connsiteX0" fmla="*/ 0 w 4158641"/>
              <a:gd name="connsiteY0" fmla="*/ 588723 h 588723"/>
              <a:gd name="connsiteX1" fmla="*/ 4158641 w 4158641"/>
              <a:gd name="connsiteY1" fmla="*/ 0 h 588723"/>
              <a:gd name="connsiteX2" fmla="*/ 4158641 w 4158641"/>
              <a:gd name="connsiteY2" fmla="*/ 0 h 588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158641" h="588723">
                <a:moveTo>
                  <a:pt x="0" y="588723"/>
                </a:moveTo>
                <a:lnTo>
                  <a:pt x="4158641" y="0"/>
                </a:lnTo>
                <a:lnTo>
                  <a:pt x="4158641" y="0"/>
                </a:lnTo>
              </a:path>
            </a:pathLst>
          </a:custGeom>
          <a:ln w="38100">
            <a:solidFill>
              <a:srgbClr val="00B0F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611560" y="487125"/>
            <a:ext cx="6192688" cy="5755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2+2+2+2+2+2+2</a:t>
            </a: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4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</a:t>
            </a: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· </a:t>
            </a: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7=14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15+15+15+15</a:t>
            </a: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1</a:t>
            </a:r>
            <a:r>
              <a:rPr lang="en-US" sz="4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· </a:t>
            </a: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4=60</a:t>
            </a:r>
            <a:endParaRPr lang="ru-RU" sz="4000" dirty="0" smtClean="0">
              <a:latin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4+4+4+4+4</a:t>
            </a: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</a:t>
            </a:r>
            <a:r>
              <a:rPr lang="en-US" sz="4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· </a:t>
            </a: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5=20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8+8</a:t>
            </a:r>
            <a:r>
              <a:rPr lang="en-US" sz="4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</a:t>
            </a: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8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· </a:t>
            </a: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2=16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7+7+7</a:t>
            </a: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</a:t>
            </a:r>
            <a:r>
              <a:rPr lang="en-US" sz="4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· </a:t>
            </a: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3=21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5+5+5</a:t>
            </a: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</a:t>
            </a:r>
            <a:r>
              <a:rPr lang="en-US" sz="4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· </a:t>
            </a: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3=15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11+11</a:t>
            </a:r>
            <a:r>
              <a:rPr kumimoji="0" lang="en-US" sz="4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</a:t>
            </a: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lang="en-US" sz="4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· </a:t>
            </a: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2=22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6+6+6+6</a:t>
            </a:r>
            <a:r>
              <a:rPr kumimoji="0" lang="en-US" sz="4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</a:t>
            </a:r>
            <a:r>
              <a:rPr lang="en-US" sz="4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· </a:t>
            </a: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4=24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3+3+3+3</a:t>
            </a:r>
            <a:r>
              <a:rPr kumimoji="0" lang="en-US" sz="4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</a:t>
            </a:r>
            <a:r>
              <a:rPr lang="en-US" sz="4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·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</a:t>
            </a: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=12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44208" y="620688"/>
            <a:ext cx="936104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</a:t>
            </a:r>
          </a:p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</a:t>
            </a:r>
          </a:p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</a:t>
            </a:r>
          </a:p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</a:t>
            </a:r>
          </a:p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</a:t>
            </a:r>
          </a:p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</a:t>
            </a:r>
          </a:p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</a:t>
            </a:r>
          </a:p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</a:t>
            </a:r>
          </a:p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67543" y="908720"/>
          <a:ext cx="7992890" cy="2088232"/>
        </p:xfrm>
        <a:graphic>
          <a:graphicData uri="http://schemas.openxmlformats.org/drawingml/2006/table">
            <a:tbl>
              <a:tblPr/>
              <a:tblGrid>
                <a:gridCol w="887434"/>
                <a:gridCol w="888182"/>
                <a:gridCol w="888182"/>
                <a:gridCol w="888182"/>
                <a:gridCol w="888182"/>
                <a:gridCol w="888182"/>
                <a:gridCol w="888182"/>
                <a:gridCol w="888182"/>
                <a:gridCol w="888182"/>
              </a:tblGrid>
              <a:tr h="10441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 dirty="0">
                          <a:latin typeface="Times New Roman"/>
                          <a:ea typeface="Calibri"/>
                          <a:cs typeface="Times New Roman"/>
                        </a:rPr>
                        <a:t>60</a:t>
                      </a:r>
                      <a:endParaRPr lang="ru-RU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>
                          <a:latin typeface="Times New Roman"/>
                          <a:ea typeface="Calibri"/>
                          <a:cs typeface="Times New Roman"/>
                        </a:rPr>
                        <a:t>24</a:t>
                      </a:r>
                      <a:endParaRPr lang="ru-RU" sz="4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>
                          <a:latin typeface="Times New Roman"/>
                          <a:ea typeface="Calibri"/>
                          <a:cs typeface="Times New Roman"/>
                        </a:rPr>
                        <a:t>22</a:t>
                      </a:r>
                      <a:endParaRPr lang="ru-RU" sz="4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>
                          <a:latin typeface="Times New Roman"/>
                          <a:ea typeface="Calibri"/>
                          <a:cs typeface="Times New Roman"/>
                        </a:rPr>
                        <a:t>21</a:t>
                      </a:r>
                      <a:endParaRPr lang="ru-RU" sz="4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>
                          <a:latin typeface="Times New Roman"/>
                          <a:ea typeface="Calibri"/>
                          <a:cs typeface="Times New Roman"/>
                        </a:rPr>
                        <a:t>20</a:t>
                      </a:r>
                      <a:endParaRPr lang="ru-RU" sz="4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>
                          <a:latin typeface="Times New Roman"/>
                          <a:ea typeface="Calibri"/>
                          <a:cs typeface="Times New Roman"/>
                        </a:rPr>
                        <a:t>16</a:t>
                      </a:r>
                      <a:endParaRPr lang="ru-RU" sz="4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endParaRPr lang="ru-RU" sz="4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>
                          <a:latin typeface="Times New Roman"/>
                          <a:ea typeface="Calibri"/>
                          <a:cs typeface="Times New Roman"/>
                        </a:rPr>
                        <a:t>14</a:t>
                      </a:r>
                      <a:endParaRPr lang="ru-RU" sz="4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  <a:endParaRPr lang="ru-RU" sz="4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41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</a:t>
                      </a:r>
                      <a:endParaRPr lang="ru-RU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</a:t>
                      </a:r>
                      <a:endParaRPr lang="ru-RU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Ж</a:t>
                      </a:r>
                      <a:endParaRPr lang="ru-RU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7491" y="836712"/>
            <a:ext cx="8459624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Тема урока: </a:t>
            </a:r>
            <a:r>
              <a:rPr lang="ru-RU" sz="3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«Умножение числа 1 </a:t>
            </a:r>
          </a:p>
          <a:p>
            <a:pPr algn="ctr"/>
            <a:r>
              <a:rPr lang="ru-RU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и на число 1»</a:t>
            </a:r>
            <a:endParaRPr lang="ru-RU" sz="3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tx2">
                  <a:lumMod val="50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Рисунок 3" descr="C:\Users\я\Pictures\img047.jpg"/>
          <p:cNvPicPr>
            <a:picLocks noChangeAspect="1" noChangeArrowheads="1"/>
          </p:cNvPicPr>
          <p:nvPr/>
        </p:nvPicPr>
        <p:blipFill>
          <a:blip r:embed="rId2" cstate="print"/>
          <a:srcRect l="25330" t="39037" r="29700" b="25311"/>
          <a:stretch>
            <a:fillRect/>
          </a:stretch>
        </p:blipFill>
        <p:spPr bwMode="auto">
          <a:xfrm>
            <a:off x="539552" y="666817"/>
            <a:ext cx="8136904" cy="3914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475656" y="5085184"/>
            <a:ext cx="6138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3+3+3+3+3 = 3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5 = 15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308" y="620687"/>
            <a:ext cx="7540092" cy="3240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899592" y="4509120"/>
            <a:ext cx="737253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1+1+1 = 1</a:t>
            </a:r>
            <a:r>
              <a:rPr lang="en-US" sz="8000" b="1" dirty="0" smtClean="0">
                <a:latin typeface="Times New Roman" pitchFamily="18" charset="0"/>
                <a:cs typeface="Times New Roman" pitchFamily="18" charset="0"/>
              </a:rPr>
              <a:t> ·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3 = 3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196752"/>
            <a:ext cx="896448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sz="3600" b="1" u="sng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первый множитель </a:t>
            </a:r>
            <a:r>
              <a:rPr lang="ru-RU" sz="36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равен числу 1, </a:t>
            </a:r>
          </a:p>
          <a:p>
            <a:pPr algn="ctr"/>
            <a:r>
              <a:rPr lang="ru-RU" sz="36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то </a:t>
            </a:r>
            <a:r>
              <a:rPr lang="ru-RU" sz="3600" b="1" u="sng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значение</a:t>
            </a:r>
            <a:r>
              <a:rPr lang="ru-RU" sz="36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произведения </a:t>
            </a:r>
          </a:p>
          <a:p>
            <a:pPr algn="ctr"/>
            <a:r>
              <a:rPr lang="ru-RU" sz="36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равно </a:t>
            </a:r>
            <a:r>
              <a:rPr lang="ru-RU" sz="3600" b="1" u="sng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второму множителю</a:t>
            </a:r>
            <a:r>
              <a:rPr lang="ru-RU" sz="36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248</TotalTime>
  <Words>355</Words>
  <Application>Microsoft Office PowerPoint</Application>
  <PresentationFormat>Экран (4:3)</PresentationFormat>
  <Paragraphs>94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36</cp:revision>
  <dcterms:created xsi:type="dcterms:W3CDTF">2014-12-07T07:45:48Z</dcterms:created>
  <dcterms:modified xsi:type="dcterms:W3CDTF">2014-12-08T17:33:46Z</dcterms:modified>
</cp:coreProperties>
</file>