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notesMasterIdLst>
    <p:notesMasterId r:id="rId17"/>
  </p:notesMasterIdLst>
  <p:sldIdLst>
    <p:sldId id="296" r:id="rId2"/>
    <p:sldId id="297" r:id="rId3"/>
    <p:sldId id="274" r:id="rId4"/>
    <p:sldId id="276" r:id="rId5"/>
    <p:sldId id="277" r:id="rId6"/>
    <p:sldId id="278" r:id="rId7"/>
    <p:sldId id="279" r:id="rId8"/>
    <p:sldId id="280" r:id="rId9"/>
    <p:sldId id="294" r:id="rId10"/>
    <p:sldId id="293" r:id="rId11"/>
    <p:sldId id="286" r:id="rId12"/>
    <p:sldId id="287" r:id="rId13"/>
    <p:sldId id="288" r:id="rId14"/>
    <p:sldId id="292" r:id="rId15"/>
    <p:sldId id="29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33"/>
    <a:srgbClr val="008000"/>
    <a:srgbClr val="40458C"/>
    <a:srgbClr val="000000"/>
    <a:srgbClr val="FFAD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615" autoAdjust="0"/>
    <p:restoredTop sz="86433" autoAdjust="0"/>
  </p:normalViewPr>
  <p:slideViewPr>
    <p:cSldViewPr snapToGrid="0">
      <p:cViewPr varScale="1">
        <p:scale>
          <a:sx n="94" d="100"/>
          <a:sy n="94" d="100"/>
        </p:scale>
        <p:origin x="-204" y="-108"/>
      </p:cViewPr>
      <p:guideLst>
        <p:guide orient="horz" pos="2123"/>
        <p:guide pos="2881"/>
      </p:guideLst>
    </p:cSldViewPr>
  </p:slideViewPr>
  <p:outlineViewPr>
    <p:cViewPr>
      <p:scale>
        <a:sx n="33" d="100"/>
        <a:sy n="33" d="100"/>
      </p:scale>
      <p:origin x="246" y="21312"/>
    </p:cViewPr>
  </p:outlineViewPr>
  <p:notesTextViewPr>
    <p:cViewPr>
      <p:scale>
        <a:sx n="100" d="100"/>
        <a:sy n="100" d="100"/>
      </p:scale>
      <p:origin x="0" y="0"/>
    </p:cViewPr>
  </p:notesTextViewPr>
  <p:gridSpacing cx="46085125" cy="4608512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A866E36-9DB6-44CA-B941-5870F591B9AA}" type="datetimeFigureOut">
              <a:rPr lang="ru-RU"/>
              <a:pPr>
                <a:defRPr/>
              </a:pPr>
              <a:t>11.11.2014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219051C1-5CAE-42AE-B815-1C1B530218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sp>
            <p:nvSpPr>
              <p:cNvPr id="15" name="Rectangle 4"/>
              <p:cNvSpPr>
                <a:spLocks noChangeArrowheads="1"/>
              </p:cNvSpPr>
              <p:nvPr/>
            </p:nvSpPr>
            <p:spPr bwMode="ltGray">
              <a:xfrm>
                <a:off x="2112" y="0"/>
                <a:ext cx="3648" cy="96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6" name="Group 5"/>
              <p:cNvGrpSpPr>
                <a:grpSpLocks/>
              </p:cNvGrpSpPr>
              <p:nvPr userDrawn="1"/>
            </p:nvGrpSpPr>
            <p:grpSpPr bwMode="auto">
              <a:xfrm>
                <a:off x="0" y="0"/>
                <a:ext cx="5760" cy="4320"/>
                <a:chOff x="0" y="0"/>
                <a:chExt cx="5760" cy="4320"/>
              </a:xfrm>
            </p:grpSpPr>
            <p:sp>
              <p:nvSpPr>
                <p:cNvPr id="18" name="Line 6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Line 7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0" name="Line 8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1" name="Line 9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" name="Line 10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3" name="Line 11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4" name="Line 12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5" name="Line 13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6" name="Line 14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7" name="Line 15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8" name="Line 16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9" name="Line 17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0" name="Line 18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1" name="Line 19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2" name="Line 20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3" name="Line 21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4" name="Line 22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5" name="Line 23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" name="Line 24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7" name="Line 25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8" name="Line 26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9" name="Line 27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0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2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3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4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5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6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7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8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9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0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1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2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3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4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5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6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7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8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59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0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1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2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3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4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5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6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7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68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sp>
            <p:nvSpPr>
              <p:cNvPr id="17" name="Line 57"/>
              <p:cNvSpPr>
                <a:spLocks noChangeShapeType="1"/>
              </p:cNvSpPr>
              <p:nvPr/>
            </p:nvSpPr>
            <p:spPr bwMode="ltGray">
              <a:xfrm>
                <a:off x="5568" y="0"/>
                <a:ext cx="0" cy="1488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58"/>
            <p:cNvGrpSpPr>
              <a:grpSpLocks/>
            </p:cNvGrpSpPr>
            <p:nvPr userDrawn="1"/>
          </p:nvGrpSpPr>
          <p:grpSpPr bwMode="auto">
            <a:xfrm>
              <a:off x="3" y="559"/>
              <a:ext cx="4192" cy="1796"/>
              <a:chOff x="3" y="559"/>
              <a:chExt cx="4192" cy="1796"/>
            </a:xfrm>
          </p:grpSpPr>
          <p:sp>
            <p:nvSpPr>
              <p:cNvPr id="11" name="Line 59"/>
              <p:cNvSpPr>
                <a:spLocks noChangeShapeType="1"/>
              </p:cNvSpPr>
              <p:nvPr/>
            </p:nvSpPr>
            <p:spPr bwMode="ltGray">
              <a:xfrm>
                <a:off x="506" y="559"/>
                <a:ext cx="0" cy="1796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2" name="Line 60"/>
              <p:cNvSpPr>
                <a:spLocks noChangeShapeType="1"/>
              </p:cNvSpPr>
              <p:nvPr/>
            </p:nvSpPr>
            <p:spPr bwMode="ltGray">
              <a:xfrm flipH="1" flipV="1">
                <a:off x="3" y="1924"/>
                <a:ext cx="32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" name="Line 61"/>
              <p:cNvSpPr>
                <a:spLocks noChangeShapeType="1"/>
              </p:cNvSpPr>
              <p:nvPr/>
            </p:nvSpPr>
            <p:spPr bwMode="ltGray">
              <a:xfrm flipH="1" flipV="1">
                <a:off x="384" y="938"/>
                <a:ext cx="3811" cy="1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" name="Arc 62"/>
              <p:cNvSpPr>
                <a:spLocks/>
              </p:cNvSpPr>
              <p:nvPr/>
            </p:nvSpPr>
            <p:spPr bwMode="ltGray">
              <a:xfrm rot="16200000" flipH="1">
                <a:off x="426" y="860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63"/>
            <p:cNvGrpSpPr>
              <a:grpSpLocks/>
            </p:cNvGrpSpPr>
            <p:nvPr userDrawn="1"/>
          </p:nvGrpSpPr>
          <p:grpSpPr bwMode="auto">
            <a:xfrm>
              <a:off x="1480" y="1952"/>
              <a:ext cx="3808" cy="1812"/>
              <a:chOff x="1480" y="1952"/>
              <a:chExt cx="3808" cy="1812"/>
            </a:xfrm>
          </p:grpSpPr>
          <p:sp>
            <p:nvSpPr>
              <p:cNvPr id="8" name="Line 64"/>
              <p:cNvSpPr>
                <a:spLocks noChangeShapeType="1"/>
              </p:cNvSpPr>
              <p:nvPr/>
            </p:nvSpPr>
            <p:spPr bwMode="ltGray">
              <a:xfrm flipV="1">
                <a:off x="1480" y="3442"/>
                <a:ext cx="38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" name="Line 65"/>
              <p:cNvSpPr>
                <a:spLocks noChangeShapeType="1"/>
              </p:cNvSpPr>
              <p:nvPr/>
            </p:nvSpPr>
            <p:spPr bwMode="ltGray">
              <a:xfrm flipH="1">
                <a:off x="5172" y="1952"/>
                <a:ext cx="0" cy="181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" name="Arc 66"/>
              <p:cNvSpPr>
                <a:spLocks/>
              </p:cNvSpPr>
              <p:nvPr/>
            </p:nvSpPr>
            <p:spPr bwMode="ltGray">
              <a:xfrm rot="5400000">
                <a:off x="5097" y="3347"/>
                <a:ext cx="156" cy="157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187" name="Rectangle 67"/>
          <p:cNvSpPr>
            <a:spLocks noGrp="1" noChangeArrowheads="1"/>
          </p:cNvSpPr>
          <p:nvPr>
            <p:ph type="ctrTitle"/>
          </p:nvPr>
        </p:nvSpPr>
        <p:spPr>
          <a:xfrm>
            <a:off x="990600" y="17526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5188" name="Rectangle 68" descr="Rectangle: Click to edit Master text styles&#10;Second level&#10;Third level&#10;Fourth level&#10;Fifth level"/>
          <p:cNvSpPr>
            <a:spLocks noGrp="1" noChangeArrowheads="1"/>
          </p:cNvSpPr>
          <p:nvPr>
            <p:ph type="subTitle" idx="1"/>
          </p:nvPr>
        </p:nvSpPr>
        <p:spPr>
          <a:xfrm>
            <a:off x="990600" y="3309938"/>
            <a:ext cx="64008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1" name="Rectangle 71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6868E8-2318-424D-A136-E8DE4FE67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D9FD1E-8E2F-4842-8B43-15CEF0559D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10350" y="304800"/>
            <a:ext cx="2000250" cy="5715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304800"/>
            <a:ext cx="5848350" cy="57150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0DC39-A678-4E03-97DB-3546E9F32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C3BD0B-5B33-41CA-9282-A4AB00A800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870214-9DC1-4DC4-9392-7DCB97E7B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8382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00600" y="19050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B158E0-EF3E-4B42-874B-00316CC266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86489E-CF31-46BE-8D6B-7044568D4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3E769-163D-4738-A4CA-D822EAC23AD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5EF17A-72AB-400D-B4E8-CE04B9C1161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420729-1CE1-4676-BE3E-803E15DB9F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65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6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7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7E0CD-53A8-4E5E-A734-BBCECEF257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grpSp>
          <p:nvGrpSpPr>
            <p:cNvPr id="1032" name="Group 3"/>
            <p:cNvGrpSpPr>
              <a:grpSpLocks/>
            </p:cNvGrpSpPr>
            <p:nvPr/>
          </p:nvGrpSpPr>
          <p:grpSpPr bwMode="auto">
            <a:xfrm>
              <a:off x="0" y="0"/>
              <a:ext cx="5760" cy="4320"/>
              <a:chOff x="0" y="0"/>
              <a:chExt cx="5760" cy="4320"/>
            </a:xfrm>
          </p:grpSpPr>
          <p:grpSp>
            <p:nvGrpSpPr>
              <p:cNvPr id="1039" name="Group 4"/>
              <p:cNvGrpSpPr>
                <a:grpSpLocks/>
              </p:cNvGrpSpPr>
              <p:nvPr/>
            </p:nvGrpSpPr>
            <p:grpSpPr bwMode="auto">
              <a:xfrm>
                <a:off x="0" y="192"/>
                <a:ext cx="5760" cy="4032"/>
                <a:chOff x="0" y="192"/>
                <a:chExt cx="5760" cy="4032"/>
              </a:xfrm>
            </p:grpSpPr>
            <p:sp>
              <p:nvSpPr>
                <p:cNvPr id="4101" name="Line 5"/>
                <p:cNvSpPr>
                  <a:spLocks noChangeShapeType="1"/>
                </p:cNvSpPr>
                <p:nvPr/>
              </p:nvSpPr>
              <p:spPr bwMode="white">
                <a:xfrm>
                  <a:off x="0" y="19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2" name="Line 6"/>
                <p:cNvSpPr>
                  <a:spLocks noChangeShapeType="1"/>
                </p:cNvSpPr>
                <p:nvPr/>
              </p:nvSpPr>
              <p:spPr bwMode="white">
                <a:xfrm>
                  <a:off x="0" y="38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3" name="Line 7"/>
                <p:cNvSpPr>
                  <a:spLocks noChangeShapeType="1"/>
                </p:cNvSpPr>
                <p:nvPr/>
              </p:nvSpPr>
              <p:spPr bwMode="white">
                <a:xfrm>
                  <a:off x="0" y="57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4" name="Line 8"/>
                <p:cNvSpPr>
                  <a:spLocks noChangeShapeType="1"/>
                </p:cNvSpPr>
                <p:nvPr/>
              </p:nvSpPr>
              <p:spPr bwMode="white">
                <a:xfrm>
                  <a:off x="0" y="76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5" name="Line 9"/>
                <p:cNvSpPr>
                  <a:spLocks noChangeShapeType="1"/>
                </p:cNvSpPr>
                <p:nvPr/>
              </p:nvSpPr>
              <p:spPr bwMode="white">
                <a:xfrm>
                  <a:off x="0" y="96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6" name="Line 10"/>
                <p:cNvSpPr>
                  <a:spLocks noChangeShapeType="1"/>
                </p:cNvSpPr>
                <p:nvPr/>
              </p:nvSpPr>
              <p:spPr bwMode="white">
                <a:xfrm>
                  <a:off x="0" y="115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7" name="Line 11"/>
                <p:cNvSpPr>
                  <a:spLocks noChangeShapeType="1"/>
                </p:cNvSpPr>
                <p:nvPr/>
              </p:nvSpPr>
              <p:spPr bwMode="white">
                <a:xfrm>
                  <a:off x="0" y="134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8" name="Line 12"/>
                <p:cNvSpPr>
                  <a:spLocks noChangeShapeType="1"/>
                </p:cNvSpPr>
                <p:nvPr/>
              </p:nvSpPr>
              <p:spPr bwMode="white">
                <a:xfrm>
                  <a:off x="0" y="153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09" name="Line 13"/>
                <p:cNvSpPr>
                  <a:spLocks noChangeShapeType="1"/>
                </p:cNvSpPr>
                <p:nvPr/>
              </p:nvSpPr>
              <p:spPr bwMode="white">
                <a:xfrm>
                  <a:off x="0" y="172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0" name="Line 14"/>
                <p:cNvSpPr>
                  <a:spLocks noChangeShapeType="1"/>
                </p:cNvSpPr>
                <p:nvPr/>
              </p:nvSpPr>
              <p:spPr bwMode="white">
                <a:xfrm>
                  <a:off x="0" y="192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1" name="Line 15"/>
                <p:cNvSpPr>
                  <a:spLocks noChangeShapeType="1"/>
                </p:cNvSpPr>
                <p:nvPr/>
              </p:nvSpPr>
              <p:spPr bwMode="white">
                <a:xfrm>
                  <a:off x="0" y="211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2" name="Line 16"/>
                <p:cNvSpPr>
                  <a:spLocks noChangeShapeType="1"/>
                </p:cNvSpPr>
                <p:nvPr/>
              </p:nvSpPr>
              <p:spPr bwMode="white">
                <a:xfrm>
                  <a:off x="0" y="230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3" name="Line 17"/>
                <p:cNvSpPr>
                  <a:spLocks noChangeShapeType="1"/>
                </p:cNvSpPr>
                <p:nvPr/>
              </p:nvSpPr>
              <p:spPr bwMode="white">
                <a:xfrm>
                  <a:off x="0" y="249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4" name="Line 18"/>
                <p:cNvSpPr>
                  <a:spLocks noChangeShapeType="1"/>
                </p:cNvSpPr>
                <p:nvPr/>
              </p:nvSpPr>
              <p:spPr bwMode="white">
                <a:xfrm>
                  <a:off x="0" y="268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5" name="Line 19"/>
                <p:cNvSpPr>
                  <a:spLocks noChangeShapeType="1"/>
                </p:cNvSpPr>
                <p:nvPr/>
              </p:nvSpPr>
              <p:spPr bwMode="white">
                <a:xfrm>
                  <a:off x="0" y="288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6" name="Line 20"/>
                <p:cNvSpPr>
                  <a:spLocks noChangeShapeType="1"/>
                </p:cNvSpPr>
                <p:nvPr/>
              </p:nvSpPr>
              <p:spPr bwMode="white">
                <a:xfrm>
                  <a:off x="0" y="307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7" name="Line 21"/>
                <p:cNvSpPr>
                  <a:spLocks noChangeShapeType="1"/>
                </p:cNvSpPr>
                <p:nvPr/>
              </p:nvSpPr>
              <p:spPr bwMode="white">
                <a:xfrm>
                  <a:off x="0" y="326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8" name="Line 22"/>
                <p:cNvSpPr>
                  <a:spLocks noChangeShapeType="1"/>
                </p:cNvSpPr>
                <p:nvPr/>
              </p:nvSpPr>
              <p:spPr bwMode="white">
                <a:xfrm>
                  <a:off x="0" y="3456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19" name="Line 23"/>
                <p:cNvSpPr>
                  <a:spLocks noChangeShapeType="1"/>
                </p:cNvSpPr>
                <p:nvPr/>
              </p:nvSpPr>
              <p:spPr bwMode="white">
                <a:xfrm>
                  <a:off x="0" y="3648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0" name="Line 24"/>
                <p:cNvSpPr>
                  <a:spLocks noChangeShapeType="1"/>
                </p:cNvSpPr>
                <p:nvPr/>
              </p:nvSpPr>
              <p:spPr bwMode="white">
                <a:xfrm>
                  <a:off x="0" y="3840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1" name="Line 25"/>
                <p:cNvSpPr>
                  <a:spLocks noChangeShapeType="1"/>
                </p:cNvSpPr>
                <p:nvPr/>
              </p:nvSpPr>
              <p:spPr bwMode="white">
                <a:xfrm>
                  <a:off x="0" y="4032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2" name="Line 26"/>
                <p:cNvSpPr>
                  <a:spLocks noChangeShapeType="1"/>
                </p:cNvSpPr>
                <p:nvPr/>
              </p:nvSpPr>
              <p:spPr bwMode="white">
                <a:xfrm>
                  <a:off x="0" y="4224"/>
                  <a:ext cx="5760" cy="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40" name="Group 27"/>
              <p:cNvGrpSpPr>
                <a:grpSpLocks/>
              </p:cNvGrpSpPr>
              <p:nvPr/>
            </p:nvGrpSpPr>
            <p:grpSpPr bwMode="auto">
              <a:xfrm>
                <a:off x="192" y="0"/>
                <a:ext cx="5376" cy="4320"/>
                <a:chOff x="192" y="0"/>
                <a:chExt cx="5376" cy="4320"/>
              </a:xfrm>
            </p:grpSpPr>
            <p:sp>
              <p:nvSpPr>
                <p:cNvPr id="4124" name="Line 28"/>
                <p:cNvSpPr>
                  <a:spLocks noChangeShapeType="1"/>
                </p:cNvSpPr>
                <p:nvPr/>
              </p:nvSpPr>
              <p:spPr bwMode="white">
                <a:xfrm>
                  <a:off x="1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5" name="Line 29"/>
                <p:cNvSpPr>
                  <a:spLocks noChangeShapeType="1"/>
                </p:cNvSpPr>
                <p:nvPr/>
              </p:nvSpPr>
              <p:spPr bwMode="white">
                <a:xfrm>
                  <a:off x="3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6" name="Line 30"/>
                <p:cNvSpPr>
                  <a:spLocks noChangeShapeType="1"/>
                </p:cNvSpPr>
                <p:nvPr/>
              </p:nvSpPr>
              <p:spPr bwMode="white">
                <a:xfrm>
                  <a:off x="5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7" name="Line 31"/>
                <p:cNvSpPr>
                  <a:spLocks noChangeShapeType="1"/>
                </p:cNvSpPr>
                <p:nvPr/>
              </p:nvSpPr>
              <p:spPr bwMode="white">
                <a:xfrm>
                  <a:off x="7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8" name="Line 32"/>
                <p:cNvSpPr>
                  <a:spLocks noChangeShapeType="1"/>
                </p:cNvSpPr>
                <p:nvPr/>
              </p:nvSpPr>
              <p:spPr bwMode="white">
                <a:xfrm>
                  <a:off x="96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29" name="Line 33"/>
                <p:cNvSpPr>
                  <a:spLocks noChangeShapeType="1"/>
                </p:cNvSpPr>
                <p:nvPr/>
              </p:nvSpPr>
              <p:spPr bwMode="white">
                <a:xfrm>
                  <a:off x="115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0" name="Line 34"/>
                <p:cNvSpPr>
                  <a:spLocks noChangeShapeType="1"/>
                </p:cNvSpPr>
                <p:nvPr/>
              </p:nvSpPr>
              <p:spPr bwMode="white">
                <a:xfrm>
                  <a:off x="134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1" name="Line 35"/>
                <p:cNvSpPr>
                  <a:spLocks noChangeShapeType="1"/>
                </p:cNvSpPr>
                <p:nvPr/>
              </p:nvSpPr>
              <p:spPr bwMode="white">
                <a:xfrm>
                  <a:off x="153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2" name="Line 36"/>
                <p:cNvSpPr>
                  <a:spLocks noChangeShapeType="1"/>
                </p:cNvSpPr>
                <p:nvPr/>
              </p:nvSpPr>
              <p:spPr bwMode="white">
                <a:xfrm>
                  <a:off x="172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3" name="Line 37"/>
                <p:cNvSpPr>
                  <a:spLocks noChangeShapeType="1"/>
                </p:cNvSpPr>
                <p:nvPr/>
              </p:nvSpPr>
              <p:spPr bwMode="white">
                <a:xfrm>
                  <a:off x="192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4" name="Line 38"/>
                <p:cNvSpPr>
                  <a:spLocks noChangeShapeType="1"/>
                </p:cNvSpPr>
                <p:nvPr/>
              </p:nvSpPr>
              <p:spPr bwMode="white">
                <a:xfrm>
                  <a:off x="211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5" name="Line 39"/>
                <p:cNvSpPr>
                  <a:spLocks noChangeShapeType="1"/>
                </p:cNvSpPr>
                <p:nvPr/>
              </p:nvSpPr>
              <p:spPr bwMode="white">
                <a:xfrm>
                  <a:off x="230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6" name="Line 40"/>
                <p:cNvSpPr>
                  <a:spLocks noChangeShapeType="1"/>
                </p:cNvSpPr>
                <p:nvPr/>
              </p:nvSpPr>
              <p:spPr bwMode="white">
                <a:xfrm>
                  <a:off x="249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7" name="Line 41"/>
                <p:cNvSpPr>
                  <a:spLocks noChangeShapeType="1"/>
                </p:cNvSpPr>
                <p:nvPr/>
              </p:nvSpPr>
              <p:spPr bwMode="white">
                <a:xfrm>
                  <a:off x="268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8" name="Line 42"/>
                <p:cNvSpPr>
                  <a:spLocks noChangeShapeType="1"/>
                </p:cNvSpPr>
                <p:nvPr/>
              </p:nvSpPr>
              <p:spPr bwMode="white">
                <a:xfrm>
                  <a:off x="288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39" name="Line 43"/>
                <p:cNvSpPr>
                  <a:spLocks noChangeShapeType="1"/>
                </p:cNvSpPr>
                <p:nvPr/>
              </p:nvSpPr>
              <p:spPr bwMode="white">
                <a:xfrm>
                  <a:off x="307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0" name="Line 44"/>
                <p:cNvSpPr>
                  <a:spLocks noChangeShapeType="1"/>
                </p:cNvSpPr>
                <p:nvPr/>
              </p:nvSpPr>
              <p:spPr bwMode="white">
                <a:xfrm>
                  <a:off x="326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1" name="Line 45"/>
                <p:cNvSpPr>
                  <a:spLocks noChangeShapeType="1"/>
                </p:cNvSpPr>
                <p:nvPr/>
              </p:nvSpPr>
              <p:spPr bwMode="white">
                <a:xfrm>
                  <a:off x="345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2" name="Line 46"/>
                <p:cNvSpPr>
                  <a:spLocks noChangeShapeType="1"/>
                </p:cNvSpPr>
                <p:nvPr/>
              </p:nvSpPr>
              <p:spPr bwMode="white">
                <a:xfrm>
                  <a:off x="364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3" name="Line 47"/>
                <p:cNvSpPr>
                  <a:spLocks noChangeShapeType="1"/>
                </p:cNvSpPr>
                <p:nvPr/>
              </p:nvSpPr>
              <p:spPr bwMode="white">
                <a:xfrm>
                  <a:off x="384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4" name="Line 48"/>
                <p:cNvSpPr>
                  <a:spLocks noChangeShapeType="1"/>
                </p:cNvSpPr>
                <p:nvPr/>
              </p:nvSpPr>
              <p:spPr bwMode="white">
                <a:xfrm>
                  <a:off x="403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5" name="Line 49"/>
                <p:cNvSpPr>
                  <a:spLocks noChangeShapeType="1"/>
                </p:cNvSpPr>
                <p:nvPr/>
              </p:nvSpPr>
              <p:spPr bwMode="white">
                <a:xfrm>
                  <a:off x="422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6" name="Line 50"/>
                <p:cNvSpPr>
                  <a:spLocks noChangeShapeType="1"/>
                </p:cNvSpPr>
                <p:nvPr/>
              </p:nvSpPr>
              <p:spPr bwMode="white">
                <a:xfrm>
                  <a:off x="441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7" name="Line 51"/>
                <p:cNvSpPr>
                  <a:spLocks noChangeShapeType="1"/>
                </p:cNvSpPr>
                <p:nvPr/>
              </p:nvSpPr>
              <p:spPr bwMode="white">
                <a:xfrm>
                  <a:off x="460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8" name="Line 52"/>
                <p:cNvSpPr>
                  <a:spLocks noChangeShapeType="1"/>
                </p:cNvSpPr>
                <p:nvPr/>
              </p:nvSpPr>
              <p:spPr bwMode="white">
                <a:xfrm>
                  <a:off x="4800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49" name="Line 53"/>
                <p:cNvSpPr>
                  <a:spLocks noChangeShapeType="1"/>
                </p:cNvSpPr>
                <p:nvPr/>
              </p:nvSpPr>
              <p:spPr bwMode="white">
                <a:xfrm>
                  <a:off x="4992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0" name="Line 54"/>
                <p:cNvSpPr>
                  <a:spLocks noChangeShapeType="1"/>
                </p:cNvSpPr>
                <p:nvPr/>
              </p:nvSpPr>
              <p:spPr bwMode="white">
                <a:xfrm>
                  <a:off x="5184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1" name="Line 55"/>
                <p:cNvSpPr>
                  <a:spLocks noChangeShapeType="1"/>
                </p:cNvSpPr>
                <p:nvPr/>
              </p:nvSpPr>
              <p:spPr bwMode="white">
                <a:xfrm>
                  <a:off x="5376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4152" name="Line 56"/>
                <p:cNvSpPr>
                  <a:spLocks noChangeShapeType="1"/>
                </p:cNvSpPr>
                <p:nvPr/>
              </p:nvSpPr>
              <p:spPr bwMode="white">
                <a:xfrm>
                  <a:off x="5568" y="0"/>
                  <a:ext cx="0" cy="4320"/>
                </a:xfrm>
                <a:prstGeom prst="line">
                  <a:avLst/>
                </a:prstGeom>
                <a:noFill/>
                <a:ln w="9525">
                  <a:pattFill prst="pct30">
                    <a:fgClr>
                      <a:schemeClr val="folHlink"/>
                    </a:fgClr>
                    <a:bgClr>
                      <a:schemeClr val="bg1"/>
                    </a:bgClr>
                  </a:patt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sp>
          <p:nvSpPr>
            <p:cNvPr id="4153" name="Rectangle 57" descr="60%"/>
            <p:cNvSpPr>
              <a:spLocks noChangeArrowheads="1"/>
            </p:cNvSpPr>
            <p:nvPr/>
          </p:nvSpPr>
          <p:spPr bwMode="ltGray">
            <a:xfrm>
              <a:off x="2112" y="0"/>
              <a:ext cx="3648" cy="96"/>
            </a:xfrm>
            <a:prstGeom prst="rect">
              <a:avLst/>
            </a:prstGeom>
            <a:pattFill prst="pct60">
              <a:fgClr>
                <a:schemeClr val="folHlink"/>
              </a:fgClr>
              <a:bgClr>
                <a:schemeClr val="bg1"/>
              </a:bgClr>
            </a:patt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4154" name="Line 58"/>
            <p:cNvSpPr>
              <a:spLocks noChangeShapeType="1"/>
            </p:cNvSpPr>
            <p:nvPr/>
          </p:nvSpPr>
          <p:spPr bwMode="ltGray">
            <a:xfrm>
              <a:off x="5568" y="0"/>
              <a:ext cx="0" cy="1488"/>
            </a:xfrm>
            <a:prstGeom prst="line">
              <a:avLst/>
            </a:prstGeom>
            <a:noFill/>
            <a:ln w="9525">
              <a:solidFill>
                <a:schemeClr val="hlink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59"/>
            <p:cNvGrpSpPr>
              <a:grpSpLocks/>
            </p:cNvGrpSpPr>
            <p:nvPr/>
          </p:nvGrpSpPr>
          <p:grpSpPr bwMode="auto">
            <a:xfrm>
              <a:off x="261" y="892"/>
              <a:ext cx="1124" cy="1464"/>
              <a:chOff x="96" y="916"/>
              <a:chExt cx="2208" cy="2876"/>
            </a:xfrm>
          </p:grpSpPr>
          <p:sp>
            <p:nvSpPr>
              <p:cNvPr id="4156" name="Line 60"/>
              <p:cNvSpPr>
                <a:spLocks noChangeShapeType="1"/>
              </p:cNvSpPr>
              <p:nvPr/>
            </p:nvSpPr>
            <p:spPr bwMode="ltGray">
              <a:xfrm flipH="1">
                <a:off x="96" y="1038"/>
                <a:ext cx="2208" cy="0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7" name="Line 61"/>
              <p:cNvSpPr>
                <a:spLocks noChangeShapeType="1"/>
              </p:cNvSpPr>
              <p:nvPr/>
            </p:nvSpPr>
            <p:spPr bwMode="ltGray">
              <a:xfrm>
                <a:off x="336" y="920"/>
                <a:ext cx="0" cy="2872"/>
              </a:xfrm>
              <a:prstGeom prst="line">
                <a:avLst/>
              </a:pr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58" name="Arc 62"/>
              <p:cNvSpPr>
                <a:spLocks/>
              </p:cNvSpPr>
              <p:nvPr/>
            </p:nvSpPr>
            <p:spPr bwMode="ltGray">
              <a:xfrm flipH="1">
                <a:off x="218" y="916"/>
                <a:ext cx="238" cy="240"/>
              </a:xfrm>
              <a:custGeom>
                <a:avLst/>
                <a:gdLst>
                  <a:gd name="G0" fmla="+- 21595 0 0"/>
                  <a:gd name="G1" fmla="+- 21600 0 0"/>
                  <a:gd name="G2" fmla="+- 21600 0 0"/>
                  <a:gd name="T0" fmla="*/ 21114 w 43195"/>
                  <a:gd name="T1" fmla="*/ 5 h 43200"/>
                  <a:gd name="T2" fmla="*/ 0 w 43195"/>
                  <a:gd name="T3" fmla="*/ 22056 h 43200"/>
                  <a:gd name="T4" fmla="*/ 21595 w 43195"/>
                  <a:gd name="T5" fmla="*/ 21600 h 43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3195" h="43200" fill="none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</a:path>
                  <a:path w="43195" h="43200" stroke="0" extrusionOk="0">
                    <a:moveTo>
                      <a:pt x="21114" y="5"/>
                    </a:moveTo>
                    <a:cubicBezTo>
                      <a:pt x="21274" y="1"/>
                      <a:pt x="21434" y="-1"/>
                      <a:pt x="21595" y="0"/>
                    </a:cubicBezTo>
                    <a:cubicBezTo>
                      <a:pt x="33524" y="0"/>
                      <a:pt x="43195" y="9670"/>
                      <a:pt x="43195" y="21600"/>
                    </a:cubicBezTo>
                    <a:cubicBezTo>
                      <a:pt x="43195" y="33529"/>
                      <a:pt x="33524" y="43200"/>
                      <a:pt x="21595" y="43200"/>
                    </a:cubicBezTo>
                    <a:cubicBezTo>
                      <a:pt x="9843" y="43200"/>
                      <a:pt x="247" y="33805"/>
                      <a:pt x="-1" y="22056"/>
                    </a:cubicBezTo>
                    <a:lnTo>
                      <a:pt x="21595" y="21600"/>
                    </a:lnTo>
                    <a:close/>
                  </a:path>
                </a:pathLst>
              </a:custGeom>
              <a:noFill/>
              <a:ln w="9525">
                <a:solidFill>
                  <a:schemeClr val="hlink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1027" name="Rectangle 63"/>
          <p:cNvSpPr>
            <a:spLocks noGrp="1" noChangeArrowheads="1"/>
          </p:cNvSpPr>
          <p:nvPr>
            <p:ph type="title"/>
          </p:nvPr>
        </p:nvSpPr>
        <p:spPr bwMode="auto">
          <a:xfrm>
            <a:off x="609600" y="3048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64" descr="Rectangle: Click to edit Master text styles&#10;Second level&#10;Third level&#10;Fourth level&#10;Fifth level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9050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161" name="Rectangle 6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2" name="Rectangle 6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163" name="Rectangle 6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90BD6C7-4BCD-4FEE-8974-EF9076095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4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1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95000"/>
        <a:buFont typeface="Wingdings" pitchFamily="2" charset="2"/>
        <a:buChar char="w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" Target="slide4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5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" Target="slide6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" Target="slide1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" Target="slide1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slide1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1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Материалы за 07.11.2009 &quot; ALLDAY - народный сайт о дизай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286000" y="1198880"/>
            <a:ext cx="512064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Задачи на смекалку </a:t>
            </a:r>
          </a:p>
          <a:p>
            <a:pPr algn="ctr"/>
            <a:r>
              <a:rPr lang="ru-RU" sz="3600" b="1" dirty="0" smtClean="0">
                <a:solidFill>
                  <a:srgbClr val="9900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5 – 6 класс</a:t>
            </a:r>
          </a:p>
          <a:p>
            <a:pPr algn="ctr"/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/>
            </a:r>
            <a:b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Интеллектуальное воспитание</a:t>
            </a:r>
          </a:p>
          <a:p>
            <a:pPr algn="ctr"/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/>
            </a:r>
            <a:b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Артеева Елена Сергеевна</a:t>
            </a:r>
            <a:b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учитель математики</a:t>
            </a:r>
            <a:b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МБОУ «Лицей № 1, г.Инты»</a:t>
            </a:r>
          </a:p>
          <a:p>
            <a:pPr algn="ctr"/>
            <a:endParaRPr lang="ru-RU" dirty="0" smtClean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nguiatGothicC" pitchFamily="82" charset="0"/>
            </a:endParaRPr>
          </a:p>
          <a:p>
            <a:pPr algn="ctr"/>
            <a:endParaRPr lang="ru-RU" dirty="0" smtClean="0">
              <a:solidFill>
                <a:srgbClr val="00808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enguiatGothicC" pitchFamily="82" charset="0"/>
            </a:endParaRPr>
          </a:p>
          <a:p>
            <a:pPr algn="ctr"/>
            <a: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/>
            </a:r>
            <a:br>
              <a:rPr lang="ru-RU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sz="2000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г.Инта</a:t>
            </a:r>
            <a:br>
              <a:rPr lang="ru-RU" sz="2000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</a:br>
            <a:r>
              <a:rPr lang="ru-RU" sz="2000" dirty="0" smtClean="0">
                <a:solidFill>
                  <a:srgbClr val="00808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enguiatGothicC" pitchFamily="82" charset="0"/>
              </a:rPr>
              <a:t>2014г.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938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enguiatGothicC" pitchFamily="82" charset="0"/>
              </a:rPr>
              <a:t>Используемые материалы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BenguiatGothicC" pitchFamily="82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71832" y="1769100"/>
            <a:ext cx="784122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И.Ф. </a:t>
            </a:r>
            <a:r>
              <a:rPr lang="ru-RU" dirty="0" err="1" smtClean="0"/>
              <a:t>Шарыгин</a:t>
            </a:r>
            <a:r>
              <a:rPr lang="ru-RU" dirty="0" smtClean="0"/>
              <a:t>, </a:t>
            </a:r>
            <a:r>
              <a:rPr lang="ru-RU" dirty="0" err="1" smtClean="0"/>
              <a:t>А.В.Шевкин</a:t>
            </a:r>
            <a:r>
              <a:rPr lang="ru-RU" dirty="0" smtClean="0"/>
              <a:t> «Задачи на смекалку 5-6 классы», Изд. «Просвещение», Москва,2014.</a:t>
            </a:r>
            <a:endParaRPr lang="ru-RU" dirty="0"/>
          </a:p>
        </p:txBody>
      </p:sp>
      <p:pic>
        <p:nvPicPr>
          <p:cNvPr id="4" name="Picture 12" descr="Обсуждение участника:ELENABEL - Wiki-Сибириа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3148" y="3141406"/>
            <a:ext cx="3242452" cy="2431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2"/>
          <p:cNvGrpSpPr/>
          <p:nvPr/>
        </p:nvGrpSpPr>
        <p:grpSpPr>
          <a:xfrm>
            <a:off x="732902" y="304048"/>
            <a:ext cx="1896461" cy="1551201"/>
            <a:chOff x="928210" y="1759985"/>
            <a:chExt cx="1896461" cy="1551201"/>
          </a:xfrm>
        </p:grpSpPr>
        <p:sp>
          <p:nvSpPr>
            <p:cNvPr id="3" name="Rectangle 8"/>
            <p:cNvSpPr>
              <a:spLocks noChangeArrowheads="1"/>
            </p:cNvSpPr>
            <p:nvPr/>
          </p:nvSpPr>
          <p:spPr bwMode="auto">
            <a:xfrm>
              <a:off x="2586546" y="1844767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0</a:t>
              </a:r>
              <a:endParaRPr lang="ru-RU" sz="1600" dirty="0"/>
            </a:p>
          </p:txBody>
        </p:sp>
        <p:sp>
          <p:nvSpPr>
            <p:cNvPr id="4" name="Rectangle 4"/>
            <p:cNvSpPr>
              <a:spLocks noChangeArrowheads="1"/>
            </p:cNvSpPr>
            <p:nvPr/>
          </p:nvSpPr>
          <p:spPr bwMode="auto">
            <a:xfrm>
              <a:off x="1556227" y="1857761"/>
              <a:ext cx="238126" cy="2460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7</a:t>
              </a:r>
              <a:endParaRPr lang="ru-RU" sz="1600" dirty="0"/>
            </a:p>
          </p:txBody>
        </p:sp>
        <p:sp>
          <p:nvSpPr>
            <p:cNvPr id="5" name="Rectangle 5"/>
            <p:cNvSpPr>
              <a:spLocks noChangeArrowheads="1"/>
            </p:cNvSpPr>
            <p:nvPr/>
          </p:nvSpPr>
          <p:spPr bwMode="auto">
            <a:xfrm>
              <a:off x="2178173" y="1857761"/>
              <a:ext cx="238125" cy="246062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1</a:t>
              </a:r>
              <a:endParaRPr lang="ru-RU" sz="1600" dirty="0"/>
            </a:p>
          </p:txBody>
        </p:sp>
        <p:sp>
          <p:nvSpPr>
            <p:cNvPr id="6" name="Rectangle 1"/>
            <p:cNvSpPr>
              <a:spLocks noChangeArrowheads="1"/>
            </p:cNvSpPr>
            <p:nvPr/>
          </p:nvSpPr>
          <p:spPr bwMode="auto">
            <a:xfrm>
              <a:off x="970301" y="1848882"/>
              <a:ext cx="245940" cy="281759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400" dirty="0" smtClean="0"/>
                <a:t>3</a:t>
              </a:r>
              <a:endParaRPr lang="ru-RU" sz="1400" dirty="0"/>
            </a:p>
          </p:txBody>
        </p:sp>
        <p:sp>
          <p:nvSpPr>
            <p:cNvPr id="7" name="Прямоугольник 6"/>
            <p:cNvSpPr/>
            <p:nvPr/>
          </p:nvSpPr>
          <p:spPr>
            <a:xfrm>
              <a:off x="1206762" y="1759985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+</a:t>
              </a:r>
              <a:endParaRPr lang="ru-RU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1801566" y="1777741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=</a:t>
              </a:r>
              <a:endParaRPr lang="ru-RU" dirty="0"/>
            </a:p>
          </p:txBody>
        </p:sp>
        <p:grpSp>
          <p:nvGrpSpPr>
            <p:cNvPr id="9" name="Группа 51"/>
            <p:cNvGrpSpPr/>
            <p:nvPr/>
          </p:nvGrpSpPr>
          <p:grpSpPr>
            <a:xfrm>
              <a:off x="928210" y="2354789"/>
              <a:ext cx="1479426" cy="956397"/>
              <a:chOff x="928210" y="2354789"/>
              <a:chExt cx="1479426" cy="956397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28210" y="2475082"/>
                <a:ext cx="246063" cy="2460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2</a:t>
                </a:r>
                <a:endParaRPr lang="ru-RU" sz="1600" dirty="0"/>
              </a:p>
            </p:txBody>
          </p:sp>
          <p:sp>
            <p:nvSpPr>
              <p:cNvPr id="11" name="Rectangle 9"/>
              <p:cNvSpPr>
                <a:spLocks noChangeArrowheads="1"/>
              </p:cNvSpPr>
              <p:nvPr/>
            </p:nvSpPr>
            <p:spPr bwMode="auto">
              <a:xfrm>
                <a:off x="1565830" y="3061008"/>
                <a:ext cx="238125" cy="2460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5</a:t>
                </a:r>
                <a:endParaRPr lang="ru-RU" sz="1600" dirty="0"/>
              </a:p>
            </p:txBody>
          </p:sp>
          <p:sp>
            <p:nvSpPr>
              <p:cNvPr id="12" name="Rectangle 10"/>
              <p:cNvSpPr>
                <a:spLocks noChangeArrowheads="1"/>
              </p:cNvSpPr>
              <p:nvPr/>
            </p:nvSpPr>
            <p:spPr bwMode="auto">
              <a:xfrm>
                <a:off x="2160958" y="3052130"/>
                <a:ext cx="238125" cy="24606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9</a:t>
                </a:r>
                <a:endParaRPr lang="ru-RU" sz="1600" dirty="0"/>
              </a:p>
            </p:txBody>
          </p:sp>
          <p:sp>
            <p:nvSpPr>
              <p:cNvPr id="13" name="Rectangle 6"/>
              <p:cNvSpPr>
                <a:spLocks noChangeArrowheads="1"/>
              </p:cNvSpPr>
              <p:nvPr/>
            </p:nvSpPr>
            <p:spPr bwMode="auto">
              <a:xfrm>
                <a:off x="962149" y="3065124"/>
                <a:ext cx="238125" cy="2460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4</a:t>
                </a:r>
                <a:endParaRPr lang="ru-RU" sz="1600" dirty="0"/>
              </a:p>
            </p:txBody>
          </p:sp>
          <p:sp>
            <p:nvSpPr>
              <p:cNvPr id="14" name="Rectangle 2"/>
              <p:cNvSpPr>
                <a:spLocks noChangeArrowheads="1"/>
              </p:cNvSpPr>
              <p:nvPr/>
            </p:nvSpPr>
            <p:spPr bwMode="auto">
              <a:xfrm>
                <a:off x="1565614" y="2479198"/>
                <a:ext cx="238125" cy="2460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6</a:t>
                </a:r>
                <a:endParaRPr lang="ru-RU" sz="1600" dirty="0"/>
              </a:p>
            </p:txBody>
          </p:sp>
          <p:sp>
            <p:nvSpPr>
              <p:cNvPr id="15" name="Rectangle 3"/>
              <p:cNvSpPr>
                <a:spLocks noChangeArrowheads="1"/>
              </p:cNvSpPr>
              <p:nvPr/>
            </p:nvSpPr>
            <p:spPr bwMode="auto">
              <a:xfrm>
                <a:off x="2169511" y="2470320"/>
                <a:ext cx="238125" cy="246062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8</a:t>
                </a:r>
                <a:endParaRPr lang="ru-RU" sz="1600" dirty="0"/>
              </a:p>
            </p:txBody>
          </p:sp>
          <p:sp>
            <p:nvSpPr>
              <p:cNvPr id="16" name="Прямоугольник 15"/>
              <p:cNvSpPr/>
              <p:nvPr/>
            </p:nvSpPr>
            <p:spPr>
              <a:xfrm>
                <a:off x="1197884" y="2354789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+</a:t>
                </a:r>
                <a:endParaRPr lang="ru-RU" dirty="0"/>
              </a:p>
            </p:txBody>
          </p:sp>
          <p:sp>
            <p:nvSpPr>
              <p:cNvPr id="17" name="Прямоугольник 16"/>
              <p:cNvSpPr/>
              <p:nvPr/>
            </p:nvSpPr>
            <p:spPr>
              <a:xfrm>
                <a:off x="1819321" y="2372545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=</a:t>
                </a:r>
                <a:endParaRPr lang="ru-RU" dirty="0"/>
              </a:p>
            </p:txBody>
          </p:sp>
        </p:grpSp>
      </p:grpSp>
      <p:sp>
        <p:nvSpPr>
          <p:cNvPr id="146" name="Прямоугольник 145"/>
          <p:cNvSpPr/>
          <p:nvPr/>
        </p:nvSpPr>
        <p:spPr>
          <a:xfrm>
            <a:off x="1020331" y="1529166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dirty="0"/>
          </a:p>
        </p:txBody>
      </p:sp>
      <p:sp>
        <p:nvSpPr>
          <p:cNvPr id="155" name="Прямоугольник 154"/>
          <p:cNvSpPr/>
          <p:nvPr/>
        </p:nvSpPr>
        <p:spPr>
          <a:xfrm>
            <a:off x="1615134" y="151141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cs typeface="Times New Roman" pitchFamily="18" charset="0"/>
              </a:rPr>
              <a:t>=</a:t>
            </a:r>
            <a:endParaRPr lang="ru-RU" dirty="0"/>
          </a:p>
        </p:txBody>
      </p:sp>
      <p:grpSp>
        <p:nvGrpSpPr>
          <p:cNvPr id="166" name="Группа 165"/>
          <p:cNvGrpSpPr/>
          <p:nvPr/>
        </p:nvGrpSpPr>
        <p:grpSpPr>
          <a:xfrm>
            <a:off x="4092606" y="328474"/>
            <a:ext cx="1988598" cy="1609092"/>
            <a:chOff x="2890175" y="259658"/>
            <a:chExt cx="1896461" cy="1677907"/>
          </a:xfrm>
        </p:grpSpPr>
        <p:grpSp>
          <p:nvGrpSpPr>
            <p:cNvPr id="34" name="Группа 52"/>
            <p:cNvGrpSpPr/>
            <p:nvPr/>
          </p:nvGrpSpPr>
          <p:grpSpPr>
            <a:xfrm>
              <a:off x="2890175" y="259658"/>
              <a:ext cx="1896461" cy="1551201"/>
              <a:chOff x="928210" y="1759985"/>
              <a:chExt cx="1896461" cy="1551201"/>
            </a:xfrm>
          </p:grpSpPr>
          <p:sp>
            <p:nvSpPr>
              <p:cNvPr id="35" name="Rectangle 8"/>
              <p:cNvSpPr>
                <a:spLocks noChangeArrowheads="1"/>
              </p:cNvSpPr>
              <p:nvPr/>
            </p:nvSpPr>
            <p:spPr bwMode="auto">
              <a:xfrm>
                <a:off x="2586546" y="1844767"/>
                <a:ext cx="238125" cy="32254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0</a:t>
                </a:r>
                <a:endParaRPr lang="ru-RU" sz="1600" dirty="0"/>
              </a:p>
            </p:txBody>
          </p:sp>
          <p:sp>
            <p:nvSpPr>
              <p:cNvPr id="36" name="Rectangle 4"/>
              <p:cNvSpPr>
                <a:spLocks noChangeArrowheads="1"/>
              </p:cNvSpPr>
              <p:nvPr/>
            </p:nvSpPr>
            <p:spPr bwMode="auto">
              <a:xfrm>
                <a:off x="1556227" y="1857761"/>
                <a:ext cx="238126" cy="300290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6</a:t>
                </a:r>
                <a:endParaRPr lang="ru-RU" sz="1600" dirty="0"/>
              </a:p>
            </p:txBody>
          </p:sp>
          <p:sp>
            <p:nvSpPr>
              <p:cNvPr id="37" name="Rectangle 5"/>
              <p:cNvSpPr>
                <a:spLocks noChangeArrowheads="1"/>
              </p:cNvSpPr>
              <p:nvPr/>
            </p:nvSpPr>
            <p:spPr bwMode="auto">
              <a:xfrm>
                <a:off x="2178173" y="1857760"/>
                <a:ext cx="238125" cy="309546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600" dirty="0" smtClean="0"/>
                  <a:t>1</a:t>
                </a:r>
                <a:endParaRPr lang="ru-RU" sz="1600" dirty="0"/>
              </a:p>
            </p:txBody>
          </p:sp>
          <p:sp>
            <p:nvSpPr>
              <p:cNvPr id="38" name="Rectangle 1"/>
              <p:cNvSpPr>
                <a:spLocks noChangeArrowheads="1"/>
              </p:cNvSpPr>
              <p:nvPr/>
            </p:nvSpPr>
            <p:spPr bwMode="auto">
              <a:xfrm>
                <a:off x="970301" y="1848882"/>
                <a:ext cx="245940" cy="327683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sz="1400" dirty="0" smtClean="0"/>
                  <a:t>4</a:t>
                </a:r>
                <a:endParaRPr lang="ru-RU" sz="1400" dirty="0"/>
              </a:p>
            </p:txBody>
          </p:sp>
          <p:sp>
            <p:nvSpPr>
              <p:cNvPr id="39" name="Прямоугольник 38"/>
              <p:cNvSpPr/>
              <p:nvPr/>
            </p:nvSpPr>
            <p:spPr>
              <a:xfrm>
                <a:off x="1206762" y="1759985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+</a:t>
                </a:r>
                <a:endParaRPr lang="ru-RU" dirty="0"/>
              </a:p>
            </p:txBody>
          </p:sp>
          <p:sp>
            <p:nvSpPr>
              <p:cNvPr id="40" name="Прямоугольник 39"/>
              <p:cNvSpPr/>
              <p:nvPr/>
            </p:nvSpPr>
            <p:spPr>
              <a:xfrm>
                <a:off x="1801566" y="1777741"/>
                <a:ext cx="338554" cy="461665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ru-RU" b="1" dirty="0" smtClean="0">
                    <a:latin typeface="Calibri" pitchFamily="34" charset="0"/>
                    <a:ea typeface="Calibri" pitchFamily="34" charset="0"/>
                    <a:cs typeface="Times New Roman" pitchFamily="18" charset="0"/>
                  </a:rPr>
                  <a:t>=</a:t>
                </a:r>
                <a:endParaRPr lang="ru-RU" dirty="0"/>
              </a:p>
            </p:txBody>
          </p:sp>
          <p:grpSp>
            <p:nvGrpSpPr>
              <p:cNvPr id="41" name="Группа 51"/>
              <p:cNvGrpSpPr/>
              <p:nvPr/>
            </p:nvGrpSpPr>
            <p:grpSpPr>
              <a:xfrm>
                <a:off x="928210" y="2354789"/>
                <a:ext cx="1479426" cy="956397"/>
                <a:chOff x="928210" y="2354789"/>
                <a:chExt cx="1479426" cy="956397"/>
              </a:xfrm>
            </p:grpSpPr>
            <p:sp>
              <p:nvSpPr>
                <p:cNvPr id="42" name="Rectangle 7"/>
                <p:cNvSpPr>
                  <a:spLocks noChangeArrowheads="1"/>
                </p:cNvSpPr>
                <p:nvPr/>
              </p:nvSpPr>
              <p:spPr bwMode="auto">
                <a:xfrm>
                  <a:off x="928210" y="2475082"/>
                  <a:ext cx="246063" cy="2460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3</a:t>
                  </a:r>
                  <a:endParaRPr lang="ru-RU" sz="1600" dirty="0"/>
                </a:p>
              </p:txBody>
            </p:sp>
            <p:sp>
              <p:nvSpPr>
                <p:cNvPr id="43" name="Rectangle 9"/>
                <p:cNvSpPr>
                  <a:spLocks noChangeArrowheads="1"/>
                </p:cNvSpPr>
                <p:nvPr/>
              </p:nvSpPr>
              <p:spPr bwMode="auto">
                <a:xfrm>
                  <a:off x="1565830" y="3061008"/>
                  <a:ext cx="238125" cy="2460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7</a:t>
                  </a:r>
                  <a:endParaRPr lang="ru-RU" sz="1600" dirty="0"/>
                </a:p>
              </p:txBody>
            </p:sp>
            <p:sp>
              <p:nvSpPr>
                <p:cNvPr id="44" name="Rectangle 10"/>
                <p:cNvSpPr>
                  <a:spLocks noChangeArrowheads="1"/>
                </p:cNvSpPr>
                <p:nvPr/>
              </p:nvSpPr>
              <p:spPr bwMode="auto">
                <a:xfrm>
                  <a:off x="2160958" y="3052130"/>
                  <a:ext cx="238125" cy="246063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9</a:t>
                  </a:r>
                  <a:endParaRPr lang="ru-RU" sz="1600" dirty="0"/>
                </a:p>
              </p:txBody>
            </p:sp>
            <p:sp>
              <p:nvSpPr>
                <p:cNvPr id="45" name="Rectangle 6"/>
                <p:cNvSpPr>
                  <a:spLocks noChangeArrowheads="1"/>
                </p:cNvSpPr>
                <p:nvPr/>
              </p:nvSpPr>
              <p:spPr bwMode="auto">
                <a:xfrm>
                  <a:off x="962149" y="3065124"/>
                  <a:ext cx="238125" cy="2460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2</a:t>
                  </a:r>
                  <a:endParaRPr lang="ru-RU" sz="1600" dirty="0"/>
                </a:p>
              </p:txBody>
            </p:sp>
            <p:sp>
              <p:nvSpPr>
                <p:cNvPr id="46" name="Rectangle 2"/>
                <p:cNvSpPr>
                  <a:spLocks noChangeArrowheads="1"/>
                </p:cNvSpPr>
                <p:nvPr/>
              </p:nvSpPr>
              <p:spPr bwMode="auto">
                <a:xfrm>
                  <a:off x="1565614" y="2479198"/>
                  <a:ext cx="238125" cy="2460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5</a:t>
                  </a:r>
                  <a:endParaRPr lang="ru-RU" sz="1600" dirty="0"/>
                </a:p>
              </p:txBody>
            </p:sp>
            <p:sp>
              <p:nvSpPr>
                <p:cNvPr id="47" name="Rectangle 3"/>
                <p:cNvSpPr>
                  <a:spLocks noChangeArrowheads="1"/>
                </p:cNvSpPr>
                <p:nvPr/>
              </p:nvSpPr>
              <p:spPr bwMode="auto">
                <a:xfrm>
                  <a:off x="2169511" y="2470320"/>
                  <a:ext cx="238125" cy="246062"/>
                </a:xfrm>
                <a:prstGeom prst="rect">
                  <a:avLst/>
                </a:prstGeom>
                <a:solidFill>
                  <a:srgbClr val="FFFFFF"/>
                </a:solidFill>
                <a:ln w="9525">
                  <a:solidFill>
                    <a:srgbClr val="000000"/>
                  </a:solidFill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ru-RU" sz="1600" dirty="0" smtClean="0"/>
                    <a:t>8</a:t>
                  </a:r>
                  <a:endParaRPr lang="ru-RU" sz="1600" dirty="0"/>
                </a:p>
              </p:txBody>
            </p:sp>
            <p:sp>
              <p:nvSpPr>
                <p:cNvPr id="48" name="Прямоугольник 47"/>
                <p:cNvSpPr/>
                <p:nvPr/>
              </p:nvSpPr>
              <p:spPr>
                <a:xfrm>
                  <a:off x="1197884" y="2354789"/>
                  <a:ext cx="338554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b="1" dirty="0" smtClean="0">
                      <a:latin typeface="Calibri" pitchFamily="34" charset="0"/>
                      <a:ea typeface="Calibri" pitchFamily="34" charset="0"/>
                      <a:cs typeface="Times New Roman" pitchFamily="18" charset="0"/>
                    </a:rPr>
                    <a:t>+</a:t>
                  </a:r>
                  <a:endParaRPr lang="ru-RU" dirty="0"/>
                </a:p>
              </p:txBody>
            </p:sp>
            <p:sp>
              <p:nvSpPr>
                <p:cNvPr id="49" name="Прямоугольник 48"/>
                <p:cNvSpPr/>
                <p:nvPr/>
              </p:nvSpPr>
              <p:spPr>
                <a:xfrm>
                  <a:off x="1819321" y="2372545"/>
                  <a:ext cx="338554" cy="461665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ru-RU" b="1" dirty="0" smtClean="0">
                      <a:latin typeface="Calibri" pitchFamily="34" charset="0"/>
                      <a:ea typeface="Calibri" pitchFamily="34" charset="0"/>
                      <a:cs typeface="Times New Roman" pitchFamily="18" charset="0"/>
                    </a:rPr>
                    <a:t>=</a:t>
                  </a:r>
                  <a:endParaRPr lang="ru-RU" dirty="0"/>
                </a:p>
              </p:txBody>
            </p:sp>
          </p:grpSp>
        </p:grpSp>
        <p:sp>
          <p:nvSpPr>
            <p:cNvPr id="164" name="Прямоугольник 163"/>
            <p:cNvSpPr/>
            <p:nvPr/>
          </p:nvSpPr>
          <p:spPr>
            <a:xfrm>
              <a:off x="3177604" y="1475900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+</a:t>
              </a:r>
              <a:endParaRPr lang="ru-RU" dirty="0"/>
            </a:p>
          </p:txBody>
        </p:sp>
        <p:sp>
          <p:nvSpPr>
            <p:cNvPr id="165" name="Прямоугольник 164"/>
            <p:cNvSpPr/>
            <p:nvPr/>
          </p:nvSpPr>
          <p:spPr>
            <a:xfrm>
              <a:off x="3772408" y="1440389"/>
              <a:ext cx="33855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b="1" dirty="0" smtClean="0"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=</a:t>
              </a:r>
              <a:endParaRPr lang="ru-RU" dirty="0"/>
            </a:p>
          </p:txBody>
        </p:sp>
      </p:grpSp>
      <p:sp>
        <p:nvSpPr>
          <p:cNvPr id="167" name="Прямоугольник 166"/>
          <p:cNvSpPr/>
          <p:nvPr/>
        </p:nvSpPr>
        <p:spPr>
          <a:xfrm>
            <a:off x="2924642" y="889973"/>
            <a:ext cx="7024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или</a:t>
            </a:r>
            <a:endParaRPr lang="ru-RU" dirty="0"/>
          </a:p>
        </p:txBody>
      </p:sp>
      <p:grpSp>
        <p:nvGrpSpPr>
          <p:cNvPr id="168" name="Группа 167"/>
          <p:cNvGrpSpPr/>
          <p:nvPr/>
        </p:nvGrpSpPr>
        <p:grpSpPr>
          <a:xfrm>
            <a:off x="1917577" y="2396663"/>
            <a:ext cx="3586579" cy="1222607"/>
            <a:chOff x="3604334" y="1864002"/>
            <a:chExt cx="3586579" cy="1222607"/>
          </a:xfrm>
        </p:grpSpPr>
        <p:sp>
          <p:nvSpPr>
            <p:cNvPr id="169" name="Rectangle 8"/>
            <p:cNvSpPr>
              <a:spLocks noChangeArrowheads="1"/>
            </p:cNvSpPr>
            <p:nvPr/>
          </p:nvSpPr>
          <p:spPr bwMode="auto">
            <a:xfrm>
              <a:off x="4017331" y="1872880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3</a:t>
              </a:r>
              <a:endParaRPr lang="ru-RU" sz="1600" dirty="0"/>
            </a:p>
          </p:txBody>
        </p:sp>
        <p:sp>
          <p:nvSpPr>
            <p:cNvPr id="170" name="Rectangle 8"/>
            <p:cNvSpPr>
              <a:spLocks noChangeArrowheads="1"/>
            </p:cNvSpPr>
            <p:nvPr/>
          </p:nvSpPr>
          <p:spPr bwMode="auto">
            <a:xfrm>
              <a:off x="4407948" y="1872880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9</a:t>
              </a:r>
              <a:endParaRPr lang="ru-RU" sz="1600" dirty="0"/>
            </a:p>
          </p:txBody>
        </p:sp>
        <p:sp>
          <p:nvSpPr>
            <p:cNvPr id="171" name="Rectangle 8"/>
            <p:cNvSpPr>
              <a:spLocks noChangeArrowheads="1"/>
            </p:cNvSpPr>
            <p:nvPr/>
          </p:nvSpPr>
          <p:spPr bwMode="auto">
            <a:xfrm>
              <a:off x="4407948" y="2325641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2</a:t>
              </a:r>
              <a:endParaRPr lang="ru-RU" sz="1600" dirty="0"/>
            </a:p>
          </p:txBody>
        </p:sp>
        <p:sp>
          <p:nvSpPr>
            <p:cNvPr id="172" name="Rectangle 8"/>
            <p:cNvSpPr>
              <a:spLocks noChangeArrowheads="1"/>
            </p:cNvSpPr>
            <p:nvPr/>
          </p:nvSpPr>
          <p:spPr bwMode="auto">
            <a:xfrm>
              <a:off x="6236748" y="1864002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1</a:t>
              </a:r>
              <a:endParaRPr lang="ru-RU" sz="1600" dirty="0"/>
            </a:p>
          </p:txBody>
        </p:sp>
        <p:sp>
          <p:nvSpPr>
            <p:cNvPr id="173" name="Rectangle 8"/>
            <p:cNvSpPr>
              <a:spLocks noChangeArrowheads="1"/>
            </p:cNvSpPr>
            <p:nvPr/>
          </p:nvSpPr>
          <p:spPr bwMode="auto">
            <a:xfrm>
              <a:off x="6716142" y="1864002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5</a:t>
              </a:r>
              <a:endParaRPr lang="ru-RU" sz="1600" dirty="0"/>
            </a:p>
          </p:txBody>
        </p:sp>
        <p:sp>
          <p:nvSpPr>
            <p:cNvPr id="174" name="Rectangle 8"/>
            <p:cNvSpPr>
              <a:spLocks noChangeArrowheads="1"/>
            </p:cNvSpPr>
            <p:nvPr/>
          </p:nvSpPr>
          <p:spPr bwMode="auto">
            <a:xfrm>
              <a:off x="6707264" y="2281252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4</a:t>
              </a:r>
              <a:endParaRPr lang="ru-RU" sz="1600" dirty="0"/>
            </a:p>
          </p:txBody>
        </p:sp>
        <p:sp>
          <p:nvSpPr>
            <p:cNvPr id="175" name="Rectangle 8"/>
            <p:cNvSpPr>
              <a:spLocks noChangeArrowheads="1"/>
            </p:cNvSpPr>
            <p:nvPr/>
          </p:nvSpPr>
          <p:spPr bwMode="auto">
            <a:xfrm>
              <a:off x="3999575" y="2840546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7</a:t>
              </a:r>
              <a:endParaRPr lang="ru-RU" sz="1600" dirty="0"/>
            </a:p>
          </p:txBody>
        </p:sp>
        <p:sp>
          <p:nvSpPr>
            <p:cNvPr id="176" name="Rectangle 8"/>
            <p:cNvSpPr>
              <a:spLocks noChangeArrowheads="1"/>
            </p:cNvSpPr>
            <p:nvPr/>
          </p:nvSpPr>
          <p:spPr bwMode="auto">
            <a:xfrm>
              <a:off x="4390193" y="2831668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8</a:t>
              </a:r>
              <a:endParaRPr lang="ru-RU" sz="1600" dirty="0"/>
            </a:p>
          </p:txBody>
        </p:sp>
        <p:sp>
          <p:nvSpPr>
            <p:cNvPr id="177" name="Rectangle 8"/>
            <p:cNvSpPr>
              <a:spLocks noChangeArrowheads="1"/>
            </p:cNvSpPr>
            <p:nvPr/>
          </p:nvSpPr>
          <p:spPr bwMode="auto">
            <a:xfrm>
              <a:off x="6254503" y="2831668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6</a:t>
              </a:r>
              <a:endParaRPr lang="ru-RU" sz="1600" dirty="0"/>
            </a:p>
          </p:txBody>
        </p:sp>
        <p:sp>
          <p:nvSpPr>
            <p:cNvPr id="178" name="Rectangle 8"/>
            <p:cNvSpPr>
              <a:spLocks noChangeArrowheads="1"/>
            </p:cNvSpPr>
            <p:nvPr/>
          </p:nvSpPr>
          <p:spPr bwMode="auto">
            <a:xfrm>
              <a:off x="6689509" y="2813913"/>
              <a:ext cx="238125" cy="24606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sz="1600" dirty="0" smtClean="0"/>
                <a:t>0</a:t>
              </a:r>
              <a:endParaRPr lang="ru-RU" sz="1600" dirty="0"/>
            </a:p>
          </p:txBody>
        </p:sp>
        <p:cxnSp>
          <p:nvCxnSpPr>
            <p:cNvPr id="179" name="Прямая соединительная линия 178"/>
            <p:cNvCxnSpPr/>
            <p:nvPr/>
          </p:nvCxnSpPr>
          <p:spPr bwMode="auto">
            <a:xfrm flipV="1">
              <a:off x="6072326" y="2734322"/>
              <a:ext cx="1118587" cy="887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80" name="Прямая соединительная линия 179"/>
            <p:cNvCxnSpPr/>
            <p:nvPr/>
          </p:nvCxnSpPr>
          <p:spPr bwMode="auto">
            <a:xfrm flipV="1">
              <a:off x="3792245" y="2744679"/>
              <a:ext cx="1118587" cy="8878"/>
            </a:xfrm>
            <a:prstGeom prst="line">
              <a:avLst/>
            </a:prstGeom>
            <a:solidFill>
              <a:schemeClr val="accent1"/>
            </a:solidFill>
            <a:ln w="25400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82" name="Умножение 181"/>
            <p:cNvSpPr/>
            <p:nvPr/>
          </p:nvSpPr>
          <p:spPr>
            <a:xfrm>
              <a:off x="3604334" y="2299318"/>
              <a:ext cx="266330" cy="221941"/>
            </a:xfrm>
            <a:prstGeom prst="mathMultiply">
              <a:avLst/>
            </a:prstGeom>
            <a:solidFill>
              <a:srgbClr val="000000"/>
            </a:solidFill>
            <a:ln cmpd="sng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ru-RU" u="sng" dirty="0" smtClean="0"/>
            </a:p>
          </p:txBody>
        </p:sp>
        <p:sp>
          <p:nvSpPr>
            <p:cNvPr id="183" name="Умножение 182"/>
            <p:cNvSpPr/>
            <p:nvPr/>
          </p:nvSpPr>
          <p:spPr>
            <a:xfrm>
              <a:off x="5922886" y="2212021"/>
              <a:ext cx="266330" cy="221941"/>
            </a:xfrm>
            <a:prstGeom prst="mathMultiply">
              <a:avLst/>
            </a:prstGeom>
            <a:solidFill>
              <a:srgbClr val="000000"/>
            </a:solidFill>
            <a:ln cmpd="sng">
              <a:solidFill>
                <a:schemeClr val="tx1"/>
              </a:solidFill>
            </a:ln>
          </p:spPr>
          <p:txBody>
            <a:bodyPr wrap="square" rtlCol="0" anchor="ctr">
              <a:spAutoFit/>
            </a:bodyPr>
            <a:lstStyle/>
            <a:p>
              <a:pPr algn="ctr"/>
              <a:endParaRPr lang="ru-RU" u="sng" dirty="0" smtClean="0"/>
            </a:p>
          </p:txBody>
        </p:sp>
      </p:grpSp>
      <p:grpSp>
        <p:nvGrpSpPr>
          <p:cNvPr id="194" name="Группа 193"/>
          <p:cNvGrpSpPr/>
          <p:nvPr/>
        </p:nvGrpSpPr>
        <p:grpSpPr>
          <a:xfrm>
            <a:off x="889139" y="4734140"/>
            <a:ext cx="3434286" cy="832158"/>
            <a:chOff x="889139" y="4734140"/>
            <a:chExt cx="3434286" cy="832158"/>
          </a:xfrm>
        </p:grpSpPr>
        <p:sp>
          <p:nvSpPr>
            <p:cNvPr id="185" name="Rectangle 15"/>
            <p:cNvSpPr>
              <a:spLocks noChangeArrowheads="1"/>
            </p:cNvSpPr>
            <p:nvPr/>
          </p:nvSpPr>
          <p:spPr bwMode="auto">
            <a:xfrm>
              <a:off x="889139" y="5133634"/>
              <a:ext cx="282713" cy="3882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86" name="Rectangle 16"/>
            <p:cNvSpPr>
              <a:spLocks noChangeArrowheads="1"/>
            </p:cNvSpPr>
            <p:nvPr/>
          </p:nvSpPr>
          <p:spPr bwMode="auto">
            <a:xfrm>
              <a:off x="1315267" y="5142512"/>
              <a:ext cx="291591" cy="38827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  <p:sp>
          <p:nvSpPr>
            <p:cNvPr id="187" name="Rectangle 17"/>
            <p:cNvSpPr>
              <a:spLocks noChangeArrowheads="1"/>
            </p:cNvSpPr>
            <p:nvPr/>
          </p:nvSpPr>
          <p:spPr bwMode="auto">
            <a:xfrm>
              <a:off x="1776906" y="5142513"/>
              <a:ext cx="273835" cy="406030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88" name="Rectangle 18"/>
            <p:cNvSpPr>
              <a:spLocks noChangeArrowheads="1"/>
            </p:cNvSpPr>
            <p:nvPr/>
          </p:nvSpPr>
          <p:spPr bwMode="auto">
            <a:xfrm>
              <a:off x="2211912" y="5142512"/>
              <a:ext cx="264957" cy="397153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-</a:t>
              </a:r>
              <a:endParaRPr lang="ru-RU" dirty="0"/>
            </a:p>
          </p:txBody>
        </p:sp>
        <p:sp>
          <p:nvSpPr>
            <p:cNvPr id="189" name="Rectangle 19"/>
            <p:cNvSpPr>
              <a:spLocks noChangeArrowheads="1"/>
            </p:cNvSpPr>
            <p:nvPr/>
          </p:nvSpPr>
          <p:spPr bwMode="auto">
            <a:xfrm>
              <a:off x="2575896" y="5133634"/>
              <a:ext cx="264958" cy="40603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  <p:sp>
          <p:nvSpPr>
            <p:cNvPr id="190" name="Rectangle 20"/>
            <p:cNvSpPr>
              <a:spLocks noChangeArrowheads="1"/>
            </p:cNvSpPr>
            <p:nvPr/>
          </p:nvSpPr>
          <p:spPr bwMode="auto">
            <a:xfrm>
              <a:off x="2939881" y="5124757"/>
              <a:ext cx="282713" cy="42378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0</a:t>
              </a:r>
              <a:endParaRPr lang="ru-RU" dirty="0"/>
            </a:p>
          </p:txBody>
        </p:sp>
        <p:sp>
          <p:nvSpPr>
            <p:cNvPr id="191" name="Rectangle 21"/>
            <p:cNvSpPr>
              <a:spLocks noChangeArrowheads="1"/>
            </p:cNvSpPr>
            <p:nvPr/>
          </p:nvSpPr>
          <p:spPr bwMode="auto">
            <a:xfrm>
              <a:off x="3223966" y="4734140"/>
              <a:ext cx="273836" cy="423786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2</a:t>
              </a:r>
              <a:endParaRPr lang="ru-RU" dirty="0"/>
            </a:p>
          </p:txBody>
        </p:sp>
        <p:sp>
          <p:nvSpPr>
            <p:cNvPr id="192" name="Rectangle 22"/>
            <p:cNvSpPr>
              <a:spLocks noChangeArrowheads="1"/>
            </p:cNvSpPr>
            <p:nvPr/>
          </p:nvSpPr>
          <p:spPr bwMode="auto">
            <a:xfrm>
              <a:off x="3641219" y="5124757"/>
              <a:ext cx="309344" cy="4415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=</a:t>
              </a:r>
              <a:endParaRPr lang="ru-RU" dirty="0"/>
            </a:p>
          </p:txBody>
        </p:sp>
        <p:sp>
          <p:nvSpPr>
            <p:cNvPr id="193" name="Rectangle 23"/>
            <p:cNvSpPr>
              <a:spLocks noChangeArrowheads="1"/>
            </p:cNvSpPr>
            <p:nvPr/>
          </p:nvSpPr>
          <p:spPr bwMode="auto">
            <a:xfrm>
              <a:off x="4058468" y="5115879"/>
              <a:ext cx="264957" cy="441541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r>
                <a:rPr lang="ru-RU" dirty="0" smtClean="0"/>
                <a:t>1</a:t>
              </a:r>
              <a:endParaRPr lang="ru-RU" dirty="0"/>
            </a:p>
          </p:txBody>
        </p:sp>
      </p:grpSp>
      <p:sp>
        <p:nvSpPr>
          <p:cNvPr id="195" name="Прямоугольник 194"/>
          <p:cNvSpPr/>
          <p:nvPr/>
        </p:nvSpPr>
        <p:spPr>
          <a:xfrm>
            <a:off x="0" y="108739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№1. </a:t>
            </a:r>
            <a:endParaRPr lang="ru-RU" dirty="0"/>
          </a:p>
        </p:txBody>
      </p:sp>
      <p:sp>
        <p:nvSpPr>
          <p:cNvPr id="196" name="Прямоугольник 195"/>
          <p:cNvSpPr/>
          <p:nvPr/>
        </p:nvSpPr>
        <p:spPr>
          <a:xfrm>
            <a:off x="165962" y="4494308"/>
            <a:ext cx="89319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№2. </a:t>
            </a:r>
            <a:endParaRPr lang="ru-RU" dirty="0"/>
          </a:p>
        </p:txBody>
      </p:sp>
      <p:sp>
        <p:nvSpPr>
          <p:cNvPr id="197" name="Прямоугольник 196"/>
          <p:cNvSpPr/>
          <p:nvPr/>
        </p:nvSpPr>
        <p:spPr>
          <a:xfrm>
            <a:off x="7214826" y="774564"/>
            <a:ext cx="11240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Рис. 3 </a:t>
            </a:r>
            <a:endParaRPr lang="ru-RU" dirty="0"/>
          </a:p>
        </p:txBody>
      </p:sp>
      <p:sp>
        <p:nvSpPr>
          <p:cNvPr id="198" name="Стрелка влево 197"/>
          <p:cNvSpPr/>
          <p:nvPr/>
        </p:nvSpPr>
        <p:spPr>
          <a:xfrm>
            <a:off x="6356411" y="648070"/>
            <a:ext cx="816746" cy="917079"/>
          </a:xfrm>
          <a:prstGeom prst="leftArrow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ru-RU" u="sng" dirty="0" smtClean="0"/>
          </a:p>
        </p:txBody>
      </p:sp>
      <p:sp>
        <p:nvSpPr>
          <p:cNvPr id="199" name="Стрелка влево 198"/>
          <p:cNvSpPr/>
          <p:nvPr/>
        </p:nvSpPr>
        <p:spPr>
          <a:xfrm>
            <a:off x="6383046" y="2496105"/>
            <a:ext cx="747204" cy="917079"/>
          </a:xfrm>
          <a:prstGeom prst="leftArrow">
            <a:avLst/>
          </a:prstGeom>
          <a:solidFill>
            <a:schemeClr val="tx1">
              <a:lumMod val="20000"/>
              <a:lumOff val="80000"/>
            </a:schemeClr>
          </a:solidFill>
        </p:spPr>
        <p:txBody>
          <a:bodyPr wrap="square" rtlCol="0" anchor="ctr">
            <a:spAutoFit/>
          </a:bodyPr>
          <a:lstStyle/>
          <a:p>
            <a:pPr algn="ctr"/>
            <a:endParaRPr lang="ru-RU" u="sng" dirty="0" smtClean="0"/>
          </a:p>
        </p:txBody>
      </p:sp>
      <p:sp>
        <p:nvSpPr>
          <p:cNvPr id="200" name="Прямоугольник 199"/>
          <p:cNvSpPr/>
          <p:nvPr/>
        </p:nvSpPr>
        <p:spPr>
          <a:xfrm>
            <a:off x="7262916" y="2718773"/>
            <a:ext cx="102784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Рис. 4</a:t>
            </a:r>
            <a:endParaRPr lang="ru-RU" dirty="0"/>
          </a:p>
        </p:txBody>
      </p:sp>
      <p:sp>
        <p:nvSpPr>
          <p:cNvPr id="201" name="Прямоугольник 200"/>
          <p:cNvSpPr/>
          <p:nvPr/>
        </p:nvSpPr>
        <p:spPr>
          <a:xfrm>
            <a:off x="7723631" y="6101166"/>
            <a:ext cx="9941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u="sng" dirty="0" smtClean="0">
                <a:hlinkClick r:id="rId2" action="ppaction://hlinksldjump"/>
              </a:rPr>
              <a:t>назад</a:t>
            </a:r>
            <a:endParaRPr lang="ru-RU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920151" y="2182004"/>
          <a:ext cx="7714891" cy="204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4628"/>
                <a:gridCol w="1734628"/>
                <a:gridCol w="2037272"/>
                <a:gridCol w="2208363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  </a:t>
                      </a:r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8126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8126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16252</a:t>
                      </a:r>
                    </a:p>
                    <a:p>
                      <a:endParaRPr lang="ru-RU" dirty="0"/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6823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6823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13646</a:t>
                      </a:r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85679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85679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171358	</a:t>
                      </a:r>
                    </a:p>
                    <a:p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800" dirty="0" smtClean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28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</a:rPr>
                        <a:t>НЕТ РЕШЕНИЯ</a:t>
                      </a:r>
                      <a:endParaRPr lang="ru-RU" sz="28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Плюс 2"/>
          <p:cNvSpPr/>
          <p:nvPr/>
        </p:nvSpPr>
        <p:spPr>
          <a:xfrm>
            <a:off x="845305" y="2561333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" name="Плюс 3"/>
          <p:cNvSpPr/>
          <p:nvPr/>
        </p:nvSpPr>
        <p:spPr>
          <a:xfrm>
            <a:off x="2653977" y="2567084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4402263" y="2581461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849374" y="6193767"/>
            <a:ext cx="204446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НАЗАД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>
            <a:spLocks noChangeArrowheads="1"/>
          </p:cNvSpPr>
          <p:nvPr/>
        </p:nvSpPr>
        <p:spPr bwMode="auto">
          <a:xfrm>
            <a:off x="258792" y="284671"/>
            <a:ext cx="8617789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№1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.Начнем с конца. Как в результате можно получить 4л? – Из 5-литрового сосуда отлить 1л. Как это сделать? – Надо в 3-литровом сосуде иметь ровно 2л. Как их получить? – Из 5-литрового сосуда отлить 3л. Теперь запишем решение в виде таблицы.</a:t>
            </a: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endParaRPr lang="ru-RU" dirty="0" smtClean="0">
              <a:latin typeface="Arial" pitchFamily="34" charset="0"/>
            </a:endParaRPr>
          </a:p>
          <a:p>
            <a:pPr marL="0" marR="0" lvl="0" indent="2698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Поиск решения можно было начать с действия 3 + 1: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178050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1871930" y="2165229"/>
          <a:ext cx="6209707" cy="1097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07700"/>
                <a:gridCol w="569672"/>
                <a:gridCol w="886467"/>
                <a:gridCol w="886467"/>
                <a:gridCol w="886467"/>
                <a:gridCol w="886467"/>
                <a:gridCol w="886467"/>
              </a:tblGrid>
              <a:tr h="120514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ХОДЫ</a:t>
                      </a:r>
                      <a:endParaRPr lang="ru-RU" sz="180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4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05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5Л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 </a:t>
                      </a:r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 – 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4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120514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3Л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 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 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610329" y="4992462"/>
            <a:ext cx="179850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ЗАДАЧА №2</a:t>
            </a:r>
            <a:endParaRPr lang="ru-RU" dirty="0"/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880558" y="2518913"/>
          <a:ext cx="6202393" cy="365760"/>
        </p:xfrm>
        <a:graphic>
          <a:graphicData uri="http://schemas.openxmlformats.org/drawingml/2006/table">
            <a:tbl>
              <a:tblPr/>
              <a:tblGrid>
                <a:gridCol w="6202393"/>
              </a:tblGrid>
              <a:tr h="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1903562" y="5520426"/>
          <a:ext cx="6096000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0189"/>
                <a:gridCol w="612475"/>
                <a:gridCol w="655608"/>
                <a:gridCol w="629728"/>
                <a:gridCol w="762000"/>
                <a:gridCol w="762000"/>
                <a:gridCol w="762000"/>
                <a:gridCol w="762000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ХОДЫ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4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6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7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8Л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8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7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5Л</a:t>
                      </a:r>
                      <a:endParaRPr lang="ru-RU" dirty="0"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121431" y="3726132"/>
          <a:ext cx="6481314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3"/>
                <a:gridCol w="621102"/>
                <a:gridCol w="624933"/>
                <a:gridCol w="720146"/>
                <a:gridCol w="720146"/>
                <a:gridCol w="720146"/>
                <a:gridCol w="720146"/>
                <a:gridCol w="720146"/>
                <a:gridCol w="720146"/>
              </a:tblGrid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ХОДЫ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6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7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8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5Л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5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4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3Л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1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2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</a:rPr>
                        <a:t>3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aseline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20770" y="6366294"/>
            <a:ext cx="94890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НАЗАД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2475" y="428179"/>
            <a:ext cx="822097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ЗАДАЧА №1. </a:t>
            </a:r>
            <a:r>
              <a:rPr lang="ru-RU" sz="2000" dirty="0" smtClean="0"/>
              <a:t>Из условия следует, что на Беловой не белое платье, на Черновой не черное, на Красновой не красное. Поставим минусы в соответствующих клетках таблицы: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/>
              <a:t>По условию задачи девочка в белом платье не Чернова – поставим минус в соответствующей клетке. Теперь очевидно, что белое платье может быть только на Красновой, - поставим в соответствующую клетку плюс и т.д.</a:t>
            </a:r>
            <a:endParaRPr lang="ru-RU" sz="2000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127849" y="1578155"/>
          <a:ext cx="6096000" cy="1483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524000"/>
                <a:gridCol w="1524000"/>
                <a:gridCol w="1524000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Белое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Черное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0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Красное</a:t>
                      </a:r>
                      <a:endParaRPr lang="ru-RU" b="0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Белова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 – 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Чернова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Краснова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+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latin typeface="Calibri" pitchFamily="34" charset="0"/>
                        </a:rPr>
                        <a:t>–</a:t>
                      </a:r>
                      <a:endParaRPr lang="ru-RU" dirty="0">
                        <a:solidFill>
                          <a:schemeClr val="tx2">
                            <a:lumMod val="75000"/>
                          </a:schemeClr>
                        </a:solidFill>
                        <a:latin typeface="Calibri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46981" y="4667867"/>
            <a:ext cx="818646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</a:rPr>
              <a:t>ЗАДАЧА №2. </a:t>
            </a:r>
            <a:r>
              <a:rPr lang="ru-RU" sz="2000" dirty="0" smtClean="0"/>
              <a:t>Из первого и второго утверждения следует, что Коля занял третье место. Закончите решение самостоятельно.</a:t>
            </a:r>
            <a:endParaRPr lang="ru-RU" sz="2000" dirty="0"/>
          </a:p>
        </p:txBody>
      </p:sp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7341079" y="6288657"/>
            <a:ext cx="16648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sz="1800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НАЗАД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90880" y="1635760"/>
            <a:ext cx="7772400" cy="3952240"/>
          </a:xfrm>
        </p:spPr>
        <p:txBody>
          <a:bodyPr/>
          <a:lstStyle/>
          <a:p>
            <a:r>
              <a:rPr lang="ru-RU" sz="3200" dirty="0" smtClean="0"/>
              <a:t>Задача №1.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Здесь придется использовать взвешенную крупу в качестве гири.</a:t>
            </a:r>
            <a:b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Задача №2. </a:t>
            </a:r>
            <a:r>
              <a:rPr lang="ru-RU" sz="3200" dirty="0" smtClean="0">
                <a:solidFill>
                  <a:schemeClr val="bg2">
                    <a:lumMod val="50000"/>
                  </a:schemeClr>
                </a:solidFill>
              </a:rPr>
              <a:t>Представим, что мы сняли с каждой чаши весов: по 3 яблока и 3 груши. Сделайте вывод сами.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sz="3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7383046" y="6002328"/>
            <a:ext cx="11038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692150" algn="l"/>
              </a:tabLst>
            </a:pPr>
            <a:r>
              <a:rPr lang="ru-RU" b="1" u="sng" dirty="0" smtClean="0">
                <a:latin typeface="Calibri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НАЗАД</a:t>
            </a:r>
            <a:endParaRPr lang="ru-RU" b="1" dirty="0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731520" y="1717040"/>
            <a:ext cx="7772400" cy="3139440"/>
          </a:xfrm>
        </p:spPr>
        <p:txBody>
          <a:bodyPr/>
          <a:lstStyle/>
          <a:p>
            <a:pPr algn="ctr"/>
            <a:r>
              <a:rPr lang="ru-RU" sz="4000" dirty="0" smtClean="0">
                <a:solidFill>
                  <a:srgbClr val="008000"/>
                </a:solidFill>
              </a:rPr>
              <a:t>Презентация может быть использована для проведения кружка по математике для учащихся 5 – 6 классов.</a:t>
            </a:r>
            <a:endParaRPr lang="ru-RU" sz="4000" dirty="0">
              <a:solidFill>
                <a:srgbClr val="008000"/>
              </a:solidFill>
            </a:endParaRPr>
          </a:p>
        </p:txBody>
      </p:sp>
      <p:pic>
        <p:nvPicPr>
          <p:cNvPr id="7" name="Picture 2" descr="Тематическое планирование по математике 1 класс фгос школа россии - Сетевая библиотек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51609" y="416560"/>
            <a:ext cx="2209031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7938"/>
            <a:ext cx="9144000" cy="1143000"/>
          </a:xfrm>
        </p:spPr>
        <p:txBody>
          <a:bodyPr/>
          <a:lstStyle/>
          <a:p>
            <a:pPr algn="ctr">
              <a:defRPr/>
            </a:pPr>
            <a:r>
              <a:rPr lang="ru-RU" sz="4000" b="1" dirty="0" smtClean="0">
                <a:solidFill>
                  <a:schemeClr val="bg2">
                    <a:lumMod val="75000"/>
                  </a:schemeClr>
                </a:solidFill>
                <a:latin typeface="BenguiatGothicC" pitchFamily="82" charset="0"/>
              </a:rPr>
              <a:t>Головоломки</a:t>
            </a:r>
            <a:endParaRPr lang="ru-RU" sz="4000" b="1" dirty="0">
              <a:solidFill>
                <a:schemeClr val="bg2">
                  <a:lumMod val="75000"/>
                </a:schemeClr>
              </a:solidFill>
              <a:latin typeface="BenguiatGothicC" pitchFamily="82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479102" y="6214369"/>
            <a:ext cx="134678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Calibri" pitchFamily="34" charset="0"/>
                <a:hlinkClick r:id="rId2" action="ppaction://hlinksldjump"/>
              </a:rPr>
              <a:t>ОТВЕТ</a:t>
            </a:r>
            <a:endParaRPr lang="ru-RU" b="1" u="sng" dirty="0">
              <a:latin typeface="Cambria" pitchFamily="18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928210" y="2475082"/>
            <a:ext cx="246063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2586546" y="1844767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1565830" y="3061008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6" name="Rectangle 10"/>
          <p:cNvSpPr>
            <a:spLocks noChangeArrowheads="1"/>
          </p:cNvSpPr>
          <p:nvPr/>
        </p:nvSpPr>
        <p:spPr bwMode="auto">
          <a:xfrm>
            <a:off x="2160958" y="3052130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0" name="Rectangle 4"/>
          <p:cNvSpPr>
            <a:spLocks noChangeArrowheads="1"/>
          </p:cNvSpPr>
          <p:nvPr/>
        </p:nvSpPr>
        <p:spPr bwMode="auto">
          <a:xfrm>
            <a:off x="1556227" y="1857761"/>
            <a:ext cx="238126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2178173" y="1857761"/>
            <a:ext cx="2381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962149" y="3065124"/>
            <a:ext cx="2381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970301" y="1848883"/>
            <a:ext cx="238126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565614" y="2479198"/>
            <a:ext cx="2381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2169511" y="2470320"/>
            <a:ext cx="238125" cy="24606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-292963" y="412812"/>
            <a:ext cx="5859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       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0" y="457200"/>
            <a:ext cx="1124026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0275" algn="l"/>
                <a:tab pos="116046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0275" algn="l"/>
                <a:tab pos="1160463" algn="l"/>
              </a:tabLs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30" name="Rectangle 14"/>
          <p:cNvSpPr>
            <a:spLocks noChangeArrowheads="1"/>
          </p:cNvSpPr>
          <p:nvPr/>
        </p:nvSpPr>
        <p:spPr bwMode="auto">
          <a:xfrm>
            <a:off x="0" y="457200"/>
            <a:ext cx="112402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30275" algn="l"/>
                <a:tab pos="1160463" algn="l"/>
              </a:tabLst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1206762" y="175998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dirty="0"/>
          </a:p>
        </p:txBody>
      </p:sp>
      <p:sp>
        <p:nvSpPr>
          <p:cNvPr id="19" name="Прямоугольник 18"/>
          <p:cNvSpPr/>
          <p:nvPr/>
        </p:nvSpPr>
        <p:spPr>
          <a:xfrm>
            <a:off x="1197884" y="2354789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1197884" y="2967348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+</a:t>
            </a: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1801566" y="1777741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1819321" y="2372545"/>
            <a:ext cx="33855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lang="ru-RU" dirty="0"/>
          </a:p>
        </p:txBody>
      </p:sp>
      <p:sp>
        <p:nvSpPr>
          <p:cNvPr id="23" name="Прямоугольник 22"/>
          <p:cNvSpPr/>
          <p:nvPr/>
        </p:nvSpPr>
        <p:spPr>
          <a:xfrm>
            <a:off x="1792688" y="2991775"/>
            <a:ext cx="311320" cy="4638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Calibri" pitchFamily="34" charset="0"/>
                <a:ea typeface="Calibri" pitchFamily="34" charset="0"/>
                <a:cs typeface="Times New Roman" pitchFamily="18" charset="0"/>
              </a:rPr>
              <a:t>=</a:t>
            </a:r>
            <a:endParaRPr lang="ru-RU" dirty="0"/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4017331" y="1872880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5" name="Rectangle 8"/>
          <p:cNvSpPr>
            <a:spLocks noChangeArrowheads="1"/>
          </p:cNvSpPr>
          <p:nvPr/>
        </p:nvSpPr>
        <p:spPr bwMode="auto">
          <a:xfrm>
            <a:off x="4407948" y="1872880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" name="Rectangle 8"/>
          <p:cNvSpPr>
            <a:spLocks noChangeArrowheads="1"/>
          </p:cNvSpPr>
          <p:nvPr/>
        </p:nvSpPr>
        <p:spPr bwMode="auto">
          <a:xfrm>
            <a:off x="4407948" y="2325641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7" name="Rectangle 8"/>
          <p:cNvSpPr>
            <a:spLocks noChangeArrowheads="1"/>
          </p:cNvSpPr>
          <p:nvPr/>
        </p:nvSpPr>
        <p:spPr bwMode="auto">
          <a:xfrm>
            <a:off x="6236748" y="1864002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8" name="Rectangle 8"/>
          <p:cNvSpPr>
            <a:spLocks noChangeArrowheads="1"/>
          </p:cNvSpPr>
          <p:nvPr/>
        </p:nvSpPr>
        <p:spPr bwMode="auto">
          <a:xfrm>
            <a:off x="6716142" y="1864002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9" name="Rectangle 8"/>
          <p:cNvSpPr>
            <a:spLocks noChangeArrowheads="1"/>
          </p:cNvSpPr>
          <p:nvPr/>
        </p:nvSpPr>
        <p:spPr bwMode="auto">
          <a:xfrm>
            <a:off x="6707264" y="2281252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0" name="Rectangle 8"/>
          <p:cNvSpPr>
            <a:spLocks noChangeArrowheads="1"/>
          </p:cNvSpPr>
          <p:nvPr/>
        </p:nvSpPr>
        <p:spPr bwMode="auto">
          <a:xfrm>
            <a:off x="3999575" y="2840546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1" name="Rectangle 8"/>
          <p:cNvSpPr>
            <a:spLocks noChangeArrowheads="1"/>
          </p:cNvSpPr>
          <p:nvPr/>
        </p:nvSpPr>
        <p:spPr bwMode="auto">
          <a:xfrm>
            <a:off x="4390193" y="2831668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2" name="Rectangle 8"/>
          <p:cNvSpPr>
            <a:spLocks noChangeArrowheads="1"/>
          </p:cNvSpPr>
          <p:nvPr/>
        </p:nvSpPr>
        <p:spPr bwMode="auto">
          <a:xfrm>
            <a:off x="6254503" y="2831668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3" name="Rectangle 8"/>
          <p:cNvSpPr>
            <a:spLocks noChangeArrowheads="1"/>
          </p:cNvSpPr>
          <p:nvPr/>
        </p:nvSpPr>
        <p:spPr bwMode="auto">
          <a:xfrm>
            <a:off x="6689509" y="2813913"/>
            <a:ext cx="238125" cy="2460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cxnSp>
        <p:nvCxnSpPr>
          <p:cNvPr id="37" name="Прямая соединительная линия 36"/>
          <p:cNvCxnSpPr/>
          <p:nvPr/>
        </p:nvCxnSpPr>
        <p:spPr bwMode="auto">
          <a:xfrm flipV="1">
            <a:off x="6072326" y="2734322"/>
            <a:ext cx="1118587" cy="88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Прямая соединительная линия 37"/>
          <p:cNvCxnSpPr/>
          <p:nvPr/>
        </p:nvCxnSpPr>
        <p:spPr bwMode="auto">
          <a:xfrm flipV="1">
            <a:off x="3792245" y="2744679"/>
            <a:ext cx="1118587" cy="8878"/>
          </a:xfrm>
          <a:prstGeom prst="line">
            <a:avLst/>
          </a:prstGeom>
          <a:solidFill>
            <a:schemeClr val="accent1"/>
          </a:solidFill>
          <a:ln w="254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39" name="Умножение 38"/>
          <p:cNvSpPr/>
          <p:nvPr/>
        </p:nvSpPr>
        <p:spPr>
          <a:xfrm>
            <a:off x="3746377" y="2361460"/>
            <a:ext cx="914400" cy="914400"/>
          </a:xfrm>
          <a:prstGeom prst="mathMultiply">
            <a:avLst/>
          </a:prstGeom>
        </p:spPr>
        <p:txBody>
          <a:bodyPr wrap="square" rtlCol="0" anchor="ctr">
            <a:spAutoFit/>
          </a:bodyPr>
          <a:lstStyle/>
          <a:p>
            <a:pPr algn="ctr"/>
            <a:endParaRPr lang="ru-RU" u="sng" dirty="0" smtClean="0"/>
          </a:p>
        </p:txBody>
      </p:sp>
      <p:sp>
        <p:nvSpPr>
          <p:cNvPr id="41" name="Умножение 40"/>
          <p:cNvSpPr/>
          <p:nvPr/>
        </p:nvSpPr>
        <p:spPr>
          <a:xfrm>
            <a:off x="3604334" y="2299318"/>
            <a:ext cx="266330" cy="221941"/>
          </a:xfrm>
          <a:prstGeom prst="mathMultiply">
            <a:avLst/>
          </a:prstGeom>
          <a:solidFill>
            <a:srgbClr val="000000"/>
          </a:solidFill>
          <a:ln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u="sng" dirty="0" smtClean="0"/>
          </a:p>
        </p:txBody>
      </p:sp>
      <p:sp>
        <p:nvSpPr>
          <p:cNvPr id="42" name="Умножение 41"/>
          <p:cNvSpPr/>
          <p:nvPr/>
        </p:nvSpPr>
        <p:spPr>
          <a:xfrm>
            <a:off x="5922886" y="2212021"/>
            <a:ext cx="266330" cy="221941"/>
          </a:xfrm>
          <a:prstGeom prst="mathMultiply">
            <a:avLst/>
          </a:prstGeom>
          <a:solidFill>
            <a:srgbClr val="000000"/>
          </a:solidFill>
          <a:ln cmpd="sng">
            <a:solidFill>
              <a:schemeClr val="tx1"/>
            </a:solidFill>
          </a:ln>
        </p:spPr>
        <p:txBody>
          <a:bodyPr wrap="square" rtlCol="0" anchor="ctr">
            <a:spAutoFit/>
          </a:bodyPr>
          <a:lstStyle/>
          <a:p>
            <a:pPr algn="ctr"/>
            <a:endParaRPr lang="ru-RU" u="sng" dirty="0" smtClean="0"/>
          </a:p>
        </p:txBody>
      </p:sp>
      <p:sp>
        <p:nvSpPr>
          <p:cNvPr id="44" name="Прямоугольник 43"/>
          <p:cNvSpPr/>
          <p:nvPr/>
        </p:nvSpPr>
        <p:spPr>
          <a:xfrm>
            <a:off x="1062803" y="3311762"/>
            <a:ext cx="104655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Рис</a:t>
            </a:r>
            <a:r>
              <a:rPr lang="ru-RU" dirty="0" smtClean="0">
                <a:solidFill>
                  <a:schemeClr val="bg2">
                    <a:lumMod val="75000"/>
                  </a:schemeClr>
                </a:solidFill>
              </a:rPr>
              <a:t>. 3 </a:t>
            </a:r>
            <a:endParaRPr lang="ru-RU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4976614" y="3228837"/>
            <a:ext cx="88517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dirty="0" smtClean="0">
                <a:solidFill>
                  <a:schemeClr val="bg2">
                    <a:lumMod val="75000"/>
                  </a:schemeClr>
                </a:solidFill>
              </a:rPr>
              <a:t>Рис. 4</a:t>
            </a:r>
            <a:endParaRPr lang="ru-RU" sz="2000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9231" name="Rectangle 15"/>
          <p:cNvSpPr>
            <a:spLocks noChangeArrowheads="1"/>
          </p:cNvSpPr>
          <p:nvPr/>
        </p:nvSpPr>
        <p:spPr bwMode="auto">
          <a:xfrm>
            <a:off x="835873" y="5790582"/>
            <a:ext cx="282713" cy="388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232" name="Rectangle 16"/>
          <p:cNvSpPr>
            <a:spLocks noChangeArrowheads="1"/>
          </p:cNvSpPr>
          <p:nvPr/>
        </p:nvSpPr>
        <p:spPr bwMode="auto">
          <a:xfrm>
            <a:off x="1262001" y="5799460"/>
            <a:ext cx="291591" cy="388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9233" name="Rectangle 17"/>
          <p:cNvSpPr>
            <a:spLocks noChangeArrowheads="1"/>
          </p:cNvSpPr>
          <p:nvPr/>
        </p:nvSpPr>
        <p:spPr bwMode="auto">
          <a:xfrm>
            <a:off x="1723640" y="5799461"/>
            <a:ext cx="273835" cy="40603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234" name="Rectangle 18"/>
          <p:cNvSpPr>
            <a:spLocks noChangeArrowheads="1"/>
          </p:cNvSpPr>
          <p:nvPr/>
        </p:nvSpPr>
        <p:spPr bwMode="auto">
          <a:xfrm>
            <a:off x="2158646" y="5799460"/>
            <a:ext cx="264957" cy="39715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-</a:t>
            </a:r>
            <a:endParaRPr lang="ru-RU" dirty="0"/>
          </a:p>
        </p:txBody>
      </p:sp>
      <p:sp>
        <p:nvSpPr>
          <p:cNvPr id="9235" name="Rectangle 19"/>
          <p:cNvSpPr>
            <a:spLocks noChangeArrowheads="1"/>
          </p:cNvSpPr>
          <p:nvPr/>
        </p:nvSpPr>
        <p:spPr bwMode="auto">
          <a:xfrm>
            <a:off x="2522630" y="5790582"/>
            <a:ext cx="264958" cy="40603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9236" name="Rectangle 20"/>
          <p:cNvSpPr>
            <a:spLocks noChangeArrowheads="1"/>
          </p:cNvSpPr>
          <p:nvPr/>
        </p:nvSpPr>
        <p:spPr bwMode="auto">
          <a:xfrm>
            <a:off x="2886615" y="5781705"/>
            <a:ext cx="282713" cy="42378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0</a:t>
            </a:r>
            <a:endParaRPr lang="ru-RU" dirty="0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3250599" y="5781705"/>
            <a:ext cx="273836" cy="42378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2</a:t>
            </a:r>
            <a:endParaRPr lang="ru-RU" dirty="0"/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3587953" y="5781705"/>
            <a:ext cx="309344" cy="44154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=</a:t>
            </a:r>
            <a:endParaRPr lang="ru-RU" dirty="0"/>
          </a:p>
        </p:txBody>
      </p:sp>
      <p:sp>
        <p:nvSpPr>
          <p:cNvPr id="9239" name="Rectangle 23"/>
          <p:cNvSpPr>
            <a:spLocks noChangeArrowheads="1"/>
          </p:cNvSpPr>
          <p:nvPr/>
        </p:nvSpPr>
        <p:spPr bwMode="auto">
          <a:xfrm>
            <a:off x="4005202" y="5772827"/>
            <a:ext cx="264957" cy="44154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ru-RU" dirty="0" smtClean="0"/>
              <a:t>1</a:t>
            </a:r>
            <a:endParaRPr lang="ru-RU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656948" y="4456590"/>
            <a:ext cx="79455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№2. Из карточек сложили неверное равенство. Как, передвинув лишь одну карточку, сделать его верным?</a:t>
            </a:r>
            <a:endParaRPr lang="ru-RU" dirty="0"/>
          </a:p>
        </p:txBody>
      </p:sp>
      <p:sp>
        <p:nvSpPr>
          <p:cNvPr id="56" name="Прямоугольник 55"/>
          <p:cNvSpPr/>
          <p:nvPr/>
        </p:nvSpPr>
        <p:spPr>
          <a:xfrm>
            <a:off x="592090" y="1111916"/>
            <a:ext cx="821940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№</a:t>
            </a:r>
            <a:r>
              <a:rPr lang="ru-RU" dirty="0" smtClean="0"/>
              <a:t>1.Впишите в квадраты цифры от 0 до 9 так,</a:t>
            </a:r>
          </a:p>
          <a:p>
            <a:r>
              <a:rPr lang="ru-RU" dirty="0" smtClean="0"/>
              <a:t>ч</a:t>
            </a:r>
            <a:r>
              <a:rPr lang="ru-RU" dirty="0" smtClean="0"/>
              <a:t>тобы получилось три верных примера на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сложение          и    два </a:t>
            </a:r>
            <a:r>
              <a:rPr lang="ru-RU" dirty="0" smtClean="0"/>
              <a:t>примера на умножение.</a:t>
            </a:r>
            <a:r>
              <a:rPr lang="ru-RU" dirty="0" smtClean="0"/>
              <a:t>                           </a:t>
            </a:r>
            <a:endParaRPr lang="ru-RU" dirty="0" smtClean="0"/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52" name="Picture 8" descr="http://www.kolomnochka.ru/local/images/kolomnalife/12345_jpg_137751322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9617" y="337916"/>
            <a:ext cx="1363944" cy="16660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Числовые ребусы</a:t>
            </a:r>
            <a:endParaRPr lang="ru-RU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838198" y="1904999"/>
          <a:ext cx="8029756" cy="185611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6594"/>
                <a:gridCol w="1966823"/>
                <a:gridCol w="2078966"/>
                <a:gridCol w="2277373"/>
              </a:tblGrid>
              <a:tr h="1856117">
                <a:tc>
                  <a:txBody>
                    <a:bodyPr/>
                    <a:lstStyle/>
                    <a:p>
                      <a:r>
                        <a:rPr lang="ru-RU" sz="18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  </a:t>
                      </a:r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УДАР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УДАР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ДРАКА</a:t>
                      </a:r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ОДИН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ОДИН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МНОГО</a:t>
                      </a:r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28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ВАГОН</a:t>
                      </a:r>
                    </a:p>
                    <a:p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ВАГОН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СОСТАВ</a:t>
                      </a:r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ДЕТАЛЬ</a:t>
                      </a: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   </a:t>
                      </a:r>
                      <a:r>
                        <a:rPr lang="ru-RU" sz="3200" b="1" u="sng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ДЕТАЛЬ</a:t>
                      </a:r>
                      <a:endParaRPr lang="ru-RU" sz="3200" b="1" kern="1200" dirty="0" smtClean="0">
                        <a:solidFill>
                          <a:schemeClr val="bg2">
                            <a:lumMod val="75000"/>
                          </a:schemeClr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3200" b="1" kern="1200" dirty="0" smtClean="0">
                          <a:solidFill>
                            <a:schemeClr val="bg2">
                              <a:lumMod val="75000"/>
                            </a:schemeClr>
                          </a:solidFill>
                          <a:latin typeface="+mn-lt"/>
                          <a:ea typeface="+mn-ea"/>
                          <a:cs typeface="+mn-cs"/>
                        </a:rPr>
                        <a:t>ИЗДЕЛИЕ</a:t>
                      </a:r>
                      <a:endParaRPr lang="ru-RU" sz="3200" dirty="0">
                        <a:solidFill>
                          <a:schemeClr val="bg2">
                            <a:lumMod val="7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3817400" y="6072325"/>
            <a:ext cx="511353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8"/>
            <a:r>
              <a:rPr lang="ru-RU" b="1" u="sng" dirty="0" smtClean="0">
                <a:latin typeface="Calibri" pitchFamily="34" charset="0"/>
                <a:hlinkClick r:id="rId2" action="ppaction://hlinksldjump"/>
              </a:rPr>
              <a:t>ОТВЕТ</a:t>
            </a:r>
            <a:r>
              <a:rPr lang="ru-RU" u="sng" dirty="0" smtClean="0">
                <a:hlinkClick r:id="rId2" action="ppaction://hlinksldjump"/>
              </a:rPr>
              <a:t> </a:t>
            </a:r>
            <a:endParaRPr lang="ru-RU" u="sng" dirty="0"/>
          </a:p>
        </p:txBody>
      </p:sp>
      <p:sp>
        <p:nvSpPr>
          <p:cNvPr id="7" name="Плюс 6"/>
          <p:cNvSpPr/>
          <p:nvPr/>
        </p:nvSpPr>
        <p:spPr>
          <a:xfrm>
            <a:off x="828052" y="2268035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8" name="Плюс 7"/>
          <p:cNvSpPr/>
          <p:nvPr/>
        </p:nvSpPr>
        <p:spPr>
          <a:xfrm>
            <a:off x="2648226" y="2302541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9" name="Плюс 8"/>
          <p:cNvSpPr/>
          <p:nvPr/>
        </p:nvSpPr>
        <p:spPr>
          <a:xfrm>
            <a:off x="4546037" y="2302542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0" name="Плюс 9"/>
          <p:cNvSpPr/>
          <p:nvPr/>
        </p:nvSpPr>
        <p:spPr>
          <a:xfrm>
            <a:off x="6650883" y="2328421"/>
            <a:ext cx="310718" cy="355106"/>
          </a:xfrm>
          <a:prstGeom prst="mathPlus">
            <a:avLst/>
          </a:prstGeom>
          <a:solidFill>
            <a:srgbClr val="40458C"/>
          </a:solidFill>
        </p:spPr>
        <p:txBody>
          <a:bodyPr wrap="square" rtlCol="0" anchor="ctr">
            <a:spAutoFit/>
          </a:bodyPr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Tahoma" pitchFamily="34" charset="0"/>
                <a:ea typeface="+mn-ea"/>
                <a:cs typeface="+mn-cs"/>
              </a:defRPr>
            </a:lvl9pPr>
          </a:lstStyle>
          <a:p>
            <a:pPr algn="ctr"/>
            <a:endParaRPr lang="ru-RU" b="1" u="sng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11" name="Picture 6" descr="Результаты Олимпиад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40077" y="3510118"/>
            <a:ext cx="3677264" cy="2715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Переливание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ЗАДАЧА №1. </a:t>
            </a:r>
            <a:r>
              <a:rPr lang="ru-RU" dirty="0" smtClean="0"/>
              <a:t>Имеются два сосуда вместимостью 3л и 5л. Как с помощью этих сосудов налить из водопроводного крана 4л воды?</a:t>
            </a:r>
          </a:p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ЗАДАЧА №2. </a:t>
            </a:r>
            <a:r>
              <a:rPr lang="ru-RU" dirty="0" smtClean="0"/>
              <a:t>Имеются два сосуда вместимостью 8л и 5л. Как с помощью этих сосудов налить из водопроводного крана 7л воды?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7254815" y="6193766"/>
            <a:ext cx="101393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692150" algn="l"/>
              </a:tabLst>
            </a:pPr>
            <a:r>
              <a:rPr kumimoji="0" lang="ru-RU" b="1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  <a:hlinkClick r:id="rId2" action="ppaction://hlinksldjump"/>
              </a:rPr>
              <a:t>ОТВЕТ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18" name="Picture 2" descr="Ответы 5 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1706" y="142240"/>
            <a:ext cx="1818694" cy="16993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Взвешивание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800" dirty="0" smtClean="0"/>
              <a:t>ЗАДАЧА №1. У хозяйки есть рычажные весы и гиря в 100г. Как за три взвешивания она может отвесить 700 г. крупы?</a:t>
            </a:r>
          </a:p>
          <a:p>
            <a:pPr algn="just"/>
            <a:r>
              <a:rPr lang="ru-RU" sz="2800" dirty="0" smtClean="0"/>
              <a:t>ЗАДАЧА №2. На одной чашке весов лежат 6 одинаковых яблок и 3 одинаковые груши, на другой чашке – 3 таких же яблока и 5 таких же груш. Весы находятся в равновесии. Что легче: яблоко или груша?</a:t>
            </a:r>
          </a:p>
          <a:p>
            <a:pPr>
              <a:buNone/>
            </a:pPr>
            <a:r>
              <a:rPr lang="ru-RU" sz="2400" b="1" dirty="0" smtClean="0">
                <a:latin typeface="Calibri" pitchFamily="34" charset="0"/>
              </a:rPr>
              <a:t>                                                                                                   </a:t>
            </a:r>
            <a:r>
              <a:rPr lang="ru-RU" sz="2400" b="1" u="sng" dirty="0" smtClean="0">
                <a:latin typeface="Calibri" pitchFamily="34" charset="0"/>
                <a:hlinkClick r:id="rId2" action="ppaction://hlinksldjump"/>
              </a:rPr>
              <a:t>ОТВЕТ</a:t>
            </a:r>
            <a:endParaRPr lang="ru-RU" sz="2400" b="1" u="sng" dirty="0">
              <a:latin typeface="Calibri" pitchFamily="34" charset="0"/>
            </a:endParaRPr>
          </a:p>
        </p:txBody>
      </p:sp>
      <p:pic>
        <p:nvPicPr>
          <p:cNvPr id="8194" name="Picture 2" descr="Какие две гири оказались на одной чаше весов. - Оценок.нет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51803" y="223837"/>
            <a:ext cx="2266561" cy="16659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920151"/>
          </a:xfrm>
        </p:spPr>
        <p:txBody>
          <a:bodyPr/>
          <a:lstStyle/>
          <a:p>
            <a:r>
              <a:rPr lang="ru-RU" dirty="0" smtClean="0"/>
              <a:t>Логические задачи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8200" y="1595887"/>
            <a:ext cx="7772400" cy="4423913"/>
          </a:xfrm>
        </p:spPr>
        <p:txBody>
          <a:bodyPr/>
          <a:lstStyle/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ЗАДАЧА №1. </a:t>
            </a:r>
            <a:r>
              <a:rPr lang="ru-RU" sz="2400" dirty="0" smtClean="0"/>
              <a:t>Встретились три подруги – Белова, Краснова и Чернова. На одной из них было черное платье, на другой – красное, на третьей – белое. Девочка в белом платье говорит Черновой: «Нам надо поменяться платьями, а то у всех троих цвет платьев не соответствует фамилиям». Кто в каком платье? </a:t>
            </a:r>
          </a:p>
          <a:p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</a:rPr>
              <a:t>ЗАДАЧА №2. </a:t>
            </a:r>
            <a:r>
              <a:rPr lang="ru-RU" sz="2400" dirty="0" smtClean="0"/>
              <a:t>Коля, Боря, Вова и Юра заняли первые четыре места в соревновании. На вопрос, какие места они заняли, трое из них ответили:1) Коля – ни первое, ни четвертое; 2) Боря – второе; 3) Вова не был последним. Какое место занял каждый мальчик?</a:t>
            </a:r>
          </a:p>
          <a:p>
            <a:pPr>
              <a:buNone/>
            </a:pPr>
            <a:r>
              <a:rPr lang="ru-RU" sz="1800" b="1" dirty="0" smtClean="0">
                <a:latin typeface="Calibri" pitchFamily="34" charset="0"/>
              </a:rPr>
              <a:t>                                                                                                                                  </a:t>
            </a:r>
            <a:r>
              <a:rPr lang="ru-RU" sz="2000" b="1" u="sng" dirty="0" smtClean="0">
                <a:latin typeface="Calibri" pitchFamily="34" charset="0"/>
                <a:hlinkClick r:id="rId2" action="ppaction://hlinksldjump"/>
              </a:rPr>
              <a:t>ОТВЕТ</a:t>
            </a:r>
            <a:r>
              <a:rPr lang="ru-RU" sz="1800" dirty="0" smtClean="0"/>
              <a:t>	</a:t>
            </a:r>
          </a:p>
          <a:p>
            <a:endParaRPr lang="ru-RU" dirty="0"/>
          </a:p>
        </p:txBody>
      </p:sp>
      <p:pic>
        <p:nvPicPr>
          <p:cNvPr id="4" name="Picture 14" descr="Презентации PowerPoint для маленьких всезнаек - скачать бесплатные презентации - Меню сайта - Бесплатные презентации, физминут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8649" y="195662"/>
            <a:ext cx="1698079" cy="1274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304800"/>
            <a:ext cx="7772400" cy="773502"/>
          </a:xfrm>
        </p:spPr>
        <p:txBody>
          <a:bodyPr/>
          <a:lstStyle/>
          <a:p>
            <a:pPr algn="ctr"/>
            <a:r>
              <a:rPr lang="ru-RU" dirty="0" smtClean="0"/>
              <a:t>   Задачи – шутки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60563" y="1525438"/>
            <a:ext cx="7772400" cy="4114800"/>
          </a:xfrm>
        </p:spPr>
        <p:txBody>
          <a:bodyPr/>
          <a:lstStyle/>
          <a:p>
            <a:pPr lvl="0"/>
            <a:r>
              <a:rPr lang="ru-RU" sz="2400" dirty="0" smtClean="0"/>
              <a:t>Сколько концов у трех палок? У четырех с половиной?</a:t>
            </a:r>
          </a:p>
          <a:p>
            <a:pPr lvl="0"/>
            <a:r>
              <a:rPr lang="ru-RU" sz="2400" dirty="0" smtClean="0"/>
              <a:t>Найдите: а) два в квадрате; б) ори в квадрате; в) угол в квадрате.</a:t>
            </a:r>
          </a:p>
          <a:p>
            <a:pPr lvl="0"/>
            <a:r>
              <a:rPr lang="ru-RU" sz="2400" dirty="0" smtClean="0"/>
              <a:t>Почему парикмахер в Женеве охотнее подстрижет двух французов, чем одного немца?</a:t>
            </a:r>
          </a:p>
          <a:p>
            <a:pPr lvl="0"/>
            <a:r>
              <a:rPr lang="ru-RU" sz="2400" dirty="0" smtClean="0"/>
              <a:t>По дереву ползет гусеница. За день она поднимается на 6м, а ночью опускается на 4м. За сколько дней она доползет до вершины, если высота дерева 14м?</a:t>
            </a:r>
          </a:p>
          <a:p>
            <a:pPr lvl="0"/>
            <a:r>
              <a:rPr lang="ru-RU" sz="2400" dirty="0" smtClean="0"/>
              <a:t>Горело пять свечей, две погасли. Сколько свечей осталось?</a:t>
            </a:r>
          </a:p>
          <a:p>
            <a:endParaRPr lang="ru-RU" sz="2400" dirty="0"/>
          </a:p>
        </p:txBody>
      </p:sp>
      <p:pic>
        <p:nvPicPr>
          <p:cNvPr id="4" name="Picture 10" descr="Русский язык ктп канакина по фгос 2 кл - Самые новые учебн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122" y="137651"/>
            <a:ext cx="2052231" cy="13172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Спасибо за внимание - Презентация 6470/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42552" y="1717993"/>
            <a:ext cx="7429288" cy="42256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Эскиз">
  <a:themeElements>
    <a:clrScheme name="Эскиз 2">
      <a:dk1>
        <a:srgbClr val="40458C"/>
      </a:dk1>
      <a:lt1>
        <a:srgbClr val="FFFFFF"/>
      </a:lt1>
      <a:dk2>
        <a:srgbClr val="660066"/>
      </a:dk2>
      <a:lt2>
        <a:srgbClr val="B7C1EB"/>
      </a:lt2>
      <a:accent1>
        <a:srgbClr val="ECD882"/>
      </a:accent1>
      <a:accent2>
        <a:srgbClr val="B2B2B2"/>
      </a:accent2>
      <a:accent3>
        <a:srgbClr val="FFFFFF"/>
      </a:accent3>
      <a:accent4>
        <a:srgbClr val="353A77"/>
      </a:accent4>
      <a:accent5>
        <a:srgbClr val="F4E9C1"/>
      </a:accent5>
      <a:accent6>
        <a:srgbClr val="A1A1A1"/>
      </a:accent6>
      <a:hlink>
        <a:srgbClr val="6F89F7"/>
      </a:hlink>
      <a:folHlink>
        <a:srgbClr val="CFDBFD"/>
      </a:folHlink>
    </a:clrScheme>
    <a:fontScheme name="Эскиз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u="sng" dirty="0" smtClean="0"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pitchFamily="34" charset="0"/>
          </a:defRPr>
        </a:defPPr>
      </a:lstStyle>
    </a:lnDef>
  </a:objectDefaults>
  <a:extraClrSchemeLst>
    <a:extraClrScheme>
      <a:clrScheme name="Эскиз 1">
        <a:dk1>
          <a:srgbClr val="000000"/>
        </a:dk1>
        <a:lt1>
          <a:srgbClr val="FFFFFF"/>
        </a:lt1>
        <a:dk2>
          <a:srgbClr val="40458C"/>
        </a:dk2>
        <a:lt2>
          <a:srgbClr val="FFFFCC"/>
        </a:lt2>
        <a:accent1>
          <a:srgbClr val="8D8DB3"/>
        </a:accent1>
        <a:accent2>
          <a:srgbClr val="B2B2B2"/>
        </a:accent2>
        <a:accent3>
          <a:srgbClr val="AFB0C5"/>
        </a:accent3>
        <a:accent4>
          <a:srgbClr val="DADADA"/>
        </a:accent4>
        <a:accent5>
          <a:srgbClr val="C5C5D6"/>
        </a:accent5>
        <a:accent6>
          <a:srgbClr val="A1A1A1"/>
        </a:accent6>
        <a:hlink>
          <a:srgbClr val="6F89F7"/>
        </a:hlink>
        <a:folHlink>
          <a:srgbClr val="4F56A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2">
        <a:dk1>
          <a:srgbClr val="40458C"/>
        </a:dk1>
        <a:lt1>
          <a:srgbClr val="FFFFFF"/>
        </a:lt1>
        <a:dk2>
          <a:srgbClr val="660066"/>
        </a:dk2>
        <a:lt2>
          <a:srgbClr val="B7C1EB"/>
        </a:lt2>
        <a:accent1>
          <a:srgbClr val="ECD882"/>
        </a:accent1>
        <a:accent2>
          <a:srgbClr val="B2B2B2"/>
        </a:accent2>
        <a:accent3>
          <a:srgbClr val="FFFFFF"/>
        </a:accent3>
        <a:accent4>
          <a:srgbClr val="353A77"/>
        </a:accent4>
        <a:accent5>
          <a:srgbClr val="F4E9C1"/>
        </a:accent5>
        <a:accent6>
          <a:srgbClr val="A1A1A1"/>
        </a:accent6>
        <a:hlink>
          <a:srgbClr val="6F89F7"/>
        </a:hlink>
        <a:folHlink>
          <a:srgbClr val="CFDB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3">
        <a:dk1>
          <a:srgbClr val="000000"/>
        </a:dk1>
        <a:lt1>
          <a:srgbClr val="FFFFFF"/>
        </a:lt1>
        <a:dk2>
          <a:srgbClr val="4D4D4D"/>
        </a:dk2>
        <a:lt2>
          <a:srgbClr val="B2B2B2"/>
        </a:lt2>
        <a:accent1>
          <a:srgbClr val="969696"/>
        </a:accent1>
        <a:accent2>
          <a:srgbClr val="EAEAEA"/>
        </a:accent2>
        <a:accent3>
          <a:srgbClr val="FFFFFF"/>
        </a:accent3>
        <a:accent4>
          <a:srgbClr val="000000"/>
        </a:accent4>
        <a:accent5>
          <a:srgbClr val="C9C9C9"/>
        </a:accent5>
        <a:accent6>
          <a:srgbClr val="D4D4D4"/>
        </a:accent6>
        <a:hlink>
          <a:srgbClr val="777777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4">
        <a:dk1>
          <a:srgbClr val="333300"/>
        </a:dk1>
        <a:lt1>
          <a:srgbClr val="FFFFFF"/>
        </a:lt1>
        <a:dk2>
          <a:srgbClr val="663300"/>
        </a:dk2>
        <a:lt2>
          <a:srgbClr val="B2B2B2"/>
        </a:lt2>
        <a:accent1>
          <a:srgbClr val="DDC6A7"/>
        </a:accent1>
        <a:accent2>
          <a:srgbClr val="D9C167"/>
        </a:accent2>
        <a:accent3>
          <a:srgbClr val="FFFFFF"/>
        </a:accent3>
        <a:accent4>
          <a:srgbClr val="2A2A00"/>
        </a:accent4>
        <a:accent5>
          <a:srgbClr val="EBDFD0"/>
        </a:accent5>
        <a:accent6>
          <a:srgbClr val="C4AF5D"/>
        </a:accent6>
        <a:hlink>
          <a:srgbClr val="8A7A66"/>
        </a:hlink>
        <a:folHlink>
          <a:srgbClr val="C0AE9E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скиз 5">
        <a:dk1>
          <a:srgbClr val="000000"/>
        </a:dk1>
        <a:lt1>
          <a:srgbClr val="FFFFFF"/>
        </a:lt1>
        <a:dk2>
          <a:srgbClr val="003366"/>
        </a:dk2>
        <a:lt2>
          <a:srgbClr val="CCFFCC"/>
        </a:lt2>
        <a:accent1>
          <a:srgbClr val="006699"/>
        </a:accent1>
        <a:accent2>
          <a:srgbClr val="009999"/>
        </a:accent2>
        <a:accent3>
          <a:srgbClr val="AAADB8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99CC"/>
        </a:hlink>
        <a:folHlink>
          <a:srgbClr val="0045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6">
        <a:dk1>
          <a:srgbClr val="000000"/>
        </a:dk1>
        <a:lt1>
          <a:srgbClr val="FFFFFF"/>
        </a:lt1>
        <a:dk2>
          <a:srgbClr val="004A48"/>
        </a:dk2>
        <a:lt2>
          <a:srgbClr val="33CCCC"/>
        </a:lt2>
        <a:accent1>
          <a:srgbClr val="006699"/>
        </a:accent1>
        <a:accent2>
          <a:srgbClr val="009999"/>
        </a:accent2>
        <a:accent3>
          <a:srgbClr val="AAB1B1"/>
        </a:accent3>
        <a:accent4>
          <a:srgbClr val="DADADA"/>
        </a:accent4>
        <a:accent5>
          <a:srgbClr val="AAB8CA"/>
        </a:accent5>
        <a:accent6>
          <a:srgbClr val="008A8A"/>
        </a:accent6>
        <a:hlink>
          <a:srgbClr val="00CC99"/>
        </a:hlink>
        <a:folHlink>
          <a:srgbClr val="0066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7">
        <a:dk1>
          <a:srgbClr val="000000"/>
        </a:dk1>
        <a:lt1>
          <a:srgbClr val="FFFFFF"/>
        </a:lt1>
        <a:dk2>
          <a:srgbClr val="333300"/>
        </a:dk2>
        <a:lt2>
          <a:srgbClr val="FFFFCC"/>
        </a:lt2>
        <a:accent1>
          <a:srgbClr val="CC9900"/>
        </a:accent1>
        <a:accent2>
          <a:srgbClr val="CC6600"/>
        </a:accent2>
        <a:accent3>
          <a:srgbClr val="ADADAA"/>
        </a:accent3>
        <a:accent4>
          <a:srgbClr val="DADADA"/>
        </a:accent4>
        <a:accent5>
          <a:srgbClr val="E2CAAA"/>
        </a:accent5>
        <a:accent6>
          <a:srgbClr val="B95C00"/>
        </a:accent6>
        <a:hlink>
          <a:srgbClr val="808000"/>
        </a:hlink>
        <a:folHlink>
          <a:srgbClr val="525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скиз 8">
        <a:dk1>
          <a:srgbClr val="003D62"/>
        </a:dk1>
        <a:lt1>
          <a:srgbClr val="FFFFFF"/>
        </a:lt1>
        <a:dk2>
          <a:srgbClr val="006699"/>
        </a:dk2>
        <a:lt2>
          <a:srgbClr val="C8D1DA"/>
        </a:lt2>
        <a:accent1>
          <a:srgbClr val="9AC0EA"/>
        </a:accent1>
        <a:accent2>
          <a:srgbClr val="80C3C8"/>
        </a:accent2>
        <a:accent3>
          <a:srgbClr val="FFFFFF"/>
        </a:accent3>
        <a:accent4>
          <a:srgbClr val="003353"/>
        </a:accent4>
        <a:accent5>
          <a:srgbClr val="CADCF3"/>
        </a:accent5>
        <a:accent6>
          <a:srgbClr val="73B0B5"/>
        </a:accent6>
        <a:hlink>
          <a:srgbClr val="81ABCB"/>
        </a:hlink>
        <a:folHlink>
          <a:srgbClr val="B6CBD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ZHURAVLEVALB</Template>
  <TotalTime>1583</TotalTime>
  <Words>813</Words>
  <Application>Microsoft Office PowerPoint</Application>
  <PresentationFormat>Экран (4:3)</PresentationFormat>
  <Paragraphs>244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Эскиз</vt:lpstr>
      <vt:lpstr>Слайд 1</vt:lpstr>
      <vt:lpstr>Презентация может быть использована для проведения кружка по математике для учащихся 5 – 6 классов.</vt:lpstr>
      <vt:lpstr>Головоломки</vt:lpstr>
      <vt:lpstr>Числовые ребусы</vt:lpstr>
      <vt:lpstr>Переливание</vt:lpstr>
      <vt:lpstr>        Взвешивание</vt:lpstr>
      <vt:lpstr>Логические задачи</vt:lpstr>
      <vt:lpstr>   Задачи – шутки </vt:lpstr>
      <vt:lpstr>Слайд 9</vt:lpstr>
      <vt:lpstr>Используемые материалы</vt:lpstr>
      <vt:lpstr>Слайд 11</vt:lpstr>
      <vt:lpstr>Слайд 12</vt:lpstr>
      <vt:lpstr>Слайд 13</vt:lpstr>
      <vt:lpstr>Слайд 14</vt:lpstr>
      <vt:lpstr>Задача №1. Здесь придется использовать взвешенную крупу в качестве гири.  Задача №2. Представим, что мы сняли с каждой чаши весов: по 3 яблока и 3 груши. Сделайте вывод сами. 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Zver</dc:creator>
  <cp:lastModifiedBy>Артеева Е. С.</cp:lastModifiedBy>
  <cp:revision>170</cp:revision>
  <dcterms:created xsi:type="dcterms:W3CDTF">2009-04-12T03:02:15Z</dcterms:created>
  <dcterms:modified xsi:type="dcterms:W3CDTF">2014-11-11T19:39:28Z</dcterms:modified>
</cp:coreProperties>
</file>