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1D4EA-8D79-40E2-B3DD-9FB198420DC1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DFC96-9B93-4392-ADA0-56DE6E3DB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C2092-55F6-4561-8CBE-30D75BB0B2D5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96515-DF28-4F16-A593-DEC4DD99D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2179A-1B05-479A-87CF-72C396B17945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2FDDA-5E1B-4E70-AE72-BDD05313A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98C1D-14FE-4FB3-B009-17712CF02B47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FDD-D5EB-4AA4-B99C-DBD95231F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ED76A-D477-48CC-AE0B-BC115248CE7D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D714A-304E-422C-9975-E08A97583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70874-EAD3-448A-8ED4-4140D09DFDA7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CAB16-01A4-4B6C-A10B-40C725886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B9EBC-27F1-4C75-A511-B0CD1F91AC42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EDFB0-9604-4C0F-8067-FD62A0B23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53578-69E0-4CD4-952C-B1D19B7F06BB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FB05A-0BFA-4DC3-8FEF-14164A3A4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6F4E7-79FF-4D97-9C91-4EACBDEBBE17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68A51-0025-49E8-91DD-91EFFBA46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2E4CA-55E4-47EC-BE13-8754DB073873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ADB84-544F-429E-98CB-EFC62DA0F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DC9E8-96FE-4DA4-B77F-924EA6DEE3A1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D618-FCB7-4160-940B-3F5FEFAD9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45DA52-B794-49E8-93A9-16534D13C35B}" type="datetimeFigureOut">
              <a:rPr lang="ru-RU"/>
              <a:pPr>
                <a:defRPr/>
              </a:pPr>
              <a:t>07.09.2011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379800-1335-4520-BF6D-4C38FD389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4143375"/>
          </a:xfrm>
        </p:spPr>
        <p:txBody>
          <a:bodyPr/>
          <a:lstStyle/>
          <a:p>
            <a:r>
              <a:rPr lang="ru-RU" sz="7200" b="1" smtClean="0"/>
              <a:t>Алгебраические</a:t>
            </a:r>
            <a:br>
              <a:rPr lang="ru-RU" sz="7200" b="1" smtClean="0"/>
            </a:br>
            <a:r>
              <a:rPr lang="ru-RU" sz="7200" b="1" smtClean="0"/>
              <a:t>выражения.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Задание на дом.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1.18(б, г)</a:t>
            </a:r>
          </a:p>
          <a:p>
            <a:r>
              <a:rPr lang="ru-RU" smtClean="0"/>
              <a:t>1.20(в)</a:t>
            </a:r>
          </a:p>
          <a:p>
            <a:r>
              <a:rPr lang="ru-RU" smtClean="0"/>
              <a:t>1.22(б, в)</a:t>
            </a:r>
          </a:p>
          <a:p>
            <a:r>
              <a:rPr lang="ru-RU" smtClean="0"/>
              <a:t>1.24(г)</a:t>
            </a:r>
          </a:p>
          <a:p>
            <a:r>
              <a:rPr lang="ru-RU" smtClean="0"/>
              <a:t>1.30(в)</a:t>
            </a:r>
          </a:p>
          <a:p>
            <a:r>
              <a:rPr lang="ru-RU" smtClean="0"/>
              <a:t>1.40(б, г)</a:t>
            </a:r>
          </a:p>
          <a:p>
            <a:r>
              <a:rPr lang="ru-RU" smtClean="0"/>
              <a:t>1.42(б, 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483100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srgbClr val="00B050"/>
                </a:solidFill>
              </a:rPr>
              <a:t>Спасибо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>
                <a:solidFill>
                  <a:srgbClr val="00B050"/>
                </a:solidFill>
              </a:rPr>
              <a:t>з</a:t>
            </a:r>
            <a:r>
              <a:rPr lang="ru-RU" sz="9600" dirty="0" smtClean="0">
                <a:solidFill>
                  <a:srgbClr val="00B050"/>
                </a:solidFill>
              </a:rPr>
              <a:t>а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srgbClr val="00B050"/>
                </a:solidFill>
              </a:rPr>
              <a:t>урок</a:t>
            </a:r>
            <a:endParaRPr lang="ru-RU" sz="9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Проверка домашнего задания.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    </a:t>
            </a:r>
          </a:p>
          <a:p>
            <a:pPr algn="ctr"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mtClean="0"/>
              <a:t>Какие сведения из математики вам пришлось вспомнить в процессе выполнения домашнего задания ?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/>
          <a:lstStyle/>
          <a:p>
            <a:r>
              <a:rPr lang="ru-RU" sz="2400" smtClean="0"/>
              <a:t>Порядок арифметических действий.</a:t>
            </a:r>
          </a:p>
          <a:p>
            <a:r>
              <a:rPr lang="ru-RU" sz="2400" smtClean="0"/>
              <a:t>Переместительный закон сложения: </a:t>
            </a:r>
            <a:r>
              <a:rPr lang="en-US" sz="2400" smtClean="0"/>
              <a:t>a + b = b + a</a:t>
            </a:r>
          </a:p>
          <a:p>
            <a:r>
              <a:rPr lang="ru-RU" sz="2400" smtClean="0"/>
              <a:t>Переместительный закон умножения: </a:t>
            </a:r>
            <a:r>
              <a:rPr lang="en-US" sz="2400" smtClean="0"/>
              <a:t>a * b = b * a</a:t>
            </a:r>
          </a:p>
          <a:p>
            <a:r>
              <a:rPr lang="ru-RU" sz="2400" smtClean="0"/>
              <a:t>Сочетательный закон сложения: </a:t>
            </a:r>
            <a:r>
              <a:rPr lang="en-US" sz="2400" smtClean="0"/>
              <a:t>a + b + c = (a + b) + c = a + (b + c)</a:t>
            </a:r>
            <a:endParaRPr lang="ru-RU" sz="2400" smtClean="0"/>
          </a:p>
          <a:p>
            <a:r>
              <a:rPr lang="ru-RU" sz="2400" smtClean="0"/>
              <a:t>Сочетательный закон умножения:</a:t>
            </a:r>
            <a:r>
              <a:rPr lang="en-US" sz="2400" smtClean="0"/>
              <a:t> abc = (ab)c = a(bc)</a:t>
            </a:r>
            <a:endParaRPr lang="ru-RU" sz="2400" smtClean="0"/>
          </a:p>
          <a:p>
            <a:r>
              <a:rPr lang="ru-RU" sz="2400" smtClean="0"/>
              <a:t>Понятие обыкновенной дроби, десятичной дроби, отрицательного числа.</a:t>
            </a:r>
          </a:p>
          <a:p>
            <a:r>
              <a:rPr lang="ru-RU" sz="2400" smtClean="0"/>
              <a:t>Арифметические операции с десятичными дробями.</a:t>
            </a:r>
          </a:p>
          <a:p>
            <a:r>
              <a:rPr lang="ru-RU" sz="2400" smtClean="0"/>
              <a:t>Арифметические операции с обыкновенными дробями.</a:t>
            </a:r>
            <a:endParaRPr lang="en-US" sz="2400" smtClean="0"/>
          </a:p>
          <a:p>
            <a:r>
              <a:rPr lang="ru-RU" sz="2400" smtClean="0"/>
              <a:t>Основное свойство обыкновенной дроби: </a:t>
            </a:r>
          </a:p>
          <a:p>
            <a:r>
              <a:rPr lang="ru-RU" sz="2400" smtClean="0"/>
              <a:t>Правила действий с десятичными дробями.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>Пример 1</a:t>
            </a:r>
            <a:endParaRPr lang="ru-RU" dirty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/>
          <a:lstStyle/>
          <a:p>
            <a:pPr algn="just"/>
            <a:r>
              <a:rPr lang="ru-RU" sz="2400" smtClean="0"/>
              <a:t>Один холодильник стоит 350 </a:t>
            </a:r>
            <a:r>
              <a:rPr lang="en-US" sz="2400" smtClean="0"/>
              <a:t>$</a:t>
            </a:r>
            <a:r>
              <a:rPr lang="ru-RU" sz="2400" smtClean="0"/>
              <a:t>. Тогда два холодильника стоят в два раза больше, т.е. 350·2=700</a:t>
            </a:r>
            <a:r>
              <a:rPr lang="en-US" sz="2400" smtClean="0"/>
              <a:t>$</a:t>
            </a:r>
            <a:r>
              <a:rPr lang="ru-RU" sz="2400" smtClean="0"/>
              <a:t>; пять холодильников стоят в пять раз дороже, т.е. 350·5=1750</a:t>
            </a:r>
            <a:r>
              <a:rPr lang="en-US" sz="2400" smtClean="0"/>
              <a:t>$</a:t>
            </a:r>
            <a:r>
              <a:rPr lang="ru-RU" sz="2400" smtClean="0"/>
              <a:t>. Легко сообразить, что </a:t>
            </a:r>
            <a:r>
              <a:rPr lang="ru-RU" sz="2400" b="1" smtClean="0">
                <a:solidFill>
                  <a:srgbClr val="FF0000"/>
                </a:solidFill>
              </a:rPr>
              <a:t>а</a:t>
            </a:r>
            <a:r>
              <a:rPr lang="ru-RU" sz="2400" smtClean="0"/>
              <a:t> холодильников стоят в </a:t>
            </a:r>
            <a:r>
              <a:rPr lang="ru-RU" sz="2400" b="1" smtClean="0">
                <a:solidFill>
                  <a:srgbClr val="FF0000"/>
                </a:solidFill>
              </a:rPr>
              <a:t>а</a:t>
            </a:r>
            <a:r>
              <a:rPr lang="ru-RU" sz="2400" smtClean="0"/>
              <a:t> раз больше, т.е. 350·</a:t>
            </a:r>
            <a:r>
              <a:rPr lang="ru-RU" sz="2400" b="1" smtClean="0">
                <a:solidFill>
                  <a:srgbClr val="FF0000"/>
                </a:solidFill>
              </a:rPr>
              <a:t>а</a:t>
            </a:r>
            <a:r>
              <a:rPr lang="ru-RU" sz="2400" b="1" smtClean="0"/>
              <a:t> </a:t>
            </a:r>
            <a:r>
              <a:rPr lang="en-US" sz="2400" smtClean="0"/>
              <a:t>$</a:t>
            </a:r>
            <a:endParaRPr lang="ru-RU" sz="2400" smtClean="0"/>
          </a:p>
          <a:p>
            <a:pPr algn="just"/>
            <a:r>
              <a:rPr lang="ru-RU" sz="2400" smtClean="0"/>
              <a:t>С помощью выражения 350·</a:t>
            </a:r>
            <a:r>
              <a:rPr lang="ru-RU" sz="2400" b="1" smtClean="0">
                <a:solidFill>
                  <a:srgbClr val="FF0000"/>
                </a:solidFill>
              </a:rPr>
              <a:t>а</a:t>
            </a:r>
            <a:r>
              <a:rPr lang="ru-RU" sz="2400" b="1" smtClean="0"/>
              <a:t> </a:t>
            </a:r>
            <a:r>
              <a:rPr lang="ru-RU" sz="2400" smtClean="0"/>
              <a:t>можно находить стоимость различного числа а холодильников, подставляя различные значения </a:t>
            </a:r>
            <a:r>
              <a:rPr lang="ru-RU" sz="2400" b="1" smtClean="0">
                <a:solidFill>
                  <a:srgbClr val="FF0000"/>
                </a:solidFill>
              </a:rPr>
              <a:t>а</a:t>
            </a:r>
            <a:r>
              <a:rPr lang="ru-RU" sz="2400" smtClean="0"/>
              <a:t> и выполняя умножение.</a:t>
            </a:r>
          </a:p>
          <a:p>
            <a:pPr algn="just"/>
            <a:r>
              <a:rPr lang="ru-RU" sz="2400" smtClean="0"/>
              <a:t>Так как буква </a:t>
            </a:r>
            <a:r>
              <a:rPr lang="ru-RU" sz="2400" b="1" smtClean="0">
                <a:solidFill>
                  <a:srgbClr val="FF0000"/>
                </a:solidFill>
              </a:rPr>
              <a:t>а</a:t>
            </a:r>
            <a:r>
              <a:rPr lang="ru-RU" sz="2400" smtClean="0"/>
              <a:t> может принимать различные натуральные значения, то  </a:t>
            </a:r>
          </a:p>
          <a:p>
            <a:pPr algn="just"/>
            <a:r>
              <a:rPr lang="ru-RU" sz="2400" b="1" smtClean="0">
                <a:solidFill>
                  <a:srgbClr val="FF0000"/>
                </a:solidFill>
              </a:rPr>
              <a:t>а</a:t>
            </a:r>
            <a:r>
              <a:rPr lang="ru-RU" sz="2400" smtClean="0"/>
              <a:t> – переменная</a:t>
            </a:r>
          </a:p>
          <a:p>
            <a:pPr algn="just"/>
            <a:r>
              <a:rPr lang="ru-RU" sz="2400" smtClean="0"/>
              <a:t>350·</a:t>
            </a:r>
            <a:r>
              <a:rPr lang="ru-RU" sz="2400" b="1" smtClean="0"/>
              <a:t>а </a:t>
            </a:r>
            <a:r>
              <a:rPr lang="ru-RU" sz="2400" smtClean="0"/>
              <a:t>– алгебраическое выражение (или выражение с переменной)</a:t>
            </a:r>
          </a:p>
          <a:p>
            <a:pPr algn="just"/>
            <a:endParaRPr lang="ru-RU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>Пример 2.</a:t>
            </a:r>
            <a:endParaRPr lang="ru-RU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357813"/>
          </a:xfrm>
        </p:spPr>
        <p:txBody>
          <a:bodyPr/>
          <a:lstStyle/>
          <a:p>
            <a:r>
              <a:rPr lang="ru-RU" sz="2400" smtClean="0"/>
              <a:t>Пусть длина одной стороны прямоугольника </a:t>
            </a:r>
            <a:r>
              <a:rPr lang="ru-RU" sz="2400" b="1" smtClean="0">
                <a:solidFill>
                  <a:srgbClr val="FF0000"/>
                </a:solidFill>
              </a:rPr>
              <a:t>а</a:t>
            </a:r>
            <a:r>
              <a:rPr lang="ru-RU" sz="2400" smtClean="0"/>
              <a:t> см, другой – </a:t>
            </a:r>
            <a:r>
              <a:rPr lang="en-US" sz="2400" b="1" smtClean="0">
                <a:solidFill>
                  <a:srgbClr val="FF0000"/>
                </a:solidFill>
              </a:rPr>
              <a:t>b</a:t>
            </a:r>
            <a:r>
              <a:rPr lang="ru-RU" sz="2400" smtClean="0"/>
              <a:t> см. Найдем периметр прямоугольника.</a:t>
            </a:r>
          </a:p>
          <a:p>
            <a:r>
              <a:rPr lang="en-US" sz="2400" smtClean="0"/>
              <a:t>                         b</a:t>
            </a:r>
            <a:endParaRPr lang="ru-RU" sz="2400" smtClean="0"/>
          </a:p>
          <a:p>
            <a:endParaRPr lang="ru-RU" sz="2400" smtClean="0"/>
          </a:p>
          <a:p>
            <a:r>
              <a:rPr lang="en-US" sz="2400" smtClean="0"/>
              <a:t>a</a:t>
            </a:r>
            <a:endParaRPr lang="ru-RU" sz="2400" smtClean="0"/>
          </a:p>
          <a:p>
            <a:endParaRPr lang="ru-RU" sz="2400" smtClean="0"/>
          </a:p>
          <a:p>
            <a:endParaRPr lang="en-US" sz="2400" smtClean="0"/>
          </a:p>
          <a:p>
            <a:endParaRPr lang="ru-RU" sz="2400" smtClean="0"/>
          </a:p>
          <a:p>
            <a:r>
              <a:rPr lang="en-US" sz="2400" smtClean="0"/>
              <a:t>P = 2</a:t>
            </a:r>
            <a:r>
              <a:rPr lang="en-US" sz="2400" b="1" smtClean="0"/>
              <a:t>a</a:t>
            </a:r>
            <a:r>
              <a:rPr lang="en-US" sz="2400" smtClean="0"/>
              <a:t> + 2</a:t>
            </a:r>
            <a:r>
              <a:rPr lang="en-US" sz="2400" b="1" smtClean="0"/>
              <a:t>b</a:t>
            </a:r>
          </a:p>
          <a:p>
            <a:r>
              <a:rPr lang="en-US" sz="2400" b="1" smtClean="0"/>
              <a:t>a</a:t>
            </a:r>
            <a:r>
              <a:rPr lang="ru-RU" sz="2400" smtClean="0"/>
              <a:t>,</a:t>
            </a:r>
            <a:r>
              <a:rPr lang="en-US" sz="2400" smtClean="0"/>
              <a:t> </a:t>
            </a:r>
            <a:r>
              <a:rPr lang="en-US" sz="2400" b="1" smtClean="0"/>
              <a:t>b</a:t>
            </a:r>
            <a:r>
              <a:rPr lang="ru-RU" sz="2400" smtClean="0"/>
              <a:t> – переменные</a:t>
            </a:r>
          </a:p>
          <a:p>
            <a:r>
              <a:rPr lang="en-US" sz="2400" smtClean="0"/>
              <a:t>2</a:t>
            </a:r>
            <a:r>
              <a:rPr lang="en-US" sz="2400" b="1" smtClean="0"/>
              <a:t>a</a:t>
            </a:r>
            <a:r>
              <a:rPr lang="en-US" sz="2400" smtClean="0"/>
              <a:t> + 2</a:t>
            </a:r>
            <a:r>
              <a:rPr lang="en-US" sz="2400" b="1" smtClean="0"/>
              <a:t>b</a:t>
            </a:r>
            <a:r>
              <a:rPr lang="ru-RU" sz="2400" smtClean="0"/>
              <a:t> – алгебраическое выражение</a:t>
            </a:r>
          </a:p>
          <a:p>
            <a:endParaRPr lang="ru-RU" sz="2400" smtClean="0"/>
          </a:p>
          <a:p>
            <a:endParaRPr lang="ru-RU" sz="2400" smtClean="0"/>
          </a:p>
          <a:p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75" y="2143125"/>
            <a:ext cx="2714625" cy="1500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>Пример 3.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r>
              <a:rPr lang="ru-RU" sz="2400" smtClean="0"/>
              <a:t>Запись </a:t>
            </a:r>
            <a:r>
              <a:rPr lang="en-US" sz="2400" smtClean="0"/>
              <a:t> 2a – 3b + 5 – </a:t>
            </a:r>
            <a:r>
              <a:rPr lang="ru-RU" sz="2400" smtClean="0"/>
              <a:t>алгебраическое выражение с переменными </a:t>
            </a:r>
            <a:r>
              <a:rPr lang="en-US" sz="2400" smtClean="0"/>
              <a:t>a </a:t>
            </a:r>
            <a:r>
              <a:rPr lang="ru-RU" sz="2400" smtClean="0"/>
              <a:t>и</a:t>
            </a:r>
            <a:r>
              <a:rPr lang="en-US" sz="2400" smtClean="0"/>
              <a:t>  b</a:t>
            </a:r>
            <a:r>
              <a:rPr lang="ru-RU" sz="2400" smtClean="0"/>
              <a:t>.</a:t>
            </a:r>
          </a:p>
          <a:p>
            <a:endParaRPr lang="ru-RU" sz="2400" smtClean="0"/>
          </a:p>
          <a:p>
            <a:r>
              <a:rPr lang="ru-RU" sz="2400" smtClean="0"/>
              <a:t>                        - алгебраическое выражение с переменными </a:t>
            </a:r>
            <a:r>
              <a:rPr lang="en-US" sz="2400" smtClean="0"/>
              <a:t>x</a:t>
            </a:r>
            <a:r>
              <a:rPr lang="ru-RU" sz="2400" smtClean="0"/>
              <a:t> и</a:t>
            </a:r>
            <a:r>
              <a:rPr lang="en-US" sz="2400" smtClean="0"/>
              <a:t>  y</a:t>
            </a:r>
            <a:r>
              <a:rPr lang="ru-RU" sz="2400" smtClean="0"/>
              <a:t>.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pic>
        <p:nvPicPr>
          <p:cNvPr id="1843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714500" y="571500"/>
            <a:ext cx="5810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00188" y="0"/>
            <a:ext cx="5810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pic>
        <p:nvPicPr>
          <p:cNvPr id="18440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3286125"/>
            <a:ext cx="15001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>Пример 4.</a:t>
            </a: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algn="just"/>
            <a:r>
              <a:rPr lang="ru-RU" sz="2400" smtClean="0"/>
              <a:t>Найдем значение выражения                       при </a:t>
            </a:r>
            <a:r>
              <a:rPr lang="en-US" sz="2400" smtClean="0"/>
              <a:t>a = 3</a:t>
            </a:r>
            <a:r>
              <a:rPr lang="ru-RU" sz="2400" smtClean="0"/>
              <a:t>, </a:t>
            </a:r>
            <a:r>
              <a:rPr lang="en-US" sz="2400" smtClean="0"/>
              <a:t>b = 4 </a:t>
            </a:r>
            <a:r>
              <a:rPr lang="ru-RU" sz="2400" smtClean="0"/>
              <a:t>и с =2</a:t>
            </a:r>
          </a:p>
          <a:p>
            <a:pPr algn="just"/>
            <a:r>
              <a:rPr lang="ru-RU" sz="2400" smtClean="0"/>
              <a:t>В данное алгебраическое выражение подставим значения переменных </a:t>
            </a:r>
            <a:r>
              <a:rPr lang="en-US" sz="2400" smtClean="0"/>
              <a:t>a = 3</a:t>
            </a:r>
            <a:r>
              <a:rPr lang="ru-RU" sz="2400" smtClean="0"/>
              <a:t>,</a:t>
            </a:r>
            <a:r>
              <a:rPr lang="en-US" sz="2400" smtClean="0"/>
              <a:t> b = 4</a:t>
            </a:r>
            <a:r>
              <a:rPr lang="ru-RU" sz="2400" smtClean="0"/>
              <a:t>,</a:t>
            </a:r>
            <a:r>
              <a:rPr lang="en-US" sz="2400" smtClean="0"/>
              <a:t> c = 2</a:t>
            </a:r>
            <a:r>
              <a:rPr lang="ru-RU" sz="2400" smtClean="0"/>
              <a:t>.</a:t>
            </a:r>
          </a:p>
          <a:p>
            <a:pPr algn="just"/>
            <a:r>
              <a:rPr lang="ru-RU" sz="2400" smtClean="0"/>
              <a:t>Получаем числовое выражение. Выполнив действия, найдем его значение: </a:t>
            </a:r>
          </a:p>
          <a:p>
            <a:pPr algn="just"/>
            <a:r>
              <a:rPr lang="ru-RU" sz="2400" smtClean="0"/>
              <a:t>                                                                   =               =       =</a:t>
            </a:r>
            <a:r>
              <a:rPr lang="ru-RU" sz="2400" b="1" smtClean="0"/>
              <a:t>9</a:t>
            </a:r>
          </a:p>
          <a:p>
            <a:pPr algn="just"/>
            <a:r>
              <a:rPr lang="ru-RU" sz="2400" smtClean="0"/>
              <a:t>Число </a:t>
            </a:r>
            <a:r>
              <a:rPr lang="ru-RU" sz="2400" b="1" smtClean="0"/>
              <a:t>9</a:t>
            </a:r>
            <a:r>
              <a:rPr lang="ru-RU" sz="2400" smtClean="0"/>
              <a:t> является значением алгебраического выражения для данных значений переменных.</a:t>
            </a:r>
          </a:p>
          <a:p>
            <a:pPr algn="just"/>
            <a:r>
              <a:rPr lang="ru-RU" sz="2400" b="1" smtClean="0">
                <a:solidFill>
                  <a:srgbClr val="FF0000"/>
                </a:solidFill>
              </a:rPr>
              <a:t>Значение числового выражения</a:t>
            </a:r>
            <a:r>
              <a:rPr lang="ru-RU" sz="2400" smtClean="0">
                <a:solidFill>
                  <a:srgbClr val="FF0000"/>
                </a:solidFill>
              </a:rPr>
              <a:t>, которое получается при подстановке выбранных значений переменных в алгебраическое выражение, называют </a:t>
            </a:r>
            <a:r>
              <a:rPr lang="ru-RU" sz="2400" b="1" u="sng" smtClean="0">
                <a:solidFill>
                  <a:srgbClr val="FF0000"/>
                </a:solidFill>
              </a:rPr>
              <a:t>значением алгебраического выражения.</a:t>
            </a:r>
          </a:p>
          <a:p>
            <a:endParaRPr lang="ru-RU" sz="2400" u="sng" smtClean="0"/>
          </a:p>
          <a:p>
            <a:endParaRPr lang="ru-RU" sz="2400" smtClean="0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pic>
        <p:nvPicPr>
          <p:cNvPr id="19460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3" y="785813"/>
            <a:ext cx="928687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3143250"/>
            <a:ext cx="137477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pic>
        <p:nvPicPr>
          <p:cNvPr id="1946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75" y="3143250"/>
            <a:ext cx="7143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pic>
        <p:nvPicPr>
          <p:cNvPr id="19466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38" y="3128963"/>
            <a:ext cx="2857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Задания.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1.18(а, в)</a:t>
            </a:r>
          </a:p>
          <a:p>
            <a:r>
              <a:rPr lang="ru-RU" smtClean="0"/>
              <a:t>1.20(а)</a:t>
            </a:r>
          </a:p>
          <a:p>
            <a:r>
              <a:rPr lang="ru-RU" smtClean="0"/>
              <a:t>1.22(а, г)</a:t>
            </a:r>
          </a:p>
          <a:p>
            <a:r>
              <a:rPr lang="ru-RU" smtClean="0"/>
              <a:t>1.24(б)</a:t>
            </a:r>
          </a:p>
          <a:p>
            <a:r>
              <a:rPr lang="ru-RU" smtClean="0"/>
              <a:t>1.29 (а)</a:t>
            </a:r>
          </a:p>
          <a:p>
            <a:r>
              <a:rPr lang="ru-RU" smtClean="0"/>
              <a:t>1.39(а, б)</a:t>
            </a:r>
          </a:p>
          <a:p>
            <a:r>
              <a:rPr lang="ru-RU" smtClean="0"/>
              <a:t>1.42(а, 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Контрольные вопросы.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mtClean="0"/>
              <a:t>Чем отличаются числовые и алгебраические выражения?</a:t>
            </a:r>
          </a:p>
          <a:p>
            <a:pPr algn="just"/>
            <a:r>
              <a:rPr lang="ru-RU" smtClean="0"/>
              <a:t>Что называется алгебраическим выражением и переменной?</a:t>
            </a:r>
          </a:p>
          <a:p>
            <a:pPr algn="just"/>
            <a:r>
              <a:rPr lang="ru-RU" smtClean="0"/>
              <a:t>Как вычислить значение алгебраического выражения для данных значений переменных? Всегда ли это можно сделать?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319</Words>
  <PresentationFormat>Экран (4:3)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Arial</vt:lpstr>
      <vt:lpstr>Тема Office</vt:lpstr>
      <vt:lpstr>Алгебраические выражения.</vt:lpstr>
      <vt:lpstr>Проверка домашнего задания.</vt:lpstr>
      <vt:lpstr>Слайд 3</vt:lpstr>
      <vt:lpstr>Пример 1</vt:lpstr>
      <vt:lpstr>Пример 2.</vt:lpstr>
      <vt:lpstr>Пример 3.</vt:lpstr>
      <vt:lpstr>Пример 4.</vt:lpstr>
      <vt:lpstr>Задания.</vt:lpstr>
      <vt:lpstr>Контрольные вопросы.</vt:lpstr>
      <vt:lpstr>Задание на дом.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Алгебраические выражения.</dc:title>
  <dc:creator>Я</dc:creator>
  <cp:lastModifiedBy>User</cp:lastModifiedBy>
  <cp:revision>11</cp:revision>
  <dcterms:created xsi:type="dcterms:W3CDTF">2011-09-06T14:25:50Z</dcterms:created>
  <dcterms:modified xsi:type="dcterms:W3CDTF">2011-09-07T07:43:25Z</dcterms:modified>
</cp:coreProperties>
</file>