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27"/>
  </p:notesMasterIdLst>
  <p:sldIdLst>
    <p:sldId id="284" r:id="rId2"/>
    <p:sldId id="256" r:id="rId3"/>
    <p:sldId id="297" r:id="rId4"/>
    <p:sldId id="259" r:id="rId5"/>
    <p:sldId id="262" r:id="rId6"/>
    <p:sldId id="263" r:id="rId7"/>
    <p:sldId id="287" r:id="rId8"/>
    <p:sldId id="285" r:id="rId9"/>
    <p:sldId id="307" r:id="rId10"/>
    <p:sldId id="272" r:id="rId11"/>
    <p:sldId id="304" r:id="rId12"/>
    <p:sldId id="305" r:id="rId13"/>
    <p:sldId id="306" r:id="rId14"/>
    <p:sldId id="295" r:id="rId15"/>
    <p:sldId id="274" r:id="rId16"/>
    <p:sldId id="275" r:id="rId17"/>
    <p:sldId id="298" r:id="rId18"/>
    <p:sldId id="299" r:id="rId19"/>
    <p:sldId id="300" r:id="rId20"/>
    <p:sldId id="301" r:id="rId21"/>
    <p:sldId id="302" r:id="rId22"/>
    <p:sldId id="303" r:id="rId23"/>
    <p:sldId id="286" r:id="rId24"/>
    <p:sldId id="278" r:id="rId25"/>
    <p:sldId id="282" r:id="rId26"/>
  </p:sldIdLst>
  <p:sldSz cx="9906000" cy="6858000" type="A4"/>
  <p:notesSz cx="6858000" cy="9144000"/>
  <p:defaultTextStyle>
    <a:defPPr>
      <a:defRPr lang="ru-RU"/>
    </a:defPPr>
    <a:lvl1pPr marL="0" algn="l" defTabSz="121221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1pPr>
    <a:lvl2pPr marL="606105" algn="l" defTabSz="121221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2pPr>
    <a:lvl3pPr marL="1212211" algn="l" defTabSz="121221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3pPr>
    <a:lvl4pPr marL="1818313" algn="l" defTabSz="121221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4pPr>
    <a:lvl5pPr marL="2424419" algn="l" defTabSz="121221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5pPr>
    <a:lvl6pPr marL="3030523" algn="l" defTabSz="121221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6pPr>
    <a:lvl7pPr marL="3636628" algn="l" defTabSz="121221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7pPr>
    <a:lvl8pPr marL="4242733" algn="l" defTabSz="121221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8pPr>
    <a:lvl9pPr marL="4848838" algn="l" defTabSz="1212211" rtl="0" eaLnBrk="1" latinLnBrk="0" hangingPunct="1">
      <a:defRPr sz="22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dmin" initials="A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00CC"/>
    <a:srgbClr val="00FF00"/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67" autoAdjust="0"/>
    <p:restoredTop sz="76824" autoAdjust="0"/>
  </p:normalViewPr>
  <p:slideViewPr>
    <p:cSldViewPr>
      <p:cViewPr varScale="1">
        <p:scale>
          <a:sx n="56" d="100"/>
          <a:sy n="56" d="100"/>
        </p:scale>
        <p:origin x="-1338" y="-84"/>
      </p:cViewPr>
      <p:guideLst>
        <p:guide orient="horz" pos="2160"/>
        <p:guide pos="3121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commentAuthors" Target="commentAuthor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0EEE1D-52EE-4073-8D84-95071C0E6E7C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952500" y="685800"/>
            <a:ext cx="4953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A387BB-ACCF-4FD8-8BD6-E6285529B6E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233493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6FF04D9-3DEF-48FC-8154-1B99DCB7F47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42951" y="2130426"/>
            <a:ext cx="8420101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1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60610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21221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81831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42441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303052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63662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24273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84883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1" cy="5851527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95301" y="274638"/>
            <a:ext cx="6521452" cy="58515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2504" y="4406902"/>
            <a:ext cx="8420101" cy="1362075"/>
          </a:xfrm>
        </p:spPr>
        <p:txBody>
          <a:bodyPr anchor="t"/>
          <a:lstStyle>
            <a:lvl1pPr algn="l">
              <a:defRPr sz="53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82504" y="2906718"/>
            <a:ext cx="8420101" cy="1500187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606105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2pPr>
            <a:lvl3pPr marL="1212211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81831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42441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303052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63662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24273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84883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95301" y="1600205"/>
            <a:ext cx="4375151" cy="4525963"/>
          </a:xfrm>
        </p:spPr>
        <p:txBody>
          <a:bodyPr/>
          <a:lstStyle>
            <a:lvl1pPr>
              <a:defRPr sz="3600"/>
            </a:lvl1pPr>
            <a:lvl2pPr>
              <a:defRPr sz="33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035550" y="1600205"/>
            <a:ext cx="4375151" cy="4525963"/>
          </a:xfrm>
        </p:spPr>
        <p:txBody>
          <a:bodyPr/>
          <a:lstStyle>
            <a:lvl1pPr>
              <a:defRPr sz="3600"/>
            </a:lvl1pPr>
            <a:lvl2pPr>
              <a:defRPr sz="3300"/>
            </a:lvl2pPr>
            <a:lvl3pPr>
              <a:defRPr sz="25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7" y="1535117"/>
            <a:ext cx="4376874" cy="63976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06105" indent="0">
              <a:buNone/>
              <a:defRPr sz="2500" b="1"/>
            </a:lvl2pPr>
            <a:lvl3pPr marL="1212211" indent="0">
              <a:buNone/>
              <a:defRPr sz="2200" b="1"/>
            </a:lvl3pPr>
            <a:lvl4pPr marL="1818313" indent="0">
              <a:buNone/>
              <a:defRPr sz="2000" b="1"/>
            </a:lvl4pPr>
            <a:lvl5pPr marL="2424419" indent="0">
              <a:buNone/>
              <a:defRPr sz="2000" b="1"/>
            </a:lvl5pPr>
            <a:lvl6pPr marL="3030523" indent="0">
              <a:buNone/>
              <a:defRPr sz="2000" b="1"/>
            </a:lvl6pPr>
            <a:lvl7pPr marL="3636628" indent="0">
              <a:buNone/>
              <a:defRPr sz="2000" b="1"/>
            </a:lvl7pPr>
            <a:lvl8pPr marL="4242733" indent="0">
              <a:buNone/>
              <a:defRPr sz="2000" b="1"/>
            </a:lvl8pPr>
            <a:lvl9pPr marL="4848838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5307" y="2174876"/>
            <a:ext cx="4376874" cy="3951288"/>
          </a:xfrm>
        </p:spPr>
        <p:txBody>
          <a:bodyPr/>
          <a:lstStyle>
            <a:lvl1pPr>
              <a:defRPr sz="33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032125" y="1535117"/>
            <a:ext cx="4378584" cy="639763"/>
          </a:xfrm>
        </p:spPr>
        <p:txBody>
          <a:bodyPr anchor="b"/>
          <a:lstStyle>
            <a:lvl1pPr marL="0" indent="0">
              <a:buNone/>
              <a:defRPr sz="3300" b="1"/>
            </a:lvl1pPr>
            <a:lvl2pPr marL="606105" indent="0">
              <a:buNone/>
              <a:defRPr sz="2500" b="1"/>
            </a:lvl2pPr>
            <a:lvl3pPr marL="1212211" indent="0">
              <a:buNone/>
              <a:defRPr sz="2200" b="1"/>
            </a:lvl3pPr>
            <a:lvl4pPr marL="1818313" indent="0">
              <a:buNone/>
              <a:defRPr sz="2000" b="1"/>
            </a:lvl4pPr>
            <a:lvl5pPr marL="2424419" indent="0">
              <a:buNone/>
              <a:defRPr sz="2000" b="1"/>
            </a:lvl5pPr>
            <a:lvl6pPr marL="3030523" indent="0">
              <a:buNone/>
              <a:defRPr sz="2000" b="1"/>
            </a:lvl6pPr>
            <a:lvl7pPr marL="3636628" indent="0">
              <a:buNone/>
              <a:defRPr sz="2000" b="1"/>
            </a:lvl7pPr>
            <a:lvl8pPr marL="4242733" indent="0">
              <a:buNone/>
              <a:defRPr sz="2000" b="1"/>
            </a:lvl8pPr>
            <a:lvl9pPr marL="4848838" indent="0">
              <a:buNone/>
              <a:defRPr sz="20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5032125" y="2174876"/>
            <a:ext cx="4378584" cy="3951288"/>
          </a:xfrm>
        </p:spPr>
        <p:txBody>
          <a:bodyPr/>
          <a:lstStyle>
            <a:lvl1pPr>
              <a:defRPr sz="3300"/>
            </a:lvl1pPr>
            <a:lvl2pPr>
              <a:defRPr sz="25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9" y="273053"/>
            <a:ext cx="3259004" cy="1162051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872980" y="273055"/>
            <a:ext cx="5537729" cy="5853114"/>
          </a:xfrm>
        </p:spPr>
        <p:txBody>
          <a:bodyPr/>
          <a:lstStyle>
            <a:lvl1pPr>
              <a:defRPr sz="4400"/>
            </a:lvl1pPr>
            <a:lvl2pPr>
              <a:defRPr sz="3600"/>
            </a:lvl2pPr>
            <a:lvl3pPr>
              <a:defRPr sz="33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95309" y="1435103"/>
            <a:ext cx="3259004" cy="4691063"/>
          </a:xfrm>
        </p:spPr>
        <p:txBody>
          <a:bodyPr/>
          <a:lstStyle>
            <a:lvl1pPr marL="0" indent="0">
              <a:buNone/>
              <a:defRPr sz="1800"/>
            </a:lvl1pPr>
            <a:lvl2pPr marL="606105" indent="0">
              <a:buNone/>
              <a:defRPr sz="1700"/>
            </a:lvl2pPr>
            <a:lvl3pPr marL="1212211" indent="0">
              <a:buNone/>
              <a:defRPr sz="1300"/>
            </a:lvl3pPr>
            <a:lvl4pPr marL="1818313" indent="0">
              <a:buNone/>
              <a:defRPr sz="1100"/>
            </a:lvl4pPr>
            <a:lvl5pPr marL="2424419" indent="0">
              <a:buNone/>
              <a:defRPr sz="1100"/>
            </a:lvl5pPr>
            <a:lvl6pPr marL="3030523" indent="0">
              <a:buNone/>
              <a:defRPr sz="1100"/>
            </a:lvl6pPr>
            <a:lvl7pPr marL="3636628" indent="0">
              <a:buNone/>
              <a:defRPr sz="1100"/>
            </a:lvl7pPr>
            <a:lvl8pPr marL="4242733" indent="0">
              <a:buNone/>
              <a:defRPr sz="1100"/>
            </a:lvl8pPr>
            <a:lvl9pPr marL="4848838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41649" y="4800603"/>
            <a:ext cx="5943600" cy="566740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41649" y="612775"/>
            <a:ext cx="5943600" cy="4114800"/>
          </a:xfrm>
        </p:spPr>
        <p:txBody>
          <a:bodyPr/>
          <a:lstStyle>
            <a:lvl1pPr marL="0" indent="0">
              <a:buNone/>
              <a:defRPr sz="4400"/>
            </a:lvl1pPr>
            <a:lvl2pPr marL="606105" indent="0">
              <a:buNone/>
              <a:defRPr sz="3600"/>
            </a:lvl2pPr>
            <a:lvl3pPr marL="1212211" indent="0">
              <a:buNone/>
              <a:defRPr sz="3300"/>
            </a:lvl3pPr>
            <a:lvl4pPr marL="1818313" indent="0">
              <a:buNone/>
              <a:defRPr sz="2500"/>
            </a:lvl4pPr>
            <a:lvl5pPr marL="2424419" indent="0">
              <a:buNone/>
              <a:defRPr sz="2500"/>
            </a:lvl5pPr>
            <a:lvl6pPr marL="3030523" indent="0">
              <a:buNone/>
              <a:defRPr sz="2500"/>
            </a:lvl6pPr>
            <a:lvl7pPr marL="3636628" indent="0">
              <a:buNone/>
              <a:defRPr sz="2500"/>
            </a:lvl7pPr>
            <a:lvl8pPr marL="4242733" indent="0">
              <a:buNone/>
              <a:defRPr sz="2500"/>
            </a:lvl8pPr>
            <a:lvl9pPr marL="4848838" indent="0">
              <a:buNone/>
              <a:defRPr sz="2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41649" y="5367339"/>
            <a:ext cx="5943600" cy="804862"/>
          </a:xfrm>
        </p:spPr>
        <p:txBody>
          <a:bodyPr/>
          <a:lstStyle>
            <a:lvl1pPr marL="0" indent="0">
              <a:buNone/>
              <a:defRPr sz="1800"/>
            </a:lvl1pPr>
            <a:lvl2pPr marL="606105" indent="0">
              <a:buNone/>
              <a:defRPr sz="1700"/>
            </a:lvl2pPr>
            <a:lvl3pPr marL="1212211" indent="0">
              <a:buNone/>
              <a:defRPr sz="1300"/>
            </a:lvl3pPr>
            <a:lvl4pPr marL="1818313" indent="0">
              <a:buNone/>
              <a:defRPr sz="1100"/>
            </a:lvl4pPr>
            <a:lvl5pPr marL="2424419" indent="0">
              <a:buNone/>
              <a:defRPr sz="1100"/>
            </a:lvl5pPr>
            <a:lvl6pPr marL="3030523" indent="0">
              <a:buNone/>
              <a:defRPr sz="1100"/>
            </a:lvl6pPr>
            <a:lvl7pPr marL="3636628" indent="0">
              <a:buNone/>
              <a:defRPr sz="1100"/>
            </a:lvl7pPr>
            <a:lvl8pPr marL="4242733" indent="0">
              <a:buNone/>
              <a:defRPr sz="1100"/>
            </a:lvl8pPr>
            <a:lvl9pPr marL="4848838" indent="0">
              <a:buNone/>
              <a:defRPr sz="11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A7C546-0AA9-4F1F-93DE-91FD5260CBC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1" y="274639"/>
            <a:ext cx="8915400" cy="1143000"/>
          </a:xfrm>
          <a:prstGeom prst="rect">
            <a:avLst/>
          </a:prstGeom>
        </p:spPr>
        <p:txBody>
          <a:bodyPr vert="horz" lIns="121221" tIns="60609" rIns="121221" bIns="60609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95301" y="1600205"/>
            <a:ext cx="8915400" cy="4525963"/>
          </a:xfrm>
          <a:prstGeom prst="rect">
            <a:avLst/>
          </a:prstGeom>
        </p:spPr>
        <p:txBody>
          <a:bodyPr vert="horz" lIns="121221" tIns="60609" rIns="121221" bIns="60609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95300" y="6356351"/>
            <a:ext cx="2311401" cy="365127"/>
          </a:xfrm>
          <a:prstGeom prst="rect">
            <a:avLst/>
          </a:prstGeom>
        </p:spPr>
        <p:txBody>
          <a:bodyPr vert="horz" lIns="121221" tIns="60609" rIns="121221" bIns="60609" rtlCol="0" anchor="ctr"/>
          <a:lstStyle>
            <a:lvl1pPr algn="l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A7C546-0AA9-4F1F-93DE-91FD5260CBCE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384551" y="6356351"/>
            <a:ext cx="3136901" cy="365127"/>
          </a:xfrm>
          <a:prstGeom prst="rect">
            <a:avLst/>
          </a:prstGeom>
        </p:spPr>
        <p:txBody>
          <a:bodyPr vert="horz" lIns="121221" tIns="60609" rIns="121221" bIns="60609" rtlCol="0" anchor="ctr"/>
          <a:lstStyle>
            <a:lvl1pPr algn="ct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099301" y="6356351"/>
            <a:ext cx="2311401" cy="365127"/>
          </a:xfrm>
          <a:prstGeom prst="rect">
            <a:avLst/>
          </a:prstGeom>
        </p:spPr>
        <p:txBody>
          <a:bodyPr vert="horz" lIns="121221" tIns="60609" rIns="121221" bIns="60609" rtlCol="0" anchor="ctr"/>
          <a:lstStyle>
            <a:lvl1pPr algn="r">
              <a:defRPr sz="17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07EB73B-053C-4808-8C57-2B7BCF6C42D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1212211" rtl="0" eaLnBrk="1" latinLnBrk="0" hangingPunct="1">
        <a:spcBef>
          <a:spcPct val="0"/>
        </a:spcBef>
        <a:buNone/>
        <a:defRPr sz="60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54579" indent="-454579" algn="l" defTabSz="1212211" rtl="0" eaLnBrk="1" latinLnBrk="0" hangingPunct="1">
        <a:spcBef>
          <a:spcPct val="20000"/>
        </a:spcBef>
        <a:buFont typeface="Arial" pitchFamily="34" charset="0"/>
        <a:buChar char="•"/>
        <a:defRPr sz="4400" kern="1200">
          <a:solidFill>
            <a:schemeClr val="tx1"/>
          </a:solidFill>
          <a:latin typeface="+mn-lt"/>
          <a:ea typeface="+mn-ea"/>
          <a:cs typeface="+mn-cs"/>
        </a:defRPr>
      </a:lvl1pPr>
      <a:lvl2pPr marL="984920" indent="-378815" algn="l" defTabSz="1212211" rtl="0" eaLnBrk="1" latinLnBrk="0" hangingPunct="1">
        <a:spcBef>
          <a:spcPct val="20000"/>
        </a:spcBef>
        <a:buFont typeface="Arial" pitchFamily="34" charset="0"/>
        <a:buChar char="–"/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515261" indent="-303052" algn="l" defTabSz="1212211" rtl="0" eaLnBrk="1" latinLnBrk="0" hangingPunct="1">
        <a:spcBef>
          <a:spcPct val="20000"/>
        </a:spcBef>
        <a:buFont typeface="Arial" pitchFamily="34" charset="0"/>
        <a:buChar char="•"/>
        <a:defRPr sz="3300" kern="1200">
          <a:solidFill>
            <a:schemeClr val="tx1"/>
          </a:solidFill>
          <a:latin typeface="+mn-lt"/>
          <a:ea typeface="+mn-ea"/>
          <a:cs typeface="+mn-cs"/>
        </a:defRPr>
      </a:lvl3pPr>
      <a:lvl4pPr marL="2121367" indent="-303052" algn="l" defTabSz="1212211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727471" indent="-303052" algn="l" defTabSz="1212211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333578" indent="-303052" algn="l" defTabSz="121221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939683" indent="-303052" algn="l" defTabSz="121221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545786" indent="-303052" algn="l" defTabSz="121221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5151890" indent="-303052" algn="l" defTabSz="1212211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121221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06105" algn="l" defTabSz="121221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1212211" algn="l" defTabSz="121221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818313" algn="l" defTabSz="121221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424419" algn="l" defTabSz="121221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3030523" algn="l" defTabSz="121221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636628" algn="l" defTabSz="121221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4242733" algn="l" defTabSz="121221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848838" algn="l" defTabSz="1212211" rtl="0" eaLnBrk="1" latinLnBrk="0" hangingPunct="1"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gif"/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gif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gif"/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4.gi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7.gif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gi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30.gif"/><Relationship Id="rId1" Type="http://schemas.openxmlformats.org/officeDocument/2006/relationships/slideLayout" Target="../slideLayouts/slideLayout3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gif"/><Relationship Id="rId2" Type="http://schemas.openxmlformats.org/officeDocument/2006/relationships/image" Target="../media/image31.gif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9.gif"/><Relationship Id="rId4" Type="http://schemas.openxmlformats.org/officeDocument/2006/relationships/image" Target="../media/image32.gif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gif"/><Relationship Id="rId2" Type="http://schemas.openxmlformats.org/officeDocument/2006/relationships/image" Target="../media/image19.gif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1.jpeg"/><Relationship Id="rId4" Type="http://schemas.openxmlformats.org/officeDocument/2006/relationships/image" Target="../media/image10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gi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для портфолио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2633"/>
            <a:ext cx="9906000" cy="6845367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1095348" y="0"/>
            <a:ext cx="742955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FF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Муниципальное дошкольное образовательное учреждение </a:t>
            </a:r>
            <a:endParaRPr lang="ru-RU" sz="2400" b="1" i="1" dirty="0" smtClean="0">
              <a:solidFill>
                <a:srgbClr val="FFFF00"/>
              </a:solidFill>
              <a:latin typeface="Cambria" pitchFamily="18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FF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Детский сад </a:t>
            </a:r>
            <a:r>
              <a:rPr lang="ru-RU" sz="2400" b="1" i="1" dirty="0" err="1" smtClean="0">
                <a:solidFill>
                  <a:srgbClr val="FFFF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общеразвивающего</a:t>
            </a:r>
            <a:r>
              <a:rPr lang="ru-RU" sz="2400" b="1" i="1" dirty="0" smtClean="0">
                <a:solidFill>
                  <a:srgbClr val="FFFF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вида      «Солнышко»</a:t>
            </a:r>
            <a:r>
              <a:rPr lang="ru-RU" sz="2400" b="1" dirty="0" smtClean="0">
                <a:solidFill>
                  <a:srgbClr val="FFFF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FF00"/>
                </a:solidFill>
                <a:latin typeface="Cambria" pitchFamily="18" charset="0"/>
                <a:cs typeface="Times New Roman" pitchFamily="18" charset="0"/>
              </a:rPr>
              <a:t>п.Савинский</a:t>
            </a:r>
            <a:endParaRPr lang="ru-RU" sz="2400" b="1" dirty="0" smtClean="0">
              <a:solidFill>
                <a:srgbClr val="FFFF00"/>
              </a:solidFill>
              <a:latin typeface="Cambria" pitchFamily="18" charset="0"/>
              <a:cs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FF00"/>
                </a:solidFill>
                <a:latin typeface="Cambria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2400" b="1" dirty="0" smtClean="0">
              <a:solidFill>
                <a:srgbClr val="FFFF00"/>
              </a:solidFill>
              <a:latin typeface="Cambria" pitchFamily="18" charset="0"/>
              <a:cs typeface="Arial" pitchFamily="34" charset="0"/>
            </a:endParaRPr>
          </a:p>
        </p:txBody>
      </p:sp>
      <p:sp>
        <p:nvSpPr>
          <p:cNvPr id="7" name="WordArt 2"/>
          <p:cNvSpPr>
            <a:spLocks noChangeArrowheads="1" noChangeShapeType="1" noTextEdit="1"/>
          </p:cNvSpPr>
          <p:nvPr/>
        </p:nvSpPr>
        <p:spPr bwMode="auto">
          <a:xfrm>
            <a:off x="1496616" y="2492896"/>
            <a:ext cx="6611565" cy="1872208"/>
          </a:xfrm>
          <a:prstGeom prst="rect">
            <a:avLst/>
          </a:prstGeom>
        </p:spPr>
        <p:txBody>
          <a:bodyPr wrap="none" lIns="121221" tIns="60609" rIns="121221" bIns="60609" fromWordArt="1">
            <a:prstTxWarp prst="textButton">
              <a:avLst>
                <a:gd name="adj" fmla="val 10800000"/>
              </a:avLst>
            </a:prstTxWarp>
          </a:bodyPr>
          <a:lstStyle/>
          <a:p>
            <a:pPr algn="ctr" rtl="0"/>
            <a:r>
              <a:rPr lang="ru-RU" sz="3200" kern="10" dirty="0" err="1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17365D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Портфолио</a:t>
            </a:r>
            <a:r>
              <a:rPr lang="ru-RU" sz="3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17365D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 </a:t>
            </a:r>
          </a:p>
          <a:p>
            <a:pPr algn="ctr" rtl="0"/>
            <a:r>
              <a:rPr lang="ru-RU" sz="3200" kern="10" dirty="0" smtClean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17365D"/>
                </a:solidFill>
                <a:effectLst>
                  <a:outerShdw dist="563972" dir="14049741" sx="125000" sy="125000" algn="tl" rotWithShape="0">
                    <a:srgbClr val="C7DFD3">
                      <a:alpha val="80000"/>
                    </a:srgbClr>
                  </a:outerShdw>
                </a:effectLst>
                <a:latin typeface="Times New Roman"/>
                <a:cs typeface="Times New Roman"/>
              </a:rPr>
              <a:t>музыкального руководителя.</a:t>
            </a:r>
            <a:endParaRPr lang="ru-RU" sz="32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17365D"/>
              </a:solidFill>
              <a:effectLst>
                <a:outerShdw dist="563972" dir="14049741" sx="125000" sy="125000" algn="tl" rotWithShape="0">
                  <a:srgbClr val="C7DFD3">
                    <a:alpha val="80000"/>
                  </a:srgbClr>
                </a:outerShdw>
              </a:effectLst>
              <a:latin typeface="Times New Roman"/>
              <a:cs typeface="Times New Roman"/>
            </a:endParaRPr>
          </a:p>
        </p:txBody>
      </p:sp>
      <p:sp>
        <p:nvSpPr>
          <p:cNvPr id="8" name="Rectangle 3"/>
          <p:cNvSpPr>
            <a:spLocks noChangeArrowheads="1"/>
          </p:cNvSpPr>
          <p:nvPr/>
        </p:nvSpPr>
        <p:spPr bwMode="auto">
          <a:xfrm>
            <a:off x="3440832" y="4833929"/>
            <a:ext cx="5616624" cy="126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121221" tIns="60609" rIns="121221" bIns="60609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7400" dirty="0" smtClean="0">
                <a:solidFill>
                  <a:srgbClr val="002060"/>
                </a:solidFill>
                <a:latin typeface="Mistral" pitchFamily="66" charset="0"/>
                <a:cs typeface="Times New Roman" pitchFamily="18" charset="0"/>
              </a:rPr>
              <a:t>Смирновой Т.А.</a:t>
            </a:r>
            <a:endParaRPr lang="ru-RU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Рисунок 9" descr="698287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404664"/>
            <a:ext cx="2071692" cy="1933578"/>
          </a:xfrm>
          <a:prstGeom prst="rect">
            <a:avLst/>
          </a:prstGeom>
        </p:spPr>
      </p:pic>
      <p:pic>
        <p:nvPicPr>
          <p:cNvPr id="11" name="Рисунок 10" descr="C:\Users\ольга\Desktop\клип\я\IMG_3472 - копия.JPG"/>
          <p:cNvPicPr/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0472" y="3789040"/>
            <a:ext cx="3672408" cy="26786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23844" y="357166"/>
            <a:ext cx="91440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консультации</a:t>
            </a:r>
            <a:endParaRPr lang="ru-RU" sz="4000" b="1" cap="all" spc="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8464" y="1916832"/>
            <a:ext cx="4372130" cy="4752528"/>
          </a:xfrm>
          <a:prstGeom prst="rect">
            <a:avLst/>
          </a:prstGeom>
          <a:effectLst>
            <a:glow rad="101600">
              <a:schemeClr val="accent1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sz="3600" dirty="0" smtClean="0">
                <a:latin typeface="Cambria" pitchFamily="18" charset="0"/>
              </a:rPr>
              <a:t>Для   воспитателей</a:t>
            </a:r>
          </a:p>
          <a:p>
            <a:pPr algn="just"/>
            <a:r>
              <a:rPr lang="ru-RU" sz="2000" dirty="0" smtClean="0">
                <a:solidFill>
                  <a:srgbClr val="CC00CC"/>
                </a:solidFill>
                <a:latin typeface="Cambria" pitchFamily="18" charset="0"/>
              </a:rPr>
              <a:t>-«Влияние музыкального творчества на </a:t>
            </a:r>
            <a:r>
              <a:rPr lang="ru-RU" sz="2000" dirty="0" err="1" smtClean="0">
                <a:solidFill>
                  <a:srgbClr val="CC00CC"/>
                </a:solidFill>
                <a:latin typeface="Cambria" pitchFamily="18" charset="0"/>
              </a:rPr>
              <a:t>психоэмоциональное</a:t>
            </a:r>
            <a:r>
              <a:rPr lang="ru-RU" sz="2000" dirty="0" smtClean="0">
                <a:solidFill>
                  <a:srgbClr val="CC00CC"/>
                </a:solidFill>
                <a:latin typeface="Cambria" pitchFamily="18" charset="0"/>
              </a:rPr>
              <a:t> состояние ребёнка»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atin typeface="Cambria" pitchFamily="18" charset="0"/>
              </a:rPr>
              <a:t> </a:t>
            </a:r>
            <a:r>
              <a:rPr lang="ru-RU" sz="2000" dirty="0" smtClean="0">
                <a:solidFill>
                  <a:srgbClr val="7030A0"/>
                </a:solidFill>
                <a:latin typeface="Cambria" pitchFamily="18" charset="0"/>
              </a:rPr>
              <a:t>«Пение в детском саду»</a:t>
            </a:r>
          </a:p>
          <a:p>
            <a:pPr algn="just">
              <a:buFontTx/>
              <a:buChar char="-"/>
            </a:pPr>
            <a:r>
              <a:rPr lang="ru-RU" sz="2000" dirty="0" smtClean="0">
                <a:latin typeface="Cambria" pitchFamily="18" charset="0"/>
              </a:rPr>
              <a:t> </a:t>
            </a:r>
            <a:r>
              <a:rPr lang="ru-RU" sz="2000" dirty="0" smtClean="0">
                <a:solidFill>
                  <a:srgbClr val="0000FF"/>
                </a:solidFill>
                <a:latin typeface="Cambria" pitchFamily="18" charset="0"/>
              </a:rPr>
              <a:t>«Роль воспитателя в развитии самостоятельной музыкальной деятельности детей»</a:t>
            </a:r>
          </a:p>
          <a:p>
            <a:pPr algn="just">
              <a:buFontTx/>
              <a:buChar char="-"/>
            </a:pPr>
            <a:r>
              <a:rPr lang="ru-RU" dirty="0" smtClean="0">
                <a:solidFill>
                  <a:srgbClr val="00FF00"/>
                </a:solidFill>
                <a:latin typeface="Cambria" pitchFamily="18" charset="0"/>
              </a:rPr>
              <a:t> </a:t>
            </a:r>
            <a:r>
              <a:rPr lang="ru-RU" sz="2000" dirty="0" smtClean="0">
                <a:solidFill>
                  <a:srgbClr val="00FF00"/>
                </a:solidFill>
                <a:latin typeface="Cambria" pitchFamily="18" charset="0"/>
              </a:rPr>
              <a:t>«Развитие творческих способностей детей дошкольного возраста через музыкально – театрализованную  деятельность»</a:t>
            </a:r>
            <a:endParaRPr lang="ru-RU" sz="2000" dirty="0">
              <a:solidFill>
                <a:srgbClr val="00FF00"/>
              </a:solidFill>
              <a:latin typeface="Cambria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5333968" y="1928802"/>
            <a:ext cx="4572032" cy="4357718"/>
          </a:xfrm>
          <a:prstGeom prst="rect">
            <a:avLst/>
          </a:prstGeom>
          <a:effectLst>
            <a:glow rad="101600">
              <a:schemeClr val="accent4">
                <a:satMod val="175000"/>
                <a:alpha val="40000"/>
              </a:schemeClr>
            </a:glow>
            <a:outerShdw blurRad="40000" dist="20000" dir="5400000" rotWithShape="0">
              <a:srgbClr val="000000">
                <a:alpha val="38000"/>
              </a:srgbClr>
            </a:outerShdw>
          </a:effectLst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Cambria" pitchFamily="18" charset="0"/>
              </a:rPr>
              <a:t>Для родителей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B050"/>
                </a:solidFill>
                <a:latin typeface="Cambria" pitchFamily="18" charset="0"/>
              </a:rPr>
              <a:t>«Памятка для родителей».</a:t>
            </a:r>
          </a:p>
          <a:p>
            <a:pPr>
              <a:buFontTx/>
              <a:buChar char="-"/>
            </a:pPr>
            <a:r>
              <a:rPr lang="ru-RU" dirty="0" smtClean="0">
                <a:latin typeface="Cambria" pitchFamily="18" charset="0"/>
              </a:rPr>
              <a:t>  </a:t>
            </a:r>
            <a:r>
              <a:rPr lang="ru-RU" dirty="0" smtClean="0">
                <a:solidFill>
                  <a:srgbClr val="0070C0"/>
                </a:solidFill>
                <a:latin typeface="Cambria" pitchFamily="18" charset="0"/>
              </a:rPr>
              <a:t>«Как приучить ребёнка слушать музыку дома?»</a:t>
            </a:r>
          </a:p>
          <a:p>
            <a:r>
              <a:rPr lang="ru-RU" dirty="0" smtClean="0">
                <a:solidFill>
                  <a:srgbClr val="FF0000"/>
                </a:solidFill>
                <a:latin typeface="Cambria" pitchFamily="18" charset="0"/>
              </a:rPr>
              <a:t>- «Развитие воображения детей через прослушивание музыкального произведения»</a:t>
            </a:r>
          </a:p>
          <a:p>
            <a:pPr>
              <a:buFontTx/>
              <a:buChar char="-"/>
            </a:pPr>
            <a:r>
              <a:rPr lang="ru-RU" dirty="0" smtClean="0">
                <a:solidFill>
                  <a:srgbClr val="00FF00"/>
                </a:solidFill>
                <a:latin typeface="Cambria" pitchFamily="18" charset="0"/>
              </a:rPr>
              <a:t> «Насколько важно заниматься пением?»</a:t>
            </a:r>
          </a:p>
          <a:p>
            <a:r>
              <a:rPr lang="ru-RU" dirty="0" smtClean="0">
                <a:latin typeface="Cambria" pitchFamily="18" charset="0"/>
              </a:rPr>
              <a:t> </a:t>
            </a:r>
            <a:endParaRPr lang="ru-RU" dirty="0">
              <a:latin typeface="Cambria" pitchFamily="18" charset="0"/>
            </a:endParaRPr>
          </a:p>
        </p:txBody>
      </p:sp>
      <p:pic>
        <p:nvPicPr>
          <p:cNvPr id="8" name="Рисунок 7" descr="1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325408">
            <a:off x="8024834" y="571480"/>
            <a:ext cx="1190631" cy="1232653"/>
          </a:xfrm>
          <a:prstGeom prst="rect">
            <a:avLst/>
          </a:prstGeom>
        </p:spPr>
      </p:pic>
      <p:pic>
        <p:nvPicPr>
          <p:cNvPr id="9" name="Рисунок 8" descr="20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4160912" y="4644505"/>
            <a:ext cx="1862147" cy="2213495"/>
          </a:xfrm>
          <a:prstGeom prst="rect">
            <a:avLst/>
          </a:prstGeom>
        </p:spPr>
      </p:pic>
      <p:pic>
        <p:nvPicPr>
          <p:cNvPr id="10" name="Рисунок 9" descr="мурзик.gif"/>
          <p:cNvPicPr/>
          <p:nvPr/>
        </p:nvPicPr>
        <p:blipFill>
          <a:blip r:embed="rId4" cstate="print"/>
          <a:stretch>
            <a:fillRect/>
          </a:stretch>
        </p:blipFill>
        <p:spPr>
          <a:xfrm>
            <a:off x="416496" y="0"/>
            <a:ext cx="1895475" cy="2409825"/>
          </a:xfrm>
          <a:prstGeom prst="rect">
            <a:avLst/>
          </a:prstGeom>
        </p:spPr>
      </p:pic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1"/>
          <p:cNvSpPr>
            <a:spLocks noChangeArrowheads="1"/>
          </p:cNvSpPr>
          <p:nvPr/>
        </p:nvSpPr>
        <p:spPr bwMode="auto">
          <a:xfrm>
            <a:off x="1496616" y="77840"/>
            <a:ext cx="650234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Наличие авторских программ, учебно-методических материалов,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дидактических пособий, наглядного материала, презентаций,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творческих работ, публично представленных; произведений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музыкального</a:t>
            </a:r>
            <a:r>
              <a:rPr kumimoji="0" lang="ru-RU" sz="16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  <a:r>
              <a:rPr kumimoji="0" lang="ru-RU" sz="16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искусства,.</a:t>
            </a:r>
            <a:endParaRPr kumimoji="0" lang="ru-RU" sz="16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208584" y="1772816"/>
          <a:ext cx="7056783" cy="470929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52261"/>
                <a:gridCol w="2352261"/>
                <a:gridCol w="2352261"/>
              </a:tblGrid>
              <a:tr h="705678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Название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ФИО</a:t>
                      </a:r>
                      <a:b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рецензента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Уровень (ОУ, муниципальный,</a:t>
                      </a:r>
                      <a:b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региональный, федеральный)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705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Презентация «Музыкальная игра как средство развития дошкольников».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7810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Заведующая  МБДОУ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д/с «Солнышко»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5678">
                <a:tc>
                  <a:txBody>
                    <a:bodyPr/>
                    <a:lstStyle/>
                    <a:p>
                      <a:pPr>
                        <a:tabLst>
                          <a:tab pos="450215" algn="l"/>
                        </a:tabLst>
                      </a:pPr>
                      <a:r>
                        <a:rPr lang="ru-RU" sz="1400">
                          <a:latin typeface="Calibri"/>
                          <a:ea typeface="Times New Roman"/>
                          <a:cs typeface="Times New Roman"/>
                        </a:rPr>
                        <a:t>Изготовление методического пособия</a:t>
                      </a:r>
                      <a:r>
                        <a:rPr lang="ru-RU" sz="5400" kern="1200">
                          <a:solidFill>
                            <a:srgbClr val="17375E"/>
                          </a:solidFill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1400">
                          <a:latin typeface="Calibri"/>
                          <a:ea typeface="Times New Roman"/>
                          <a:cs typeface="Times New Roman"/>
                        </a:rPr>
                        <a:t>«Слушаем и рисуем музыку»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>
                        <a:tabLst>
                          <a:tab pos="450215" algn="l"/>
                        </a:tabLst>
                      </a:pPr>
                      <a:r>
                        <a:rPr lang="ru-RU" sz="140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1653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Старший воспитатель МБДОУ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810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д/с  «Солнышко»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567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Программа дополнительного образования «Весёлые нотки»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24066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Заведующая МБДОУ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д/с «Солнышко»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705678">
                <a:tc>
                  <a:txBody>
                    <a:bodyPr/>
                    <a:lstStyle/>
                    <a:p>
                      <a:pPr marR="23495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Презентация фольклорно музыкально- образовательного проекта «Наша хата затеями богата»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Заведующая МБДОУ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78105" algn="ctr">
                        <a:spcAft>
                          <a:spcPts val="0"/>
                        </a:spcAft>
                        <a:tabLst>
                          <a:tab pos="7810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д/с «Солнышко»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ОУ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Рисунок 4" descr="4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44488" y="-1107504"/>
            <a:ext cx="1166819" cy="3243757"/>
          </a:xfrm>
          <a:prstGeom prst="rect">
            <a:avLst/>
          </a:prstGeom>
        </p:spPr>
      </p:pic>
      <p:pic>
        <p:nvPicPr>
          <p:cNvPr id="6" name="Рисунок 5" descr="46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65368" y="0"/>
            <a:ext cx="1762134" cy="1547613"/>
          </a:xfrm>
          <a:prstGeom prst="rect">
            <a:avLst/>
          </a:prstGeom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647334" y="-62517"/>
            <a:ext cx="866692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Наличие публикаций : программ, методических,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научно-методических разработок, статьи, 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учебного пособия;</a:t>
            </a:r>
          </a:p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00FF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творческой работы, </a:t>
            </a: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651000" y="1772816"/>
          <a:ext cx="6902400" cy="413918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300800"/>
                <a:gridCol w="2300800"/>
                <a:gridCol w="2300800"/>
              </a:tblGrid>
              <a:tr h="810090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Название публикации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Уровень публикации (ОУ, муниципальный, региональный, федеральный) с указанием сборника, журнала, сайта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10090">
                <a:tc>
                  <a:txBody>
                    <a:bodyPr/>
                    <a:lstStyle/>
                    <a:p>
                      <a:pPr marL="90170"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Программа дополнительного образования «Весёлые нотки»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2012г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0090"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Проект фольклорно музыкально- образовательный «Наша хата затеями богата»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2013г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1009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Публикация консультаций  для родителей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3815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Сайт МБДОУ общеразвивающего вида  д\с «Солнышко» п. Савинский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3815"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solsavinsk.saduk.ru 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3815" algn="ctr">
                        <a:spcAft>
                          <a:spcPts val="0"/>
                        </a:spcAft>
                      </a:pPr>
                      <a:r>
                        <a:rPr lang="en-US" sz="1400">
                          <a:latin typeface="Times New Roman"/>
                          <a:ea typeface="Times New Roman"/>
                          <a:cs typeface="Times New Roman"/>
                        </a:rPr>
                        <a:t>  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4" name="Рисунок 3" descr="8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464" y="836712"/>
            <a:ext cx="1478092" cy="1651986"/>
          </a:xfrm>
          <a:prstGeom prst="rect">
            <a:avLst/>
          </a:prstGeom>
        </p:spPr>
      </p:pic>
      <p:pic>
        <p:nvPicPr>
          <p:cNvPr id="6" name="Picture 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64522" y="4192762"/>
            <a:ext cx="2808958" cy="24045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704528" y="776726"/>
            <a:ext cx="8856984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CC00CC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Участие в проектной, исследовательской, опытно-экспериментальной деятельности</a:t>
            </a: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04528" y="1772816"/>
          <a:ext cx="8856984" cy="48245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14246"/>
                <a:gridCol w="1320885"/>
                <a:gridCol w="4168785"/>
                <a:gridCol w="1153068"/>
              </a:tblGrid>
              <a:tr h="1576018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Название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Уровень (ОУ, муниципальный,</a:t>
                      </a:r>
                      <a:b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региональный, федеральный)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Результат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248518">
                <a:tc>
                  <a:txBody>
                    <a:bodyPr/>
                    <a:lstStyle/>
                    <a:p>
                      <a:pPr algn="just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Музыкально – образовательный проект по творчеству П.И. Чайковского «Сказка в музыке».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algn="just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450215" algn="just"/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 результате реализации проекта:</a:t>
                      </a:r>
                      <a:r>
                        <a:rPr lang="ru-RU" sz="1400">
                          <a:latin typeface="Calibri"/>
                          <a:ea typeface="Times New Roman"/>
                          <a:cs typeface="Times New Roman"/>
                        </a:rPr>
                        <a:t>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110490"/>
                      <a:r>
                        <a:rPr lang="ru-RU" sz="1400">
                          <a:latin typeface="Calibri"/>
                          <a:ea typeface="Times New Roman"/>
                          <a:cs typeface="Times New Roman"/>
                        </a:rPr>
                        <a:t>1.Познакомились с творчеством композитора.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110490"/>
                      <a:r>
                        <a:rPr lang="ru-RU" sz="1400">
                          <a:latin typeface="Calibri"/>
                          <a:ea typeface="Times New Roman"/>
                          <a:cs typeface="Times New Roman"/>
                        </a:rPr>
                        <a:t>2. Проведена экскурсия в музыкальную школу. 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110490"/>
                      <a:r>
                        <a:rPr lang="ru-RU" sz="1400">
                          <a:latin typeface="Calibri"/>
                          <a:ea typeface="Times New Roman"/>
                          <a:cs typeface="Times New Roman"/>
                        </a:rPr>
                        <a:t>3. Проведена музыкальная гостиная по произведениям из детского альбома П.И. Чайковского.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  <a:p>
                      <a:pPr indent="110490"/>
                      <a:r>
                        <a:rPr lang="ru-RU" sz="1400">
                          <a:latin typeface="Calibri"/>
                          <a:ea typeface="Times New Roman"/>
                          <a:cs typeface="Times New Roman"/>
                        </a:rPr>
                        <a:t>Практическая значимость проекта - использование полученных знаний в различных видах деятельности детей: игровой, познавательной, продуктивной. Так же </a:t>
                      </a:r>
                      <a:r>
                        <a:rPr lang="ru-RU" sz="1400">
                          <a:solidFill>
                            <a:srgbClr val="0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были активно  вовлечены родители в педагогический процесс ДОУ, укрепилось заинтересованность в сотрудничестве с детским садом.</a:t>
                      </a: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8110" algn="just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Март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118110" algn="just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2013г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Рисунок 2" descr="2d003e33be49dd66d20c7845ee84bc86.g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59568" y="0"/>
            <a:ext cx="2214562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5301" y="0"/>
            <a:ext cx="8915400" cy="1916832"/>
          </a:xfrm>
        </p:spPr>
        <p:txBody>
          <a:bodyPr>
            <a:normAutofit fontScale="90000"/>
          </a:bodyPr>
          <a:lstStyle/>
          <a:p>
            <a:r>
              <a:rPr lang="ru-RU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Весело живём.</a:t>
            </a:r>
            <a:br>
              <a:rPr lang="ru-RU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CC00CC"/>
                </a:solidFill>
              </a:rPr>
              <a:t>Праздники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0000FF"/>
                </a:solidFill>
              </a:rPr>
              <a:t>Новый год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0000FF"/>
                </a:solidFill>
              </a:rPr>
              <a:t>День защитника Отечества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0000FF"/>
                </a:solidFill>
              </a:rPr>
              <a:t>8 Марта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0000FF"/>
                </a:solidFill>
              </a:rPr>
              <a:t>Веснянка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0000FF"/>
                </a:solidFill>
              </a:rPr>
              <a:t>День Победы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0000FF"/>
                </a:solidFill>
              </a:rPr>
              <a:t>Осень золотая</a:t>
            </a:r>
          </a:p>
          <a:p>
            <a:pPr>
              <a:buFontTx/>
              <a:buChar char="-"/>
            </a:pPr>
            <a:endParaRPr lang="ru-RU" sz="3200" dirty="0" smtClean="0">
              <a:solidFill>
                <a:srgbClr val="0000FF"/>
              </a:solidFill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CC00CC"/>
                </a:solidFill>
              </a:rPr>
              <a:t>Развлечения</a:t>
            </a:r>
          </a:p>
          <a:p>
            <a:pPr>
              <a:buNone/>
            </a:pPr>
            <a:r>
              <a:rPr lang="ru-RU" sz="3200" dirty="0" smtClean="0">
                <a:solidFill>
                  <a:srgbClr val="00FF00"/>
                </a:solidFill>
              </a:rPr>
              <a:t>-        Прощание с ёлкой</a:t>
            </a:r>
          </a:p>
          <a:p>
            <a:pPr>
              <a:buNone/>
            </a:pPr>
            <a:r>
              <a:rPr lang="ru-RU" sz="3200" dirty="0" smtClean="0">
                <a:solidFill>
                  <a:srgbClr val="00FF00"/>
                </a:solidFill>
              </a:rPr>
              <a:t>-       Проводы зимы. Масленица.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00FF00"/>
                </a:solidFill>
              </a:rPr>
              <a:t>День детства.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00FF00"/>
                </a:solidFill>
              </a:rPr>
              <a:t>Лето красное.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00FF00"/>
                </a:solidFill>
              </a:rPr>
              <a:t>День знаний.</a:t>
            </a:r>
          </a:p>
          <a:p>
            <a:pPr>
              <a:buFontTx/>
              <a:buChar char="-"/>
            </a:pPr>
            <a:r>
              <a:rPr lang="ru-RU" sz="3200" dirty="0" smtClean="0">
                <a:solidFill>
                  <a:srgbClr val="00FF00"/>
                </a:solidFill>
              </a:rPr>
              <a:t>Встреча зимы.</a:t>
            </a:r>
          </a:p>
          <a:p>
            <a:pPr>
              <a:buNone/>
            </a:pPr>
            <a:endParaRPr lang="ru-RU" sz="3200" dirty="0">
              <a:solidFill>
                <a:srgbClr val="00FF00"/>
              </a:solidFill>
            </a:endParaRPr>
          </a:p>
        </p:txBody>
      </p:sp>
      <p:pic>
        <p:nvPicPr>
          <p:cNvPr id="5" name="Picture 21" descr="balloons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4848" y="764704"/>
            <a:ext cx="16192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1" descr="balloons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0792" y="3212976"/>
            <a:ext cx="16192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1" descr="balloons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50" y="3905250"/>
            <a:ext cx="16192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sigpic131649_1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265368" y="188640"/>
            <a:ext cx="1166814" cy="1643050"/>
          </a:xfrm>
          <a:prstGeom prst="rect">
            <a:avLst/>
          </a:prstGeom>
        </p:spPr>
      </p:pic>
      <p:pic>
        <p:nvPicPr>
          <p:cNvPr id="9" name="Рисунок 8" descr="694183[1]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-171400"/>
            <a:ext cx="1785950" cy="192882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09530" y="357166"/>
            <a:ext cx="9144064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Методические разработки</a:t>
            </a:r>
            <a:endParaRPr lang="ru-RU" sz="4000" b="1" cap="all" spc="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380968" y="1052736"/>
            <a:ext cx="8915400" cy="3947900"/>
          </a:xfrm>
        </p:spPr>
        <p:txBody>
          <a:bodyPr>
            <a:normAutofit/>
          </a:bodyPr>
          <a:lstStyle/>
          <a:p>
            <a:pPr algn="l"/>
            <a:r>
              <a:rPr lang="ru-RU" sz="2800" dirty="0" smtClean="0">
                <a:solidFill>
                  <a:srgbClr val="FF0000"/>
                </a:solidFill>
                <a:latin typeface="Cambria" pitchFamily="18" charset="0"/>
              </a:rPr>
              <a:t>1. Перспективное и календарное планирование по Программе  М.А.Васильевой.</a:t>
            </a:r>
            <a:r>
              <a:rPr lang="ru-RU" sz="2800" dirty="0" smtClean="0">
                <a:latin typeface="Cambria" pitchFamily="18" charset="0"/>
              </a:rPr>
              <a:t/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 smtClean="0">
                <a:solidFill>
                  <a:srgbClr val="0000FF"/>
                </a:solidFill>
                <a:latin typeface="Cambria" pitchFamily="18" charset="0"/>
              </a:rPr>
              <a:t>2.  Танцы для малышей.</a:t>
            </a:r>
            <a:r>
              <a:rPr lang="ru-RU" sz="2800" dirty="0" smtClean="0">
                <a:latin typeface="Cambria" pitchFamily="18" charset="0"/>
              </a:rPr>
              <a:t/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 smtClean="0">
                <a:solidFill>
                  <a:srgbClr val="CC00CC"/>
                </a:solidFill>
                <a:latin typeface="Cambria" pitchFamily="18" charset="0"/>
              </a:rPr>
              <a:t>3.   Роль </a:t>
            </a:r>
            <a:r>
              <a:rPr lang="ru-RU" sz="2800" dirty="0" err="1" smtClean="0">
                <a:solidFill>
                  <a:srgbClr val="CC00CC"/>
                </a:solidFill>
                <a:latin typeface="Cambria" pitchFamily="18" charset="0"/>
              </a:rPr>
              <a:t>мультимедийных</a:t>
            </a:r>
            <a:r>
              <a:rPr lang="ru-RU" sz="2800" dirty="0" smtClean="0">
                <a:solidFill>
                  <a:srgbClr val="CC00CC"/>
                </a:solidFill>
                <a:latin typeface="Cambria" pitchFamily="18" charset="0"/>
              </a:rPr>
              <a:t> презентаций в обучении детей.</a:t>
            </a:r>
            <a:r>
              <a:rPr lang="ru-RU" sz="2800" dirty="0" smtClean="0">
                <a:latin typeface="Cambria" pitchFamily="18" charset="0"/>
              </a:rPr>
              <a:t/>
            </a:r>
            <a:br>
              <a:rPr lang="ru-RU" sz="2800" dirty="0" smtClean="0">
                <a:latin typeface="Cambria" pitchFamily="18" charset="0"/>
              </a:rPr>
            </a:br>
            <a:r>
              <a:rPr lang="ru-RU" sz="2800" dirty="0" smtClean="0">
                <a:solidFill>
                  <a:srgbClr val="00B050"/>
                </a:solidFill>
                <a:latin typeface="Cambria" pitchFamily="18" charset="0"/>
              </a:rPr>
              <a:t>4.  Дыхательная гимнастика под музыку.</a:t>
            </a:r>
            <a:endParaRPr lang="ru-RU" sz="2800" dirty="0">
              <a:solidFill>
                <a:srgbClr val="00B050"/>
              </a:solidFill>
              <a:latin typeface="Cambria" pitchFamily="18" charset="0"/>
            </a:endParaRPr>
          </a:p>
        </p:txBody>
      </p:sp>
      <p:pic>
        <p:nvPicPr>
          <p:cNvPr id="6" name="Рисунок 5" descr="53.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91283">
            <a:off x="8418110" y="-90666"/>
            <a:ext cx="1714512" cy="1714512"/>
          </a:xfrm>
          <a:prstGeom prst="rect">
            <a:avLst/>
          </a:prstGeom>
        </p:spPr>
      </p:pic>
      <p:pic>
        <p:nvPicPr>
          <p:cNvPr id="7" name="Рисунок 6" descr="2d5329934acb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473280" y="4077072"/>
            <a:ext cx="2143140" cy="2357454"/>
          </a:xfrm>
          <a:prstGeom prst="rect">
            <a:avLst/>
          </a:prstGeom>
        </p:spPr>
      </p:pic>
      <p:pic>
        <p:nvPicPr>
          <p:cNvPr id="8" name="Рисунок 7" descr="012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76536" y="4293096"/>
            <a:ext cx="1071570" cy="2786082"/>
          </a:xfrm>
          <a:prstGeom prst="rect">
            <a:avLst/>
          </a:prstGeom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52406" y="500042"/>
            <a:ext cx="9144064" cy="46166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4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Диагностика музыкального воспитания детей</a:t>
            </a:r>
            <a:endParaRPr lang="ru-RU" sz="2400" b="1" cap="all" spc="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  <p:pic>
        <p:nvPicPr>
          <p:cNvPr id="6" name="Рисунок 5" descr="49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472" y="4941168"/>
            <a:ext cx="1327832" cy="1733559"/>
          </a:xfrm>
          <a:prstGeom prst="rect">
            <a:avLst/>
          </a:prstGeom>
        </p:spPr>
      </p:pic>
      <p:graphicFrame>
        <p:nvGraphicFramePr>
          <p:cNvPr id="7" name="Таблица 6"/>
          <p:cNvGraphicFramePr>
            <a:graphicFrameLocks noGrp="1"/>
          </p:cNvGraphicFramePr>
          <p:nvPr/>
        </p:nvGraphicFramePr>
        <p:xfrm>
          <a:off x="848544" y="1916833"/>
          <a:ext cx="7488832" cy="1368150"/>
        </p:xfrm>
        <a:graphic>
          <a:graphicData uri="http://schemas.openxmlformats.org/drawingml/2006/table">
            <a:tbl>
              <a:tblPr/>
              <a:tblGrid>
                <a:gridCol w="1476798"/>
                <a:gridCol w="6012034"/>
              </a:tblGrid>
              <a:tr h="45605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Учебный год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kern="1400" spc="-20">
                          <a:latin typeface="Times New Roman"/>
                          <a:ea typeface="Times New Roman"/>
                          <a:cs typeface="Times New Roman"/>
                        </a:rPr>
                        <a:t>Результаты освоения воспитанниками образовательных программ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050"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2011- 2012г.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87%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6050"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2012 – 2013г.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93%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1712640" y="4077072"/>
          <a:ext cx="7046416" cy="1944216"/>
        </p:xfrm>
        <a:graphic>
          <a:graphicData uri="http://schemas.openxmlformats.org/drawingml/2006/table">
            <a:tbl>
              <a:tblPr/>
              <a:tblGrid>
                <a:gridCol w="1389553"/>
                <a:gridCol w="5656863"/>
              </a:tblGrid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Учебный год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Уровень сформированности умений, навыков воспитанников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2011 – 2012 г.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Низкий уровень - 30%, средний  - 42,5%,  высокий - 27,5%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8072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2012 – 2013 г.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Низкий уровень - 20,2%, средний - 42,3%, высокий - 37,5%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5121" name="Rectangle 1"/>
          <p:cNvSpPr>
            <a:spLocks noChangeArrowheads="1"/>
          </p:cNvSpPr>
          <p:nvPr/>
        </p:nvSpPr>
        <p:spPr bwMode="auto">
          <a:xfrm>
            <a:off x="416496" y="3246678"/>
            <a:ext cx="9489504" cy="1015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Характеристика качества образовательных результатов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(в динамике):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1168630"/>
            <a:ext cx="970552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Результаты освоения воспитанниками образовательных программ </a:t>
            </a:r>
          </a:p>
          <a:p>
            <a:pPr marL="0" marR="0" lvl="0" indent="4508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(в динамике):</a:t>
            </a:r>
            <a:endParaRPr kumimoji="0" lang="ru-RU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>
    <p:pull dir="u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32520" y="260649"/>
            <a:ext cx="8640960" cy="1944216"/>
          </a:xfrm>
        </p:spPr>
        <p:txBody>
          <a:bodyPr>
            <a:noAutofit/>
          </a:bodyPr>
          <a:lstStyle/>
          <a:p>
            <a:r>
              <a:rPr lang="ru-RU" sz="3600" b="1" i="1" dirty="0" smtClean="0">
                <a:solidFill>
                  <a:srgbClr val="0070C0"/>
                </a:solidFill>
              </a:rPr>
              <a:t>Организация индивидуальной работы с воспитанниками</a:t>
            </a:r>
            <a:br>
              <a:rPr lang="ru-RU" sz="3600" b="1" i="1" dirty="0" smtClean="0">
                <a:solidFill>
                  <a:srgbClr val="0070C0"/>
                </a:solidFill>
              </a:rPr>
            </a:br>
            <a:r>
              <a:rPr lang="ru-RU" sz="3600" b="1" i="1" dirty="0" smtClean="0">
                <a:solidFill>
                  <a:srgbClr val="0070C0"/>
                </a:solidFill>
              </a:rPr>
              <a:t>по направлению деятельности</a:t>
            </a:r>
            <a:endParaRPr lang="ru-RU" sz="3600" b="1" i="1" dirty="0">
              <a:solidFill>
                <a:srgbClr val="0070C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16497" y="2060848"/>
          <a:ext cx="9217023" cy="338437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05346"/>
                <a:gridCol w="2605346"/>
                <a:gridCol w="4006331"/>
              </a:tblGrid>
              <a:tr h="64320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Учебный год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109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Направления дополнительной,</a:t>
                      </a:r>
                      <a:b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индивидуальной работы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  <a:tabLst>
                          <a:tab pos="3681095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Комментарий</a:t>
                      </a:r>
                      <a:b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экспертов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2741167"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2012-2013г.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indent="5715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Кружок «Весёлые нотки» для детей старшего возраста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22225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Музыкальная деятельность детей в рамках кружковой работы способствует доброжелательным отношениям между детьми, реализует их творческие замыслы и способности. Дети проявляют устойчивый интерес к вокальному искусству. Данные диагностики музыкального развития  в кружке за  год имеют положительную динамику.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accent2"/>
                </a:solidFill>
              </a:rPr>
              <a:t>Индивидуальные и коллективные достижения воспитанников в конкурсах, проектах, смотрах, выставках, концертах, фестивалях, соревнованиях и т. д.:</a:t>
            </a:r>
            <a:br>
              <a:rPr lang="ru-RU" sz="2400" dirty="0" smtClean="0">
                <a:solidFill>
                  <a:schemeClr val="accent2"/>
                </a:solidFill>
              </a:rPr>
            </a:br>
            <a:endParaRPr lang="ru-RU" sz="2400" dirty="0">
              <a:solidFill>
                <a:schemeClr val="accent2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95300" y="1340766"/>
          <a:ext cx="8994204" cy="538007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48551"/>
                <a:gridCol w="2248551"/>
                <a:gridCol w="2248551"/>
                <a:gridCol w="2248551"/>
              </a:tblGrid>
              <a:tr h="89667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Название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Уровень (ОУ, муниципальный, региональный, федеральный)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Результат (победитель, призер, участник)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25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Выступление детей на семинаре «Аукцион музыкальных идей»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Муниципальный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Участники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2012г.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7250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Выступление детей на родительском собрании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«На пороге школы»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Участники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2012г.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8966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Представление мюзикла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«Волк и семеро козлят»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для родителей и детей детского сада.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Участники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2012 г.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483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Смотр- конкурс  «Алло , мы ищем таланты»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Поселковый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Дипломанты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2013г.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966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Выступление детей в праздничной программе юбилей детского сада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«Нам 10 лет »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Участники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2013 г.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8966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Участие вокальной группой «Весёлые нотки» в концерте «День матери» СКЦ «Мир» п.Савинский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Поселковый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Участники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2013 г.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000" dirty="0" smtClean="0">
                <a:solidFill>
                  <a:srgbClr val="0000FF"/>
                </a:solidFill>
              </a:rPr>
              <a:t>Участие в проектах, концертных программах, фестивалях, выставках,</a:t>
            </a:r>
            <a:br>
              <a:rPr lang="ru-RU" sz="2000" dirty="0" smtClean="0">
                <a:solidFill>
                  <a:srgbClr val="0000FF"/>
                </a:solidFill>
              </a:rPr>
            </a:br>
            <a:r>
              <a:rPr lang="ru-RU" sz="2000" dirty="0" smtClean="0">
                <a:solidFill>
                  <a:srgbClr val="0000FF"/>
                </a:solidFill>
              </a:rPr>
              <a:t>социально-образовательных инициативах, исполнение сольных концертных программ (роли/партии) и т. д.:</a:t>
            </a:r>
            <a:br>
              <a:rPr lang="ru-RU" sz="2000" dirty="0" smtClean="0">
                <a:solidFill>
                  <a:srgbClr val="0000FF"/>
                </a:solidFill>
              </a:rPr>
            </a:br>
            <a:endParaRPr lang="ru-RU" sz="2000" dirty="0">
              <a:solidFill>
                <a:srgbClr val="0000FF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95300" y="1600200"/>
          <a:ext cx="8915400" cy="311505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Название</a:t>
                      </a:r>
                      <a:b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мероприятия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Уровень (ОУ, муниципальный,</a:t>
                      </a:r>
                      <a:b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региональный, федеральный)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Результат участия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Концертная программа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« День матери»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     Благодарность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Ноябрь 2011г.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Фотоконкурс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 Нигде нет краше сторонушки нашей»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Муниципальный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Благодарность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Октябрь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2012г.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Организация и проведение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«Недели здоровья»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Благодарность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Январь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2013г.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Представление мюзикла «Волк и семеро козлят»  для родителей и детей детского сада.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Благодарность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Апрель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2013г.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23" descr="f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55379" flipH="1">
            <a:off x="2424590" y="5093995"/>
            <a:ext cx="1008063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3" descr="f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55379" flipH="1">
            <a:off x="552382" y="5021988"/>
            <a:ext cx="1008063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3" descr="f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55379" flipH="1">
            <a:off x="4440815" y="5166004"/>
            <a:ext cx="1008063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3" descr="f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55379" flipH="1">
            <a:off x="6096998" y="5238012"/>
            <a:ext cx="1008063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3" descr="f76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455379" flipH="1">
            <a:off x="8690043" y="5238012"/>
            <a:ext cx="1008063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C:\Users\777\Desktop\все для презентаций\коричневый фон\2690166d2bfe.png"/>
          <p:cNvPicPr/>
          <p:nvPr/>
        </p:nvPicPr>
        <p:blipFill>
          <a:blip r:embed="rId2" cstate="print">
            <a:lum bright="10000" contrast="-30000"/>
          </a:blip>
          <a:srcRect/>
          <a:stretch>
            <a:fillRect/>
          </a:stretch>
        </p:blipFill>
        <p:spPr bwMode="auto">
          <a:xfrm>
            <a:off x="309533" y="0"/>
            <a:ext cx="93643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>
            <a:off x="1238230" y="1214423"/>
            <a:ext cx="7739118" cy="4954587"/>
          </a:xfrm>
          <a:prstGeom prst="rect">
            <a:avLst/>
          </a:prstGeom>
        </p:spPr>
        <p:txBody>
          <a:bodyPr wrap="none" lIns="121221" tIns="60609" rIns="121221" bIns="60609" fromWordArt="1">
            <a:prstTxWarp prst="textDeflateInflateDeflate">
              <a:avLst>
                <a:gd name="adj" fmla="val 28028"/>
              </a:avLst>
            </a:prstTxWarp>
          </a:bodyPr>
          <a:lstStyle/>
          <a:p>
            <a:pPr algn="ctr" rtl="0"/>
            <a:endParaRPr lang="ru-RU" kern="10" dirty="0" smtClean="0">
              <a:ln w="9525">
                <a:noFill/>
                <a:round/>
                <a:headEnd/>
                <a:tailEnd/>
              </a:ln>
              <a:solidFill>
                <a:srgbClr val="622423"/>
              </a:solidFill>
              <a:latin typeface="Impact"/>
            </a:endParaRPr>
          </a:p>
          <a:p>
            <a:pPr algn="ctr" rtl="0"/>
            <a:r>
              <a:rPr lang="ru-RU" kern="10" dirty="0" smtClean="0">
                <a:ln w="9525">
                  <a:noFill/>
                  <a:round/>
                  <a:headEnd/>
                  <a:tailEnd/>
                </a:ln>
                <a:solidFill>
                  <a:srgbClr val="622423"/>
                </a:solidFill>
                <a:latin typeface="Impact"/>
              </a:rPr>
              <a:t>Тема, которая мне интересна: </a:t>
            </a:r>
          </a:p>
          <a:p>
            <a:pPr algn="ctr" rtl="0"/>
            <a:r>
              <a:rPr lang="ru-RU" kern="10" dirty="0" smtClean="0">
                <a:ln w="9525">
                  <a:noFill/>
                  <a:round/>
                  <a:headEnd/>
                  <a:tailEnd/>
                </a:ln>
                <a:solidFill>
                  <a:srgbClr val="622423"/>
                </a:solidFill>
                <a:latin typeface="Impact"/>
              </a:rPr>
              <a:t>«Элементарное </a:t>
            </a:r>
            <a:r>
              <a:rPr lang="ru-RU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622423"/>
                </a:solidFill>
                <a:latin typeface="Impact"/>
              </a:rPr>
              <a:t>музицирование</a:t>
            </a:r>
            <a:r>
              <a:rPr lang="ru-RU" kern="10" dirty="0" smtClean="0">
                <a:ln w="9525">
                  <a:noFill/>
                  <a:round/>
                  <a:headEnd/>
                  <a:tailEnd/>
                </a:ln>
                <a:solidFill>
                  <a:srgbClr val="622423"/>
                </a:solidFill>
                <a:latin typeface="Impact"/>
              </a:rPr>
              <a:t> с </a:t>
            </a:r>
          </a:p>
          <a:p>
            <a:pPr algn="ctr" rtl="0"/>
            <a:r>
              <a:rPr lang="ru-RU" kern="10" dirty="0" smtClean="0">
                <a:ln w="9525">
                  <a:noFill/>
                  <a:round/>
                  <a:headEnd/>
                  <a:tailEnd/>
                </a:ln>
                <a:solidFill>
                  <a:srgbClr val="622423"/>
                </a:solidFill>
                <a:latin typeface="Impact"/>
              </a:rPr>
              <a:t>дошкольниками.»</a:t>
            </a:r>
          </a:p>
          <a:p>
            <a:pPr algn="ctr" rtl="0"/>
            <a:endParaRPr lang="ru-RU" kern="10" dirty="0">
              <a:ln w="9525">
                <a:noFill/>
                <a:round/>
                <a:headEnd/>
                <a:tailEnd/>
              </a:ln>
              <a:solidFill>
                <a:srgbClr val="622423"/>
              </a:solidFill>
              <a:latin typeface="Impact"/>
            </a:endParaRPr>
          </a:p>
        </p:txBody>
      </p:sp>
      <p:pic>
        <p:nvPicPr>
          <p:cNvPr id="3074" name="Picture 2" descr="C:\Users\777\Desktop\все для презентаций\Анимашки - Школа\3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613040">
            <a:off x="1246799" y="802919"/>
            <a:ext cx="1428760" cy="1428760"/>
          </a:xfrm>
          <a:prstGeom prst="rect">
            <a:avLst/>
          </a:prstGeom>
          <a:noFill/>
        </p:spPr>
      </p:pic>
      <p:pic>
        <p:nvPicPr>
          <p:cNvPr id="7" name="Рисунок 6" descr="25.gif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357290" y="4214818"/>
            <a:ext cx="1714512" cy="2019305"/>
          </a:xfrm>
          <a:prstGeom prst="rect">
            <a:avLst/>
          </a:prstGeom>
        </p:spPr>
      </p:pic>
      <p:pic>
        <p:nvPicPr>
          <p:cNvPr id="8" name="Рисунок 7" descr="мурзик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7473280" y="4149080"/>
            <a:ext cx="1428728" cy="1785950"/>
          </a:xfrm>
          <a:prstGeom prst="rect">
            <a:avLst/>
          </a:prstGeom>
        </p:spPr>
      </p:pic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Участие в конкурсах профессионального мастерства (очных, заочных):</a:t>
            </a:r>
            <a: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/>
            </a:r>
            <a:br>
              <a:rPr lang="ru-RU" sz="2000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</a:br>
            <a:endParaRPr lang="ru-RU" sz="2000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95300" y="1600200"/>
          <a:ext cx="8915400" cy="26883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28850"/>
                <a:gridCol w="2228850"/>
                <a:gridCol w="2228850"/>
                <a:gridCol w="2228850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Название конкурса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Уровень (ОУ, муниципальный, региональный, федеральный)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kern="1400" spc="-20">
                          <a:latin typeface="Times New Roman"/>
                          <a:ea typeface="Times New Roman"/>
                          <a:cs typeface="Times New Roman"/>
                        </a:rPr>
                        <a:t>Результат (победитель, призер, участник)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Конкурс «Проектная деятельность в работе педагога»                                                                                                                                                                                                                                                                                    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        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Лауреат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1125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ноябрь 2013г.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Профессиональный  конкурс педагогического мастерства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 Учитель года – 2014»  в номинации «Воспитатель года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Муниципальный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Дипломат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3 место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111125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Декабрь 2013г.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  <p:pic>
        <p:nvPicPr>
          <p:cNvPr id="5" name="Picture 21" descr="balloons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86750" y="404664"/>
            <a:ext cx="16192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21" descr="balloons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80792" y="3645024"/>
            <a:ext cx="16192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21" descr="balloons7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85248" y="3645024"/>
            <a:ext cx="161925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800" dirty="0" smtClean="0">
                <a:solidFill>
                  <a:schemeClr val="accent2"/>
                </a:solidFill>
              </a:rPr>
              <a:t>Проведение открытых мероприятий (уроков, занятий, консультаций, мастер-классов, семинаров и т. д.) с участниками образовательного процесса:</a:t>
            </a:r>
            <a:r>
              <a:rPr lang="ru-RU" sz="2800" dirty="0" smtClean="0"/>
              <a:t/>
            </a:r>
            <a:br>
              <a:rPr lang="ru-RU" sz="2800" dirty="0" smtClean="0"/>
            </a:br>
            <a:endParaRPr lang="ru-RU" sz="28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95300" y="1600200"/>
          <a:ext cx="9138220" cy="465673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284555"/>
                <a:gridCol w="1453065"/>
                <a:gridCol w="1584176"/>
                <a:gridCol w="3816424"/>
              </a:tblGrid>
              <a:tr h="562686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114300" algn="l"/>
                        </a:tabLs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Название мероприятия, тема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Уровень (ОУ, муниципальный, региональный, федеральный)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Дата</a:t>
                      </a:r>
                      <a:b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проведения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Краткий комментарий эксперта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625207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Мастер-класс для родителей с детьми «Музыка в семье и дома»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Февраль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2012г.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715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Мастер-класс получил высокую оценку у родителей ДОУ.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5715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094113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Непосредственно образовательная деятельность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по образовательной области «Музыка»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«По страницам доброй сказки»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Май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2013г.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На занятии использовались здоровьесберегающие, игровые  технологии, проведено на высоком методическом уровне.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1563018">
                <a:tc>
                  <a:txBody>
                    <a:bodyPr/>
                    <a:lstStyle/>
                    <a:p>
                      <a:pPr marL="90170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Совместная досуговая деятельности педагогов и детей « Светофорик  у нас в гостях»                                                                                                                                               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just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                            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Сентябрь                                              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457200" indent="-457200" algn="ctr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57150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Логичность и содержательность мероприятия.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marL="28575" indent="21590"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Использование наглядного,                                                                                                                                                         дидактического и дополнительного материала  позволило поддерживать интерес детей к теме.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dirty="0" smtClean="0">
                <a:solidFill>
                  <a:srgbClr val="0070C0"/>
                </a:solidFill>
              </a:rPr>
              <a:t>Руководство (участие) в проблемной, творческой группе и др.:</a:t>
            </a:r>
            <a:br>
              <a:rPr lang="ru-RU" sz="3200" dirty="0" smtClean="0">
                <a:solidFill>
                  <a:srgbClr val="0070C0"/>
                </a:solidFill>
              </a:rPr>
            </a:br>
            <a:endParaRPr lang="ru-RU" sz="3200" dirty="0">
              <a:solidFill>
                <a:srgbClr val="0070C0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95300" y="1600200"/>
          <a:ext cx="8915400" cy="499262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29508"/>
                <a:gridCol w="1296144"/>
                <a:gridCol w="4889748"/>
              </a:tblGrid>
              <a:tr h="370840"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Название временного коллектива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  <a:tabLst>
                          <a:tab pos="78740" algn="l"/>
                          <a:tab pos="1267460" algn="l"/>
                        </a:tabLs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Уровень (ОУ, муниципальный, региональный, федеральный)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90000"/>
                        </a:lnSpc>
                        <a:spcBef>
                          <a:spcPts val="100"/>
                        </a:spcBef>
                        <a:spcAft>
                          <a:spcPts val="10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Сроки руководства, (участие), результат работы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Участие в творческой инициативной группе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«Логоритмика в детском саду»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2012г.Систематизирована  работа  по теме «Развитие творческих и исполнительских умений  через музыкально – игровые импровизации  и ритмопластику», создана картотека музыкально – дидактических игр и упражнений, рекомендаций, консультаций.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Руководство творческой инициативной группой по организации юбилея детского сада «Нам 10 лет»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2013г. Организация и проведение праздничного концерта посвященного юбилею детского сада « Нам 10 лет».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1.Подготовка концертных номеров воспитанников и педагогов детского сада.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2.Создание эстетического оформления музыкального зала и соответствующих костюмов и атрибутов.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Участие в творческой инициативной группе по организации адаптационной группы для детей непосещающих детский сад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« Вместе с мамой»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>
                          <a:latin typeface="Times New Roman"/>
                          <a:ea typeface="Times New Roman"/>
                          <a:cs typeface="Times New Roman"/>
                        </a:rPr>
                        <a:t>ОУ</a:t>
                      </a:r>
                      <a:endParaRPr lang="ru-RU" sz="12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2013г. Проведение  НОД по образовательной области «Музыка» и помощь педагогам в проведении интегрированных занятий. Подбор музыкально-дидактического материала и фонотеки. Повышение педагогической компетенции родителей, установлены доверительные отношения родителями и коллективом детского сада.</a:t>
                      </a:r>
                      <a:endParaRPr lang="ru-RU" sz="12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38158" y="428605"/>
            <a:ext cx="8420101" cy="107157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Работа с родителями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309530" y="1214422"/>
            <a:ext cx="8964513" cy="3798754"/>
          </a:xfrm>
        </p:spPr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Cambria" pitchFamily="18" charset="0"/>
              </a:rPr>
              <a:t>-Анкетирование</a:t>
            </a:r>
          </a:p>
          <a:p>
            <a:r>
              <a:rPr lang="ru-RU" dirty="0" smtClean="0">
                <a:solidFill>
                  <a:srgbClr val="CC00CC"/>
                </a:solidFill>
                <a:latin typeface="Cambria" pitchFamily="18" charset="0"/>
              </a:rPr>
              <a:t>-Консультация «Музыкальный руководитель советует»</a:t>
            </a:r>
          </a:p>
          <a:p>
            <a:r>
              <a:rPr lang="ru-RU" dirty="0" smtClean="0">
                <a:solidFill>
                  <a:srgbClr val="002060"/>
                </a:solidFill>
                <a:latin typeface="Cambria" pitchFamily="18" charset="0"/>
              </a:rPr>
              <a:t>-Рекомендации для родителей при посещении праздников и утренников в детском саду.</a:t>
            </a:r>
          </a:p>
          <a:p>
            <a:r>
              <a:rPr lang="ru-RU" dirty="0" smtClean="0">
                <a:solidFill>
                  <a:srgbClr val="00FF00"/>
                </a:solidFill>
                <a:latin typeface="Cambria" pitchFamily="18" charset="0"/>
              </a:rPr>
              <a:t>-Беседа «Информация для родителей детей групп раннего возраста»</a:t>
            </a:r>
          </a:p>
          <a:p>
            <a:r>
              <a:rPr lang="ru-RU" dirty="0" smtClean="0">
                <a:solidFill>
                  <a:srgbClr val="0000FF"/>
                </a:solidFill>
                <a:latin typeface="Cambria" pitchFamily="18" charset="0"/>
              </a:rPr>
              <a:t>-Проведение праздников, утренников и </a:t>
            </a:r>
            <a:r>
              <a:rPr lang="ru-RU" dirty="0" err="1" smtClean="0">
                <a:solidFill>
                  <a:srgbClr val="0000FF"/>
                </a:solidFill>
                <a:latin typeface="Cambria" pitchFamily="18" charset="0"/>
              </a:rPr>
              <a:t>досуговых</a:t>
            </a:r>
            <a:r>
              <a:rPr lang="ru-RU" dirty="0" smtClean="0">
                <a:solidFill>
                  <a:srgbClr val="0000FF"/>
                </a:solidFill>
                <a:latin typeface="Cambria" pitchFamily="18" charset="0"/>
              </a:rPr>
              <a:t> мероприятий с участием родителей.</a:t>
            </a:r>
          </a:p>
          <a:p>
            <a:pPr algn="ctr"/>
            <a:endParaRPr lang="ru-RU" dirty="0">
              <a:solidFill>
                <a:schemeClr val="tx1"/>
              </a:solidFill>
              <a:latin typeface="Cambria" pitchFamily="18" charset="0"/>
            </a:endParaRPr>
          </a:p>
        </p:txBody>
      </p:sp>
      <p:pic>
        <p:nvPicPr>
          <p:cNvPr id="5" name="Рисунок 4" descr="50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033792" y="-387424"/>
            <a:ext cx="1872208" cy="2299409"/>
          </a:xfrm>
          <a:prstGeom prst="rect">
            <a:avLst/>
          </a:prstGeom>
        </p:spPr>
      </p:pic>
      <p:pic>
        <p:nvPicPr>
          <p:cNvPr id="6" name="Рисунок 2" descr="2d003e33be49dd66d20c7845ee84bc8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0512" y="4653136"/>
            <a:ext cx="2214562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2" descr="2d003e33be49dd66d20c7845ee84bc8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25008" y="4509120"/>
            <a:ext cx="2214562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2" descr="2d003e33be49dd66d20c7845ee84bc8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4768" y="4581128"/>
            <a:ext cx="2214562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2" descr="2d003e33be49dd66d20c7845ee84bc86.gif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13240" y="4509120"/>
            <a:ext cx="2214562" cy="1997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38092" y="357166"/>
            <a:ext cx="942981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Творческие работы </a:t>
            </a:r>
          </a:p>
          <a:p>
            <a:pPr algn="ctr"/>
            <a:r>
              <a:rPr lang="ru-RU" sz="24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(доклады, сценарии открытых занятий, внеклассных мероприятий и т. д.)</a:t>
            </a:r>
            <a:endParaRPr lang="ru-RU" sz="2400" b="1" cap="all" spc="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523844" y="2285992"/>
            <a:ext cx="8915400" cy="3429024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>
                <a:latin typeface="Cambria" pitchFamily="18" charset="0"/>
              </a:rPr>
              <a:t>1</a:t>
            </a:r>
            <a:r>
              <a:rPr lang="ru-RU" sz="2400" dirty="0" smtClean="0">
                <a:solidFill>
                  <a:srgbClr val="002060"/>
                </a:solidFill>
                <a:latin typeface="Cambria" pitchFamily="18" charset="0"/>
              </a:rPr>
              <a:t>. «10 способов помочь ребёнку открыть свой музыкальный талант и стать настоящим композитором» доклад к родительскому собранию.</a:t>
            </a:r>
            <a:r>
              <a:rPr lang="ru-RU" sz="2400" dirty="0" smtClean="0">
                <a:latin typeface="Cambria" pitchFamily="18" charset="0"/>
              </a:rPr>
              <a:t/>
            </a:r>
            <a:br>
              <a:rPr lang="ru-RU" sz="2400" dirty="0" smtClean="0">
                <a:latin typeface="Cambria" pitchFamily="18" charset="0"/>
              </a:rPr>
            </a:br>
            <a:r>
              <a:rPr lang="ru-RU" sz="2400" dirty="0" smtClean="0">
                <a:solidFill>
                  <a:srgbClr val="FF0000"/>
                </a:solidFill>
                <a:latin typeface="Cambria" pitchFamily="18" charset="0"/>
              </a:rPr>
              <a:t>2.   </a:t>
            </a:r>
            <a:r>
              <a:rPr lang="ru-RU" sz="2400" dirty="0" err="1" smtClean="0">
                <a:solidFill>
                  <a:srgbClr val="FF0000"/>
                </a:solidFill>
                <a:latin typeface="Cambria" pitchFamily="18" charset="0"/>
              </a:rPr>
              <a:t>Мультимедийная</a:t>
            </a:r>
            <a:r>
              <a:rPr lang="ru-RU" sz="2400" dirty="0" smtClean="0">
                <a:solidFill>
                  <a:srgbClr val="FF0000"/>
                </a:solidFill>
                <a:latin typeface="Cambria" pitchFamily="18" charset="0"/>
              </a:rPr>
              <a:t> презентация «Гимнастика с клоуном </a:t>
            </a:r>
            <a:r>
              <a:rPr lang="ru-RU" sz="2400" dirty="0" err="1" smtClean="0">
                <a:solidFill>
                  <a:srgbClr val="FF0000"/>
                </a:solidFill>
                <a:latin typeface="Cambria" pitchFamily="18" charset="0"/>
              </a:rPr>
              <a:t>Плюхом</a:t>
            </a:r>
            <a:r>
              <a:rPr lang="ru-RU" sz="2400" dirty="0" smtClean="0">
                <a:solidFill>
                  <a:srgbClr val="FF0000"/>
                </a:solidFill>
                <a:latin typeface="Cambria" pitchFamily="18" charset="0"/>
              </a:rPr>
              <a:t>»</a:t>
            </a:r>
            <a:br>
              <a:rPr lang="ru-RU" sz="2400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2400" dirty="0" smtClean="0">
                <a:solidFill>
                  <a:srgbClr val="7030A0"/>
                </a:solidFill>
                <a:latin typeface="Cambria" pitchFamily="18" charset="0"/>
              </a:rPr>
              <a:t>3.  </a:t>
            </a:r>
            <a:r>
              <a:rPr lang="ru-RU" sz="2400" dirty="0" err="1" smtClean="0">
                <a:solidFill>
                  <a:srgbClr val="7030A0"/>
                </a:solidFill>
                <a:latin typeface="Cambria" pitchFamily="18" charset="0"/>
              </a:rPr>
              <a:t>Мультимедийная</a:t>
            </a:r>
            <a:r>
              <a:rPr lang="ru-RU" sz="2400" dirty="0" smtClean="0">
                <a:solidFill>
                  <a:srgbClr val="7030A0"/>
                </a:solidFill>
                <a:latin typeface="Cambria" pitchFamily="18" charset="0"/>
              </a:rPr>
              <a:t> презентация «Цветочные феи» к занятию «Слушаем и </a:t>
            </a:r>
            <a:r>
              <a:rPr lang="ru-RU" sz="2400" dirty="0" err="1" smtClean="0">
                <a:solidFill>
                  <a:srgbClr val="7030A0"/>
                </a:solidFill>
                <a:latin typeface="Cambria" pitchFamily="18" charset="0"/>
              </a:rPr>
              <a:t>пропеваем</a:t>
            </a:r>
            <a:r>
              <a:rPr lang="ru-RU" sz="2400" dirty="0" smtClean="0">
                <a:solidFill>
                  <a:srgbClr val="7030A0"/>
                </a:solidFill>
                <a:latin typeface="Cambria" pitchFamily="18" charset="0"/>
              </a:rPr>
              <a:t> звуки»для старшей группы</a:t>
            </a:r>
            <a:r>
              <a:rPr lang="ru-RU" sz="2400" dirty="0" smtClean="0">
                <a:latin typeface="Cambria" pitchFamily="18" charset="0"/>
              </a:rPr>
              <a:t/>
            </a:r>
            <a:br>
              <a:rPr lang="ru-RU" sz="2400" dirty="0" smtClean="0">
                <a:latin typeface="Cambria" pitchFamily="18" charset="0"/>
              </a:rPr>
            </a:br>
            <a:r>
              <a:rPr lang="ru-RU" sz="2400" dirty="0" smtClean="0">
                <a:solidFill>
                  <a:srgbClr val="00B050"/>
                </a:solidFill>
                <a:latin typeface="Cambria" pitchFamily="18" charset="0"/>
              </a:rPr>
              <a:t>4.  </a:t>
            </a:r>
            <a:r>
              <a:rPr lang="ru-RU" sz="2400" dirty="0" err="1" smtClean="0">
                <a:solidFill>
                  <a:srgbClr val="00B050"/>
                </a:solidFill>
                <a:latin typeface="Cambria" pitchFamily="18" charset="0"/>
              </a:rPr>
              <a:t>Мультимедийная</a:t>
            </a:r>
            <a:r>
              <a:rPr lang="ru-RU" sz="2400" dirty="0" smtClean="0">
                <a:solidFill>
                  <a:srgbClr val="00B050"/>
                </a:solidFill>
                <a:latin typeface="Cambria" pitchFamily="18" charset="0"/>
              </a:rPr>
              <a:t> презентация к семинару по оздоровительной деятельности «</a:t>
            </a:r>
            <a:r>
              <a:rPr lang="ru-RU" sz="2400" dirty="0" err="1" smtClean="0">
                <a:solidFill>
                  <a:srgbClr val="00B050"/>
                </a:solidFill>
                <a:latin typeface="Cambria" pitchFamily="18" charset="0"/>
              </a:rPr>
              <a:t>Здоровьесберегающие</a:t>
            </a:r>
            <a:r>
              <a:rPr lang="ru-RU" sz="2400" dirty="0" smtClean="0">
                <a:solidFill>
                  <a:srgbClr val="00B050"/>
                </a:solidFill>
                <a:latin typeface="Cambria" pitchFamily="18" charset="0"/>
              </a:rPr>
              <a:t> технологии на музыкальных занятиях»</a:t>
            </a:r>
            <a:r>
              <a:rPr lang="ru-RU" sz="2400" dirty="0" smtClean="0">
                <a:latin typeface="Cambria" pitchFamily="18" charset="0"/>
              </a:rPr>
              <a:t/>
            </a:r>
            <a:br>
              <a:rPr lang="ru-RU" sz="2400" dirty="0" smtClean="0">
                <a:latin typeface="Cambria" pitchFamily="18" charset="0"/>
              </a:rPr>
            </a:br>
            <a:endParaRPr lang="ru-RU" sz="2400" dirty="0">
              <a:latin typeface="Cambria" pitchFamily="18" charset="0"/>
            </a:endParaRPr>
          </a:p>
        </p:txBody>
      </p:sp>
      <p:pic>
        <p:nvPicPr>
          <p:cNvPr id="6" name="Рисунок 5" descr="85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500042"/>
            <a:ext cx="1328744" cy="1866569"/>
          </a:xfrm>
          <a:prstGeom prst="rect">
            <a:avLst/>
          </a:prstGeom>
        </p:spPr>
      </p:pic>
      <p:pic>
        <p:nvPicPr>
          <p:cNvPr id="7" name="Picture 22" descr="f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67174">
            <a:off x="8337376" y="5054600"/>
            <a:ext cx="1384300" cy="180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23" descr="f76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7689304" y="5445224"/>
            <a:ext cx="1008063" cy="1228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8" descr="bestgif"/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946710">
            <a:off x="1074234" y="4733319"/>
            <a:ext cx="2190750" cy="191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81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4797472" y="5138749"/>
            <a:ext cx="1262068" cy="1410547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76184" y="571480"/>
            <a:ext cx="942981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информационные коммуникативные технологии   в работе музыкального руководителя.</a:t>
            </a:r>
            <a:endParaRPr lang="ru-RU" sz="2800" b="1" cap="all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523844" y="1571612"/>
          <a:ext cx="8858313" cy="3786214"/>
        </p:xfrm>
        <a:graphic>
          <a:graphicData uri="http://schemas.openxmlformats.org/drawingml/2006/table">
            <a:tbl>
              <a:tblPr/>
              <a:tblGrid>
                <a:gridCol w="3643338"/>
                <a:gridCol w="5214975"/>
              </a:tblGrid>
              <a:tr h="1391297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20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вид деятельности</a:t>
                      </a:r>
                      <a:endParaRPr lang="ru-RU" sz="20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20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используемый</a:t>
                      </a:r>
                      <a:r>
                        <a:rPr lang="ru-RU" sz="2000" b="1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продукт</a:t>
                      </a:r>
                      <a:endParaRPr lang="ru-RU" sz="20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2394917">
                <a:tc>
                  <a:txBody>
                    <a:bodyPr/>
                    <a:lstStyle/>
                    <a:p>
                      <a:r>
                        <a:rPr lang="ru-RU" sz="2000" dirty="0" smtClean="0">
                          <a:latin typeface="Cambria" pitchFamily="18" charset="0"/>
                          <a:cs typeface="Times New Roman"/>
                        </a:rPr>
                        <a:t>Занятия, праздники,</a:t>
                      </a:r>
                    </a:p>
                    <a:p>
                      <a:r>
                        <a:rPr lang="ru-RU" sz="2000" dirty="0" smtClean="0">
                          <a:latin typeface="Cambria" pitchFamily="18" charset="0"/>
                          <a:cs typeface="Times New Roman"/>
                        </a:rPr>
                        <a:t>развлечения, консультации, семинары, конференции.</a:t>
                      </a:r>
                      <a:endParaRPr lang="ru-RU" sz="2000" dirty="0">
                        <a:latin typeface="Cambria" pitchFamily="18" charset="0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20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charset="0"/>
                        </a:rPr>
                        <a:t>Microsoft Office (Word,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charset="0"/>
                        </a:rPr>
                        <a:t>Power</a:t>
                      </a:r>
                      <a:r>
                        <a:rPr kumimoji="0" lang="ru-RU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charset="0"/>
                        </a:rPr>
                        <a:t> </a:t>
                      </a:r>
                      <a:r>
                        <a:rPr kumimoji="0" lang="en-US" sz="20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Cambria" pitchFamily="18" charset="0"/>
                          <a:cs typeface="Arial" charset="0"/>
                        </a:rPr>
                        <a:t>Point, Excel)</a:t>
                      </a:r>
                      <a:endParaRPr lang="ru-RU" sz="2000" dirty="0">
                        <a:latin typeface="Cambria" pitchFamily="18" charset="0"/>
                        <a:cs typeface="Times New Roman"/>
                      </a:endParaRPr>
                    </a:p>
                    <a:p>
                      <a:pPr marL="0" marR="0" lvl="0" indent="0" algn="l" defTabSz="1212211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00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kumimoji="0" lang="ru-RU" sz="20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mbria" pitchFamily="18" charset="0"/>
                        <a:cs typeface="Arial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20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8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1422172">
            <a:off x="3501328" y="4346662"/>
            <a:ext cx="1262068" cy="1410547"/>
          </a:xfrm>
          <a:prstGeom prst="rect">
            <a:avLst/>
          </a:prstGeom>
        </p:spPr>
      </p:pic>
      <p:pic>
        <p:nvPicPr>
          <p:cNvPr id="7" name="Рисунок 6" descr="104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85048" y="3645024"/>
            <a:ext cx="1430400" cy="1276357"/>
          </a:xfrm>
          <a:prstGeom prst="rect">
            <a:avLst/>
          </a:prstGeom>
        </p:spPr>
      </p:pic>
      <p:pic>
        <p:nvPicPr>
          <p:cNvPr id="8" name="Рисунок 7" descr="8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349200" y="4850717"/>
            <a:ext cx="1262068" cy="1410547"/>
          </a:xfrm>
          <a:prstGeom prst="rect">
            <a:avLst/>
          </a:prstGeom>
        </p:spPr>
      </p:pic>
      <p:pic>
        <p:nvPicPr>
          <p:cNvPr id="9" name="Рисунок 8" descr="8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52600" y="4414837"/>
            <a:ext cx="1262068" cy="1410547"/>
          </a:xfrm>
          <a:prstGeom prst="rect">
            <a:avLst/>
          </a:prstGeom>
        </p:spPr>
      </p:pic>
      <p:pic>
        <p:nvPicPr>
          <p:cNvPr id="10" name="Picture 9" descr="IMG_000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78700" y="4414837"/>
            <a:ext cx="2527300" cy="2443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I:\Файлы\Картинки из инета\Фон с нотами.jpg"/>
          <p:cNvPicPr preferRelativeResize="0">
            <a:picLocks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906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18541" y="2"/>
            <a:ext cx="4056451" cy="476671"/>
          </a:xfrm>
        </p:spPr>
        <p:txBody>
          <a:bodyPr>
            <a:normAutofit fontScale="90000"/>
          </a:bodyPr>
          <a:lstStyle/>
          <a:p>
            <a:pPr algn="l"/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/>
            </a:r>
            <a:b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</a:br>
            <a:r>
              <a:rPr lang="ru-RU" sz="4900" dirty="0" smtClean="0">
                <a:solidFill>
                  <a:schemeClr val="tx2">
                    <a:lumMod val="75000"/>
                  </a:schemeClr>
                </a:solidFill>
                <a:latin typeface="Monotype Corsiva" pitchFamily="66" charset="0"/>
              </a:rPr>
              <a:t>МОЕ КРЕДО</a:t>
            </a:r>
            <a: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  <a:t/>
            </a:r>
            <a:br>
              <a:rPr lang="ru-RU" sz="3600" dirty="0" smtClean="0">
                <a:solidFill>
                  <a:schemeClr val="accent2">
                    <a:lumMod val="75000"/>
                  </a:schemeClr>
                </a:solidFill>
                <a:latin typeface="Monotype Corsiva" pitchFamily="66" charset="0"/>
              </a:rPr>
            </a:br>
            <a:endParaRPr lang="ru-RU" sz="3600" b="1" dirty="0">
              <a:solidFill>
                <a:schemeClr val="accent2">
                  <a:lumMod val="7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0" y="764704"/>
            <a:ext cx="5109017" cy="5879006"/>
          </a:xfrm>
        </p:spPr>
        <p:txBody>
          <a:bodyPr>
            <a:noAutofit/>
          </a:bodyPr>
          <a:lstStyle/>
          <a:p>
            <a:r>
              <a:rPr lang="ru-RU" sz="2000" dirty="0" smtClean="0">
                <a:solidFill>
                  <a:schemeClr val="tx1"/>
                </a:solidFill>
              </a:rPr>
              <a:t>УЧИТЕЛЬ МУЗЫКИ   - ПРЕКРАСНАЯ РАБОТА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ЕЙ ОТДАЮСЬ ВСЯ БЕЗ ОСТАТКА Я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СЦЕНАРИИ,КОНЦЕРТЫ,ПЕСНИ,НОТЫ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И ЭТО НЕ РАБОТА -ЖИЗНЬ МОЯ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УЧУ ДЕТЕЙ ЛЮБИТЬ ПРЕКРАСНОЕ ИСКУССТВО</a:t>
            </a:r>
          </a:p>
          <a:p>
            <a:r>
              <a:rPr lang="ru-RU" sz="2000" dirty="0" smtClean="0">
                <a:solidFill>
                  <a:schemeClr val="tx1"/>
                </a:solidFill>
              </a:rPr>
              <a:t>СТРЕМЯСЬ В СЕРДЦАХ ДЕТЕЙ ПОСЕЯТЬ БЛАГОДАТЬ</a:t>
            </a:r>
          </a:p>
          <a:p>
            <a:endParaRPr lang="ru-RU" sz="3600" b="1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7" name="Рисунок 6" descr="0001-baby_music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-273581" y="4217074"/>
            <a:ext cx="2926662" cy="26409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ольга\Desktop\клип\на лесной лужайке\P107009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96983" y="0"/>
            <a:ext cx="5109017" cy="353701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9" name="Прямоугольник 8"/>
          <p:cNvSpPr/>
          <p:nvPr/>
        </p:nvSpPr>
        <p:spPr>
          <a:xfrm>
            <a:off x="4640965" y="3717034"/>
            <a:ext cx="526503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СТУЧУСЬ В ИХ ДУШИ ПРОБУЖДАЮ ЧУВСТВА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ВСЕГДА ГОТОВА ПЕТЬ ДЛЯ НИХ 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ЧАЙКОВСКОГО ИГРАТЬ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И КАЖДЫЙ РАЗ ИДЯ ДОМОЙ С РАБОТЫ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Я ДУМАЮ О ТОМ, ЧТО СКВОЗЬ ГОДА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ПОМОЖЕТ ИМ МОЯ ЗАБОТА</a:t>
            </a:r>
          </a:p>
          <a:p>
            <a:pPr algn="ctr"/>
            <a:r>
              <a:rPr lang="ru-RU" sz="2000" dirty="0" smtClean="0">
                <a:solidFill>
                  <a:schemeClr val="tx1"/>
                </a:solidFill>
              </a:rPr>
              <a:t>ВЗОЙДУТ ПЛОДЫ СОВМЕСТНОГО ТРУДА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8092" y="1500174"/>
          <a:ext cx="9358380" cy="3000604"/>
        </p:xfrm>
        <a:graphic>
          <a:graphicData uri="http://schemas.openxmlformats.org/drawingml/2006/table">
            <a:tbl>
              <a:tblPr/>
              <a:tblGrid>
                <a:gridCol w="2339595"/>
                <a:gridCol w="2339595"/>
                <a:gridCol w="2411982"/>
                <a:gridCol w="2267208"/>
              </a:tblGrid>
              <a:tr h="12087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/>
                          <a:ea typeface="Times New Roman"/>
                          <a:cs typeface="Times New Roman"/>
                        </a:rPr>
                        <a:t>наименование учреждения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/>
                          <a:ea typeface="Times New Roman"/>
                          <a:cs typeface="Times New Roman"/>
                        </a:rPr>
                        <a:t>дата </a:t>
                      </a:r>
                      <a:r>
                        <a:rPr lang="ru-RU" sz="1600" b="1" dirty="0">
                          <a:latin typeface="Cambria"/>
                          <a:ea typeface="Times New Roman"/>
                          <a:cs typeface="Times New Roman"/>
                        </a:rPr>
                        <a:t>окончания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/>
                          <a:ea typeface="Times New Roman"/>
                          <a:cs typeface="Times New Roman"/>
                        </a:rPr>
                        <a:t>специальность </a:t>
                      </a:r>
                      <a:r>
                        <a:rPr lang="ru-RU" sz="1600" b="1" dirty="0">
                          <a:latin typeface="Cambria"/>
                          <a:ea typeface="Times New Roman"/>
                          <a:cs typeface="Times New Roman"/>
                        </a:rPr>
                        <a:t>(включая дополнительную)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/>
                          <a:ea typeface="Times New Roman"/>
                          <a:cs typeface="Times New Roman"/>
                        </a:rPr>
                        <a:t>присвоенная </a:t>
                      </a:r>
                      <a:r>
                        <a:rPr lang="ru-RU" sz="1600" b="1" dirty="0">
                          <a:latin typeface="Cambria"/>
                          <a:ea typeface="Times New Roman"/>
                          <a:cs typeface="Times New Roman"/>
                        </a:rPr>
                        <a:t>квалификация (включая дополнительную)</a:t>
                      </a:r>
                      <a:endParaRPr lang="ru-RU" sz="1600" b="1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1781404"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Архангельское высшее педагогическое училище</a:t>
                      </a:r>
                    </a:p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( педагогический колледж) </a:t>
                      </a:r>
                      <a:endParaRPr lang="ru-RU" sz="18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dirty="0" smtClean="0">
                          <a:latin typeface="Cambria" pitchFamily="18" charset="0"/>
                          <a:cs typeface="Times New Roman"/>
                        </a:rPr>
                        <a:t>2002г.</a:t>
                      </a:r>
                      <a:endParaRPr lang="ru-RU" sz="18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музыкальное образование</a:t>
                      </a:r>
                      <a:endParaRPr lang="ru-RU" sz="18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8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учитель музыки в школе, музыкальный руководитель в ДОУ </a:t>
                      </a:r>
                      <a:endParaRPr lang="ru-RU" sz="18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74293" marR="74293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</a:tbl>
          </a:graphicData>
        </a:graphic>
      </p:graphicFrame>
      <p:sp>
        <p:nvSpPr>
          <p:cNvPr id="7" name="Прямоугольник 6"/>
          <p:cNvSpPr/>
          <p:nvPr/>
        </p:nvSpPr>
        <p:spPr>
          <a:xfrm>
            <a:off x="-1119230" y="214290"/>
            <a:ext cx="11952911" cy="107721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сведения о профессиональном </a:t>
            </a:r>
          </a:p>
          <a:p>
            <a:pPr algn="ctr"/>
            <a:r>
              <a:rPr lang="ru-RU" sz="32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базовом образовании</a:t>
            </a:r>
            <a:endParaRPr lang="ru-RU" sz="3200" b="1" cap="all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  <p:pic>
        <p:nvPicPr>
          <p:cNvPr id="8" name="Рисунок 7" descr="880037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10800000" flipH="1">
            <a:off x="0" y="4797152"/>
            <a:ext cx="10785648" cy="1800200"/>
          </a:xfrm>
          <a:prstGeom prst="rect">
            <a:avLst/>
          </a:prstGeom>
        </p:spPr>
      </p:pic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742951" y="6669359"/>
            <a:ext cx="8420101" cy="18863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" name="Picture 2" descr="C:\Users\777\Desktop\все для презентаций\Анимашки - Школа\3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6723700">
            <a:off x="56450" y="44617"/>
            <a:ext cx="1428760" cy="1428760"/>
          </a:xfrm>
          <a:prstGeom prst="rect">
            <a:avLst/>
          </a:prstGeom>
          <a:noFill/>
        </p:spPr>
      </p:pic>
      <p:pic>
        <p:nvPicPr>
          <p:cNvPr id="11" name="Рисунок 10" descr="25.gif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049344" y="0"/>
            <a:ext cx="1440160" cy="1696181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571612"/>
          <a:ext cx="9969633" cy="3639530"/>
        </p:xfrm>
        <a:graphic>
          <a:graphicData uri="http://schemas.openxmlformats.org/drawingml/2006/table">
            <a:tbl>
              <a:tblPr/>
              <a:tblGrid>
                <a:gridCol w="1238224"/>
                <a:gridCol w="2471064"/>
                <a:gridCol w="3029662"/>
                <a:gridCol w="3230683"/>
              </a:tblGrid>
              <a:tr h="1000132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общий трудовой стаж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педагогический </a:t>
                      </a:r>
                      <a:r>
                        <a:rPr lang="ru-RU" sz="16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стаж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стаж </a:t>
                      </a:r>
                      <a:r>
                        <a:rPr lang="ru-RU" sz="16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работы в данном образовательном учреждении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72939"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Cambria" pitchFamily="18" charset="0"/>
                          <a:cs typeface="Times New Roman"/>
                        </a:rPr>
                        <a:t>27.08.2002г.</a:t>
                      </a:r>
                    </a:p>
                    <a:p>
                      <a:pPr algn="ctr"/>
                      <a:r>
                        <a:rPr lang="ru-RU" sz="1400" b="0" dirty="0" smtClean="0">
                          <a:latin typeface="Cambria" pitchFamily="18" charset="0"/>
                          <a:cs typeface="Times New Roman"/>
                        </a:rPr>
                        <a:t>22.12.2003г.</a:t>
                      </a:r>
                      <a:endParaRPr lang="ru-RU" sz="1400" b="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Начало</a:t>
                      </a:r>
                      <a:r>
                        <a:rPr lang="ru-RU" sz="14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трудовой деятельности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Cambria" pitchFamily="18" charset="0"/>
                          <a:cs typeface="Times New Roman"/>
                        </a:rPr>
                        <a:t>0</a:t>
                      </a:r>
                      <a:r>
                        <a:rPr lang="ru-RU" sz="1400" b="0" baseline="0" dirty="0" smtClean="0">
                          <a:latin typeface="Cambria" pitchFamily="18" charset="0"/>
                          <a:cs typeface="Times New Roman"/>
                        </a:rPr>
                        <a:t> л. 0 м.</a:t>
                      </a:r>
                      <a:endParaRPr lang="ru-RU" sz="1400" b="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Cambria" pitchFamily="18" charset="0"/>
                          <a:cs typeface="Times New Roman"/>
                        </a:rPr>
                        <a:t>Детский</a:t>
                      </a:r>
                      <a:r>
                        <a:rPr lang="ru-RU" sz="1400" b="0" baseline="0" dirty="0" smtClean="0">
                          <a:latin typeface="Cambria" pitchFamily="18" charset="0"/>
                          <a:cs typeface="Times New Roman"/>
                        </a:rPr>
                        <a:t> сад «Родничок»</a:t>
                      </a:r>
                    </a:p>
                    <a:p>
                      <a:pPr algn="ctr"/>
                      <a:r>
                        <a:rPr lang="ru-RU" sz="1400" b="0" baseline="0" dirty="0" smtClean="0">
                          <a:latin typeface="Cambria" pitchFamily="18" charset="0"/>
                          <a:cs typeface="Times New Roman"/>
                        </a:rPr>
                        <a:t>П.Савинский</a:t>
                      </a:r>
                      <a:endParaRPr lang="ru-RU" sz="1400" b="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5729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22.12.2003г.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09.01.2004г.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1г.4м.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1г.5м.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b="0" dirty="0" smtClean="0">
                          <a:latin typeface="Cambria" pitchFamily="18" charset="0"/>
                          <a:cs typeface="Times New Roman"/>
                        </a:rPr>
                        <a:t>Детский</a:t>
                      </a:r>
                      <a:r>
                        <a:rPr lang="ru-RU" sz="1400" b="0" baseline="0" dirty="0" smtClean="0">
                          <a:latin typeface="Cambria" pitchFamily="18" charset="0"/>
                          <a:cs typeface="Times New Roman"/>
                        </a:rPr>
                        <a:t> сад «Родничок»</a:t>
                      </a:r>
                    </a:p>
                    <a:p>
                      <a:pPr algn="ctr"/>
                      <a:r>
                        <a:rPr lang="ru-RU" sz="1400" b="0" baseline="0" dirty="0" smtClean="0">
                          <a:latin typeface="Cambria" pitchFamily="18" charset="0"/>
                          <a:cs typeface="Times New Roman"/>
                        </a:rPr>
                        <a:t>П.Савинский</a:t>
                      </a:r>
                      <a:endParaRPr lang="ru-RU" sz="1400" b="0" dirty="0" smtClean="0">
                        <a:latin typeface="Cambria" pitchFamily="18" charset="0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72939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03.02.2004г.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25.04.2012г..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8 л.7м.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1г.5м.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Савинская средняя школа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( Социальный педагог)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572939">
                <a:tc>
                  <a:txBody>
                    <a:bodyPr/>
                    <a:lstStyle/>
                    <a:p>
                      <a:r>
                        <a:rPr lang="ru-RU" sz="1400" dirty="0" smtClean="0"/>
                        <a:t>04.05.2012г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10 лет</a:t>
                      </a:r>
                      <a:endParaRPr lang="ru-RU" sz="1400" dirty="0"/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/>
                        <a:t>3г.</a:t>
                      </a:r>
                    </a:p>
                    <a:p>
                      <a:pPr algn="ctr"/>
                      <a:r>
                        <a:rPr lang="ru-RU" sz="1400" dirty="0" smtClean="0"/>
                        <a:t>(17.10.2011г. По </a:t>
                      </a:r>
                      <a:r>
                        <a:rPr lang="ru-RU" sz="1400" dirty="0" err="1" smtClean="0"/>
                        <a:t>совместительсту</a:t>
                      </a:r>
                      <a:r>
                        <a:rPr lang="ru-RU" sz="1400" dirty="0" smtClean="0"/>
                        <a:t>)</a:t>
                      </a:r>
                      <a:endParaRPr lang="ru-RU" sz="1400" dirty="0"/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МБДОУ детский сад </a:t>
                      </a:r>
                      <a:r>
                        <a:rPr lang="ru-RU" sz="1400" b="0" dirty="0" err="1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общеразвивающего</a:t>
                      </a: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вида «Солнышко»</a:t>
                      </a: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П.Савинский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  <p:sp>
        <p:nvSpPr>
          <p:cNvPr id="5" name="Прямоугольник 4"/>
          <p:cNvSpPr/>
          <p:nvPr/>
        </p:nvSpPr>
        <p:spPr>
          <a:xfrm>
            <a:off x="238092" y="357166"/>
            <a:ext cx="9429816" cy="64633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600" b="1" cap="all" spc="6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сведения о стаже работы</a:t>
            </a:r>
            <a:endParaRPr lang="ru-RU" sz="3600" b="1" cap="all" spc="6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  <p:pic>
        <p:nvPicPr>
          <p:cNvPr id="6" name="Рисунок 5" descr="698287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85248" y="4924422"/>
            <a:ext cx="2071692" cy="1933578"/>
          </a:xfrm>
          <a:prstGeom prst="rect">
            <a:avLst/>
          </a:prstGeom>
        </p:spPr>
      </p:pic>
      <p:pic>
        <p:nvPicPr>
          <p:cNvPr id="7" name="Рисунок 6" descr="698287.gif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59568" y="0"/>
            <a:ext cx="2071692" cy="1933578"/>
          </a:xfrm>
          <a:prstGeom prst="rect">
            <a:avLst/>
          </a:prstGeom>
        </p:spPr>
      </p:pic>
    </p:spTree>
  </p:cSld>
  <p:clrMapOvr>
    <a:masterClrMapping/>
  </p:clrMapOvr>
  <p:transition>
    <p:pull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Таблица 7"/>
          <p:cNvGraphicFramePr>
            <a:graphicFrameLocks noGrp="1"/>
          </p:cNvGraphicFramePr>
          <p:nvPr/>
        </p:nvGraphicFramePr>
        <p:xfrm>
          <a:off x="0" y="928670"/>
          <a:ext cx="9906000" cy="4176730"/>
        </p:xfrm>
        <a:graphic>
          <a:graphicData uri="http://schemas.openxmlformats.org/drawingml/2006/table">
            <a:tbl>
              <a:tblPr/>
              <a:tblGrid>
                <a:gridCol w="1568624"/>
                <a:gridCol w="2376264"/>
                <a:gridCol w="3024336"/>
                <a:gridCol w="1296144"/>
                <a:gridCol w="1640632"/>
              </a:tblGrid>
              <a:tr h="1097846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Этапы</a:t>
                      </a:r>
                      <a:r>
                        <a:rPr lang="ru-RU" sz="1600" b="1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работы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Содержание</a:t>
                      </a:r>
                      <a:r>
                        <a:rPr lang="ru-RU" sz="1600" b="1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работы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Формы</a:t>
                      </a:r>
                      <a:r>
                        <a:rPr lang="ru-RU" sz="1600" b="1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работы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Сроки.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Форма</a:t>
                      </a:r>
                      <a:r>
                        <a:rPr lang="ru-RU" sz="1600" b="1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отчётного продукта.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1402484">
                <a:tc>
                  <a:txBody>
                    <a:bodyPr/>
                    <a:lstStyle/>
                    <a:p>
                      <a:r>
                        <a:rPr lang="ru-RU" sz="1200" dirty="0" err="1" smtClean="0">
                          <a:latin typeface="Cambria" pitchFamily="18" charset="0"/>
                          <a:cs typeface="Times New Roman"/>
                        </a:rPr>
                        <a:t>Аналитико</a:t>
                      </a:r>
                      <a:r>
                        <a:rPr lang="ru-RU" sz="1200" baseline="0" dirty="0" smtClean="0">
                          <a:latin typeface="Cambria" pitchFamily="18" charset="0"/>
                          <a:cs typeface="Times New Roman"/>
                        </a:rPr>
                        <a:t> - диагностический</a:t>
                      </a:r>
                      <a:endParaRPr lang="ru-RU" sz="12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Определение</a:t>
                      </a:r>
                      <a:r>
                        <a:rPr lang="ru-RU" sz="12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основных источников информации и необходимых для работы ресурсов. Определение уровня подготовленности дошкольников.</a:t>
                      </a:r>
                      <a:endParaRPr lang="ru-RU" sz="12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None/>
                      </a:pPr>
                      <a:r>
                        <a:rPr lang="ru-RU" sz="1200" dirty="0" smtClean="0">
                          <a:latin typeface="Cambria" pitchFamily="18" charset="0"/>
                        </a:rPr>
                        <a:t>1. Самообразование.</a:t>
                      </a:r>
                    </a:p>
                    <a:p>
                      <a:pPr marL="514350" indent="-514350">
                        <a:buFont typeface="+mj-lt"/>
                        <a:buNone/>
                      </a:pPr>
                      <a:r>
                        <a:rPr lang="ru-RU" sz="1200" dirty="0" smtClean="0">
                          <a:latin typeface="Cambria" pitchFamily="18" charset="0"/>
                        </a:rPr>
                        <a:t>2. Самоанализ</a:t>
                      </a:r>
                      <a:endParaRPr lang="ru-RU" sz="1200" baseline="0" dirty="0" smtClean="0">
                        <a:latin typeface="Cambria" pitchFamily="18" charset="0"/>
                      </a:endParaRPr>
                    </a:p>
                    <a:p>
                      <a:pPr marL="514350" indent="-514350" algn="just">
                        <a:buFont typeface="+mj-lt"/>
                        <a:buNone/>
                      </a:pPr>
                      <a:r>
                        <a:rPr lang="ru-RU" sz="1200" dirty="0" smtClean="0">
                          <a:latin typeface="Cambria" pitchFamily="18" charset="0"/>
                        </a:rPr>
                        <a:t>3. Знакомство</a:t>
                      </a:r>
                      <a:r>
                        <a:rPr lang="ru-RU" sz="1200" baseline="0" dirty="0" smtClean="0">
                          <a:latin typeface="Cambria" pitchFamily="18" charset="0"/>
                        </a:rPr>
                        <a:t> с новыми материалами,  оценка возможности их применении в </a:t>
                      </a:r>
                      <a:r>
                        <a:rPr lang="ru-RU" sz="1200" baseline="0" dirty="0" err="1" smtClean="0">
                          <a:latin typeface="Cambria" pitchFamily="18" charset="0"/>
                        </a:rPr>
                        <a:t>воспитательно</a:t>
                      </a:r>
                      <a:r>
                        <a:rPr lang="ru-RU" sz="1200" baseline="0" dirty="0" smtClean="0">
                          <a:latin typeface="Cambria" pitchFamily="18" charset="0"/>
                        </a:rPr>
                        <a:t> – образовательном процессе.</a:t>
                      </a:r>
                      <a:endParaRPr lang="en-US" sz="1200" dirty="0" smtClean="0">
                        <a:latin typeface="Cambria" pitchFamily="18" charset="0"/>
                      </a:endParaRPr>
                    </a:p>
                    <a:p>
                      <a:pPr marL="514350" indent="-514350" algn="just">
                        <a:buFont typeface="+mj-lt"/>
                        <a:buAutoNum type="romanUcPeriod"/>
                      </a:pPr>
                      <a:endParaRPr lang="ru-RU" sz="1400" dirty="0">
                        <a:latin typeface="Cambria" pitchFamily="18" charset="0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ctr">
                        <a:spcAft>
                          <a:spcPts val="0"/>
                        </a:spcAft>
                        <a:buNone/>
                      </a:pPr>
                      <a:r>
                        <a:rPr lang="ru-RU" sz="12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2010г.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>
                        <a:buNone/>
                      </a:pPr>
                      <a:endParaRPr lang="ru-RU" sz="1200" baseline="0" dirty="0" smtClean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  <a:tr h="1605981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Организационный</a:t>
                      </a:r>
                      <a:endParaRPr lang="ru-RU" sz="12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Информационное</a:t>
                      </a:r>
                      <a:r>
                        <a:rPr lang="ru-RU" sz="12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обеспечение работы по проблеме. Определение задач деятельности на учебный год.</a:t>
                      </a:r>
                      <a:endParaRPr lang="ru-RU" sz="12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514350" indent="-514350">
                        <a:buFont typeface="+mj-lt"/>
                        <a:buNone/>
                      </a:pPr>
                      <a:r>
                        <a:rPr lang="ru-RU" sz="1200" dirty="0" smtClean="0">
                          <a:latin typeface="Cambria" pitchFamily="18" charset="0"/>
                        </a:rPr>
                        <a:t>1. Самообразование.</a:t>
                      </a:r>
                    </a:p>
                    <a:p>
                      <a:pPr marL="514350" indent="-514350">
                        <a:buFont typeface="+mj-lt"/>
                        <a:buNone/>
                      </a:pPr>
                      <a:r>
                        <a:rPr lang="ru-RU" sz="1200" dirty="0" smtClean="0">
                          <a:latin typeface="Cambria" pitchFamily="18" charset="0"/>
                        </a:rPr>
                        <a:t>2. Самоанализ</a:t>
                      </a:r>
                      <a:endParaRPr lang="ru-RU" sz="1200" baseline="0" dirty="0" smtClean="0">
                        <a:latin typeface="Cambria" pitchFamily="18" charset="0"/>
                      </a:endParaRPr>
                    </a:p>
                    <a:p>
                      <a:pPr marL="514350" indent="-514350" algn="just">
                        <a:buFont typeface="+mj-lt"/>
                        <a:buNone/>
                      </a:pPr>
                      <a:r>
                        <a:rPr lang="ru-RU" sz="1200" dirty="0" smtClean="0">
                          <a:latin typeface="Cambria" pitchFamily="18" charset="0"/>
                        </a:rPr>
                        <a:t>3. Знакомство</a:t>
                      </a:r>
                      <a:r>
                        <a:rPr lang="ru-RU" sz="1200" baseline="0" dirty="0" smtClean="0">
                          <a:latin typeface="Cambria" pitchFamily="18" charset="0"/>
                        </a:rPr>
                        <a:t> с новыми материалами,  оценка возможности их применении в </a:t>
                      </a:r>
                      <a:r>
                        <a:rPr lang="ru-RU" sz="1200" baseline="0" dirty="0" err="1" smtClean="0">
                          <a:latin typeface="Cambria" pitchFamily="18" charset="0"/>
                        </a:rPr>
                        <a:t>воспитательно</a:t>
                      </a:r>
                      <a:r>
                        <a:rPr lang="ru-RU" sz="1200" baseline="0" dirty="0" smtClean="0">
                          <a:latin typeface="Cambria" pitchFamily="18" charset="0"/>
                        </a:rPr>
                        <a:t> – образовательном процессе.</a:t>
                      </a:r>
                      <a:endParaRPr lang="en-US" sz="1200" dirty="0" smtClean="0">
                        <a:latin typeface="Cambria" pitchFamily="18" charset="0"/>
                      </a:endParaRPr>
                    </a:p>
                    <a:p>
                      <a:pPr marL="514350" indent="-514350" algn="just">
                        <a:buFont typeface="+mj-lt"/>
                        <a:buAutoNum type="romanUcPeriod"/>
                      </a:pPr>
                      <a:endParaRPr lang="ru-RU" sz="1400" dirty="0" smtClean="0">
                        <a:latin typeface="Cambria" pitchFamily="18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2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2011-2012г.</a:t>
                      </a:r>
                      <a:endParaRPr lang="ru-RU" sz="1200" baseline="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baseline="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endParaRPr lang="ru-RU" sz="12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endParaRPr lang="ru-RU" sz="1200" baseline="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476184" y="142852"/>
            <a:ext cx="9429816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Тема самообразования и этапы ее исследования</a:t>
            </a:r>
            <a:endParaRPr lang="ru-RU" sz="2800" b="1" cap="all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</p:spTree>
  </p:cSld>
  <p:clrMapOvr>
    <a:masterClrMapping/>
  </p:clrMapOvr>
  <p:transition>
    <p:strips dir="l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0" y="1142984"/>
          <a:ext cx="9906000" cy="4362770"/>
        </p:xfrm>
        <a:graphic>
          <a:graphicData uri="http://schemas.openxmlformats.org/drawingml/2006/table">
            <a:tbl>
              <a:tblPr/>
              <a:tblGrid>
                <a:gridCol w="1208584"/>
                <a:gridCol w="2736304"/>
                <a:gridCol w="2952328"/>
                <a:gridCol w="1224136"/>
                <a:gridCol w="1784648"/>
              </a:tblGrid>
              <a:tr h="214200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Этап</a:t>
                      </a:r>
                      <a:r>
                        <a:rPr lang="ru-RU" sz="12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реализации</a:t>
                      </a:r>
                      <a:endParaRPr lang="ru-RU" sz="12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Организация методического сопровождения и поддержки участников работы по проблеме.</a:t>
                      </a:r>
                      <a:endParaRPr lang="ru-RU" sz="12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just">
                        <a:spcAft>
                          <a:spcPts val="0"/>
                        </a:spcAft>
                        <a:buAutoNum type="arabicPeriod"/>
                      </a:pPr>
                      <a:endParaRPr lang="ru-RU" sz="1200" b="0" baseline="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marL="228600" indent="-228600" algn="just">
                        <a:spcAft>
                          <a:spcPts val="0"/>
                        </a:spcAft>
                        <a:buAutoNum type="arabicPeriod"/>
                      </a:pPr>
                      <a:endParaRPr lang="ru-RU" sz="1200" b="0" baseline="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marL="228600" indent="-2286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2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Фронтальные занятия.</a:t>
                      </a:r>
                    </a:p>
                    <a:p>
                      <a:pPr marL="228600" indent="-2286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2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Индивидуальные занятия.</a:t>
                      </a:r>
                    </a:p>
                    <a:p>
                      <a:pPr marL="228600" indent="-2286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2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Развлечения.</a:t>
                      </a:r>
                    </a:p>
                    <a:p>
                      <a:pPr marL="228600" indent="-2286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200" b="0" baseline="0" dirty="0" err="1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Досуговая</a:t>
                      </a:r>
                      <a:r>
                        <a:rPr lang="ru-RU" sz="12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деятельность.</a:t>
                      </a:r>
                    </a:p>
                    <a:p>
                      <a:pPr marL="228600" indent="-2286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2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Работа с родителями.</a:t>
                      </a:r>
                    </a:p>
                    <a:p>
                      <a:pPr marL="228600" indent="-228600" algn="just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2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Работа с воспитателями.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endParaRPr lang="ru-RU" sz="1200" b="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2012 – 2013 учебный год.</a:t>
                      </a:r>
                      <a:endParaRPr lang="ru-RU" sz="12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ctr">
                        <a:spcAft>
                          <a:spcPts val="0"/>
                        </a:spcAft>
                        <a:buAutoNum type="arabicPeriod"/>
                      </a:pPr>
                      <a:endParaRPr lang="ru-RU" sz="1200" b="0" baseline="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marL="228600" indent="-228600" algn="ctr">
                        <a:spcAft>
                          <a:spcPts val="0"/>
                        </a:spcAft>
                        <a:buAutoNum type="arabicPeriod"/>
                      </a:pPr>
                      <a:endParaRPr lang="ru-RU" sz="1200" b="0" baseline="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marL="228600" indent="-228600" algn="ctr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2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Развлечения.</a:t>
                      </a:r>
                    </a:p>
                    <a:p>
                      <a:pPr marL="228600" indent="-228600" algn="ctr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2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Выступления на утренниках.</a:t>
                      </a:r>
                    </a:p>
                    <a:p>
                      <a:pPr marL="228600" indent="-228600" algn="ctr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2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Организация детского оркестра.</a:t>
                      </a:r>
                      <a:endParaRPr lang="ru-RU" sz="1200" b="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2220770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err="1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Итогово</a:t>
                      </a:r>
                      <a:r>
                        <a:rPr lang="ru-RU" sz="12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– обобщающий.</a:t>
                      </a:r>
                      <a:endParaRPr lang="ru-RU" sz="12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200" b="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Анализ</a:t>
                      </a:r>
                      <a:r>
                        <a:rPr lang="ru-RU" sz="12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и обобщение полученных результатов.</a:t>
                      </a:r>
                      <a:endParaRPr lang="ru-RU" sz="12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228600" indent="-228600" algn="ctr">
                        <a:spcAft>
                          <a:spcPts val="0"/>
                        </a:spcAft>
                        <a:buAutoNum type="arabicPeriod"/>
                      </a:pPr>
                      <a:endParaRPr lang="ru-RU" sz="1200" b="0" baseline="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marL="228600" indent="-228600" algn="ctr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2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Создание методических рекомендаций.</a:t>
                      </a:r>
                    </a:p>
                    <a:p>
                      <a:pPr marL="228600" indent="-228600" algn="ctr">
                        <a:spcAft>
                          <a:spcPts val="0"/>
                        </a:spcAft>
                        <a:buAutoNum type="arabicPeriod"/>
                      </a:pPr>
                      <a:r>
                        <a:rPr lang="ru-RU" sz="12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Разработка нового планирования с использованием нового материала.</a:t>
                      </a:r>
                      <a:endParaRPr lang="ru-RU" sz="12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2013</a:t>
                      </a:r>
                      <a:r>
                        <a:rPr lang="ru-RU" sz="12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– 2014 учебный год.</a:t>
                      </a:r>
                      <a:endParaRPr lang="ru-RU" sz="12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200" b="0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2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Обобщение</a:t>
                      </a:r>
                      <a:r>
                        <a:rPr lang="ru-RU" sz="1200" b="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опыта по теме.</a:t>
                      </a:r>
                      <a:endParaRPr lang="ru-RU" sz="12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</a:tbl>
          </a:graphicData>
        </a:graphic>
      </p:graphicFrame>
      <p:pic>
        <p:nvPicPr>
          <p:cNvPr id="5" name="Рисунок 4" descr="86475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68624" y="404664"/>
            <a:ext cx="6000792" cy="666750"/>
          </a:xfrm>
          <a:prstGeom prst="rect">
            <a:avLst/>
          </a:prstGeom>
        </p:spPr>
      </p:pic>
      <p:pic>
        <p:nvPicPr>
          <p:cNvPr id="6" name="Рисунок 5" descr="864751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12640" y="5517232"/>
            <a:ext cx="6000792" cy="6667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166654" y="214290"/>
            <a:ext cx="9429816" cy="95410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b="1" cap="all" spc="30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reflection blurRad="12700" stA="28000" endPos="45000" dist="1000" dir="5400000" sy="-100000" algn="bl" rotWithShape="0"/>
                </a:effectLst>
                <a:latin typeface="Mistral" pitchFamily="66" charset="0"/>
              </a:rPr>
              <a:t>Участие в семинарах, конференциях, методических объединениях</a:t>
            </a:r>
            <a:endParaRPr lang="ru-RU" sz="2800" b="1" cap="all" spc="30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reflection blurRad="12700" stA="28000" endPos="45000" dist="1000" dir="5400000" sy="-100000" algn="bl" rotWithShape="0"/>
              </a:effectLst>
              <a:latin typeface="Mistral" pitchFamily="66" charset="0"/>
            </a:endParaRP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238092" y="1352436"/>
          <a:ext cx="9467437" cy="3076696"/>
        </p:xfrm>
        <a:graphic>
          <a:graphicData uri="http://schemas.openxmlformats.org/drawingml/2006/table">
            <a:tbl>
              <a:tblPr/>
              <a:tblGrid>
                <a:gridCol w="916204"/>
                <a:gridCol w="5089205"/>
                <a:gridCol w="3462028"/>
              </a:tblGrid>
              <a:tr h="791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доклад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791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400" b="0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 </a:t>
                      </a:r>
                      <a:r>
                        <a:rPr lang="ru-RU" sz="1400" b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2012 г.</a:t>
                      </a: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Заседание районной творческой группы музыкальных руководителей ДОУ «Аукцион музыкальных идей»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AutoNum type="arabicPeriod"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Выступление детей</a:t>
                      </a:r>
                    </a:p>
                    <a:p>
                      <a:pPr marL="342900" indent="-342900" algn="l">
                        <a:buAutoNum type="arabicPeriod"/>
                      </a:pP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Презентация </a:t>
                      </a:r>
                    </a:p>
                    <a:p>
                      <a:pPr algn="l"/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«Сказочки – </a:t>
                      </a:r>
                      <a:r>
                        <a:rPr lang="ru-RU" sz="1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шумелочки</a:t>
                      </a:r>
                      <a:r>
                        <a:rPr lang="ru-RU" sz="1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»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1217155">
                <a:tc>
                  <a:txBody>
                    <a:bodyPr/>
                    <a:lstStyle/>
                    <a:p>
                      <a:pPr algn="ctr"/>
                      <a:r>
                        <a:rPr lang="ru-RU" sz="1400" dirty="0" smtClean="0">
                          <a:latin typeface="Cambria" pitchFamily="18" charset="0"/>
                          <a:cs typeface="Times New Roman"/>
                        </a:rPr>
                        <a:t>2013г.</a:t>
                      </a: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r>
                        <a:rPr lang="ru-RU" sz="140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Районный</a:t>
                      </a:r>
                      <a:r>
                        <a:rPr lang="ru-RU" sz="1400" baseline="0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 семинар творческой группы музыкальных руководителей ДОУ «Комплексная диагностика уровней усвоения программы ОО «Музыка»</a:t>
                      </a: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Доклад «Диагностика образовательной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 </a:t>
                      </a: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области»Музыка» раздел «Восприятие»</a:t>
                      </a:r>
                    </a:p>
                    <a:p>
                      <a:pPr marL="342900" indent="-342900" algn="l">
                        <a:buFont typeface="+mj-lt"/>
                        <a:buAutoNum type="arabicPeriod"/>
                      </a:pPr>
                      <a:r>
                        <a:rPr lang="ru-RU" sz="140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Презентация «Реализация программы ОО «Музыка» (средняя</a:t>
                      </a:r>
                      <a:r>
                        <a:rPr lang="ru-RU" sz="1400" baseline="0" dirty="0" smtClean="0">
                          <a:solidFill>
                            <a:schemeClr val="tx1"/>
                          </a:solidFill>
                          <a:latin typeface="Cambria" pitchFamily="18" charset="0"/>
                          <a:ea typeface="Times New Roman"/>
                          <a:cs typeface="Times New Roman"/>
                        </a:rPr>
                        <a:t> группа)</a:t>
                      </a:r>
                      <a:endParaRPr lang="ru-RU" sz="1400" dirty="0" smtClean="0">
                        <a:solidFill>
                          <a:schemeClr val="tx1"/>
                        </a:solidFill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marL="342900" indent="-342900" algn="just">
                        <a:buAutoNum type="arabicPeriod"/>
                      </a:pP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</a:tbl>
          </a:graphicData>
        </a:graphic>
      </p:graphicFrame>
      <p:pic>
        <p:nvPicPr>
          <p:cNvPr id="6" name="Рисунок 5" descr="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0472" y="4797152"/>
            <a:ext cx="1781732" cy="1690695"/>
          </a:xfrm>
          <a:prstGeom prst="rect">
            <a:avLst/>
          </a:prstGeom>
        </p:spPr>
      </p:pic>
      <p:pic>
        <p:nvPicPr>
          <p:cNvPr id="7" name="Рисунок 6" descr="мурзик.gif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73280" y="4653136"/>
            <a:ext cx="1788768" cy="2236010"/>
          </a:xfrm>
          <a:prstGeom prst="rect">
            <a:avLst/>
          </a:prstGeo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38092" y="1352436"/>
          <a:ext cx="9467437" cy="2800331"/>
        </p:xfrm>
        <a:graphic>
          <a:graphicData uri="http://schemas.openxmlformats.org/drawingml/2006/table">
            <a:tbl>
              <a:tblPr/>
              <a:tblGrid>
                <a:gridCol w="916204"/>
                <a:gridCol w="5089205"/>
                <a:gridCol w="3462028"/>
              </a:tblGrid>
              <a:tr h="791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>
                          <a:latin typeface="Cambria" pitchFamily="18" charset="0"/>
                          <a:ea typeface="Times New Roman"/>
                          <a:cs typeface="Times New Roman"/>
                        </a:rPr>
                        <a:t>год</a:t>
                      </a: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наименование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600" b="1" dirty="0" smtClean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  <a:p>
                      <a:pPr algn="ctr">
                        <a:spcAft>
                          <a:spcPts val="0"/>
                        </a:spcAft>
                      </a:pPr>
                      <a:r>
                        <a:rPr lang="ru-RU" sz="1600" b="1" dirty="0" smtClean="0">
                          <a:latin typeface="Cambria" pitchFamily="18" charset="0"/>
                          <a:ea typeface="Times New Roman"/>
                          <a:cs typeface="Times New Roman"/>
                        </a:rPr>
                        <a:t>доклад</a:t>
                      </a:r>
                      <a:endParaRPr lang="ru-RU" sz="1600" b="1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791588">
                <a:tc>
                  <a:txBody>
                    <a:bodyPr/>
                    <a:lstStyle/>
                    <a:p>
                      <a:pPr algn="ctr">
                        <a:spcAft>
                          <a:spcPts val="0"/>
                        </a:spcAft>
                      </a:pPr>
                      <a:endParaRPr lang="ru-RU" sz="1400" b="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None/>
                      </a:pP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4D0"/>
                    </a:solidFill>
                  </a:tcPr>
                </a:tc>
              </a:tr>
              <a:tr h="1217155">
                <a:tc>
                  <a:txBody>
                    <a:bodyPr/>
                    <a:lstStyle/>
                    <a:p>
                      <a:pPr algn="ctr"/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0"/>
                        </a:spcAft>
                      </a:pPr>
                      <a:endParaRPr lang="ru-RU" sz="1400" dirty="0">
                        <a:latin typeface="Cambria" pitchFamily="18" charset="0"/>
                        <a:ea typeface="Times New Roman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  <a:tc>
                  <a:txBody>
                    <a:bodyPr/>
                    <a:lstStyle/>
                    <a:p>
                      <a:pPr marL="342900" indent="-342900" algn="l">
                        <a:buFont typeface="+mj-lt"/>
                        <a:buNone/>
                      </a:pPr>
                      <a:endParaRPr lang="ru-RU" sz="1400" dirty="0">
                        <a:latin typeface="Cambria" pitchFamily="18" charset="0"/>
                        <a:cs typeface="Times New Roman"/>
                      </a:endParaRPr>
                    </a:p>
                  </a:txBody>
                  <a:tcPr marL="66994" marR="66994" marT="0" marB="0">
                    <a:lnL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F9B074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BCAA2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1681</TotalTime>
  <Words>1720</Words>
  <Application>Microsoft Office PowerPoint</Application>
  <PresentationFormat>Лист A4 (210x297 мм)</PresentationFormat>
  <Paragraphs>397</Paragraphs>
  <Slides>25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25</vt:i4>
      </vt:variant>
    </vt:vector>
  </HeadingPairs>
  <TitlesOfParts>
    <vt:vector size="26" baseType="lpstr">
      <vt:lpstr>Тема Office</vt:lpstr>
      <vt:lpstr>Презентация PowerPoint</vt:lpstr>
      <vt:lpstr>Презентация PowerPoint</vt:lpstr>
      <vt:lpstr>  МОЕ КРЕДО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Весело живём. </vt:lpstr>
      <vt:lpstr>1. Перспективное и календарное планирование по Программе  М.А.Васильевой. 2.  Танцы для малышей. 3.   Роль мультимедийных презентаций в обучении детей. 4.  Дыхательная гимнастика под музыку.</vt:lpstr>
      <vt:lpstr>Презентация PowerPoint</vt:lpstr>
      <vt:lpstr>Организация индивидуальной работы с воспитанниками по направлению деятельности</vt:lpstr>
      <vt:lpstr>Индивидуальные и коллективные достижения воспитанников в конкурсах, проектах, смотрах, выставках, концертах, фестивалях, соревнованиях и т. д.: </vt:lpstr>
      <vt:lpstr>Участие в проектах, концертных программах, фестивалях, выставках, социально-образовательных инициативах, исполнение сольных концертных программ (роли/партии) и т. д.: </vt:lpstr>
      <vt:lpstr>Участие в конкурсах профессионального мастерства (очных, заочных): </vt:lpstr>
      <vt:lpstr>Проведение открытых мероприятий (уроков, занятий, консультаций, мастер-классов, семинаров и т. д.) с участниками образовательного процесса: </vt:lpstr>
      <vt:lpstr>Руководство (участие) в проблемной, творческой группе и др.: </vt:lpstr>
      <vt:lpstr>Работа с родителями </vt:lpstr>
      <vt:lpstr>1. «10 способов помочь ребёнку открыть свой музыкальный талант и стать настоящим композитором» доклад к родительскому собранию. 2.   Мультимедийная презентация «Гимнастика с клоуном Плюхом» 3.  Мультимедийная презентация «Цветочные феи» к занятию «Слушаем и пропеваем звуки»для старшей группы 4.  Мультимедийная презентация к семинару по оздоровительной деятельности «Здоровьесберегающие технологии на музыкальных занятиях» 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777</dc:creator>
  <cp:lastModifiedBy>Солнышко</cp:lastModifiedBy>
  <cp:revision>174</cp:revision>
  <dcterms:created xsi:type="dcterms:W3CDTF">2010-05-02T17:26:43Z</dcterms:created>
  <dcterms:modified xsi:type="dcterms:W3CDTF">2015-01-26T12:16:51Z</dcterms:modified>
</cp:coreProperties>
</file>