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63" r:id="rId6"/>
    <p:sldId id="262" r:id="rId7"/>
    <p:sldId id="261" r:id="rId8"/>
    <p:sldId id="259" r:id="rId9"/>
    <p:sldId id="260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128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F8550-0596-47FE-9136-A964A4C109E5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64E6E-8079-4AEE-8A00-D096F72CC2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64E6E-8079-4AEE-8A00-D096F72CC27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64E6E-8079-4AEE-8A00-D096F72CC27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0FE24-3690-42DF-97A0-124E87DBB27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FA824-BBB8-48FB-9B59-66B3045536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dirty="0" smtClean="0"/>
              <a:t>ЭПС </a:t>
            </a:r>
            <a:br>
              <a:rPr lang="ru-RU" sz="4800" dirty="0" smtClean="0"/>
            </a:br>
            <a:r>
              <a:rPr lang="ru-RU" sz="4800" dirty="0" smtClean="0"/>
              <a:t>- эндоплазматическая сеть.</a:t>
            </a:r>
            <a:endParaRPr lang="ru-RU" sz="4800" dirty="0"/>
          </a:p>
        </p:txBody>
      </p:sp>
      <p:pic>
        <p:nvPicPr>
          <p:cNvPr id="4" name="Рисунок 3" descr="11434_html_m5600b8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2571744"/>
            <a:ext cx="4500570" cy="356295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Синтез белков.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Белки, производимые клеткой, синтезируются</a:t>
            </a:r>
            <a:r>
              <a:rPr lang="ru-RU" sz="2000" dirty="0"/>
              <a:t> </a:t>
            </a:r>
            <a:r>
              <a:rPr lang="ru-RU" sz="2000" dirty="0" smtClean="0"/>
              <a:t>на поверхности рибосом, которые могут быть присоединены к поверхности ЭПС. Полученные полипептидные цепочки помещаются в полости гранулярного эндоплазматического </a:t>
            </a:r>
            <a:r>
              <a:rPr lang="ru-RU" sz="2000" dirty="0" err="1" smtClean="0"/>
              <a:t>ретикулума</a:t>
            </a:r>
            <a:r>
              <a:rPr lang="ru-RU" sz="2000" dirty="0" smtClean="0"/>
              <a:t> (куда попадают и полипептидные цепочки, синтезированные в </a:t>
            </a:r>
            <a:r>
              <a:rPr lang="ru-RU" sz="2000" dirty="0" err="1" smtClean="0"/>
              <a:t>цитозоле</a:t>
            </a:r>
            <a:r>
              <a:rPr lang="ru-RU" sz="2000" dirty="0" smtClean="0"/>
              <a:t>), где впоследствии правильным образом обрезаются и сворачиваются. Таким образом, линейные последовательности аминокислот получают после </a:t>
            </a:r>
            <a:r>
              <a:rPr lang="ru-RU" sz="2000" dirty="0" err="1" smtClean="0"/>
              <a:t>транслокации</a:t>
            </a:r>
            <a:r>
              <a:rPr lang="ru-RU" sz="2000" dirty="0" smtClean="0"/>
              <a:t> в эндоплазматический </a:t>
            </a:r>
            <a:r>
              <a:rPr lang="ru-RU" sz="2000" dirty="0" err="1" smtClean="0"/>
              <a:t>ретикулум</a:t>
            </a:r>
            <a:r>
              <a:rPr lang="ru-RU" sz="2000" dirty="0" smtClean="0"/>
              <a:t> необходимую трёхмерную структуру, после чего повторно перемещаются в </a:t>
            </a:r>
            <a:r>
              <a:rPr lang="ru-RU" sz="2000" dirty="0" err="1" smtClean="0"/>
              <a:t>цитозоль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Рисунок 3" descr="JJICADDTC27CAIAQQKACAIURQFVCAD5JN1GCADM708GCA52FOOFCABP62JICAY9Y2V9CA2XVUWUCATN5X7BCASKZAC0CAL320BNCA0HFJH9CAMCMYIKCAKIINLFCANXHFK9CA4PK5ONCA35EP5ACALH6CR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4500570"/>
            <a:ext cx="2320279" cy="2071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ru-RU" sz="2400" b="1" dirty="0"/>
              <a:t>Э</a:t>
            </a:r>
            <a:r>
              <a:rPr lang="ru-RU" sz="2400" b="1" dirty="0" smtClean="0"/>
              <a:t>ндоплазматическая сеть</a:t>
            </a:r>
            <a:r>
              <a:rPr lang="ru-RU" sz="2400" dirty="0" smtClean="0"/>
              <a:t> (ЭПС) — внутриклеточный органоид</a:t>
            </a:r>
            <a:r>
              <a:rPr lang="ru-RU" sz="2400" dirty="0"/>
              <a:t> </a:t>
            </a:r>
            <a:r>
              <a:rPr lang="ru-RU" sz="2400" dirty="0" err="1" smtClean="0"/>
              <a:t>эукариотической</a:t>
            </a:r>
            <a:r>
              <a:rPr lang="ru-RU" sz="2400" dirty="0" smtClean="0"/>
              <a:t> клетки, представляющий собой разветвлённую систему из окружённых мембраной уплощённых полостей, пузырьков и канальцев.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43316">
            <a:off x="5716371" y="2196777"/>
            <a:ext cx="2600343" cy="2000264"/>
          </a:xfrm>
          <a:prstGeom prst="rect">
            <a:avLst/>
          </a:prstGeom>
        </p:spPr>
      </p:pic>
      <p:pic>
        <p:nvPicPr>
          <p:cNvPr id="5" name="Рисунок 4" descr="eucariot-big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1643050"/>
            <a:ext cx="5138927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открытия.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    Впервые эндоплазматический </a:t>
            </a:r>
            <a:r>
              <a:rPr lang="ru-RU" sz="2400" dirty="0" err="1" smtClean="0"/>
              <a:t>ретикулум</a:t>
            </a:r>
            <a:r>
              <a:rPr lang="ru-RU" sz="2400" dirty="0" smtClean="0"/>
              <a:t> был обнаружен американским учёным К. Портером в 1945 году посредством электронной микроскопии</a:t>
            </a:r>
            <a:endParaRPr lang="ru-RU" sz="2400" dirty="0"/>
          </a:p>
        </p:txBody>
      </p:sp>
      <p:pic>
        <p:nvPicPr>
          <p:cNvPr id="5" name="Рисунок 4" descr="OUKCA5723W3CAFWWP6OCAK8U1B0CAC38WGJCAYZ2VGNCA3DWNY7CA07688SCADE96LPCAN5D1LECA6AG9DSCAILPFTSCAY066ATCA1HD8LZCAYEEUE5CAKYTDP7CAPU8Q1UCA4EGU1YCABW1QTPCA0XG7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90689">
            <a:off x="1285852" y="3071810"/>
            <a:ext cx="2428892" cy="3404989"/>
          </a:xfrm>
          <a:prstGeom prst="rect">
            <a:avLst/>
          </a:prstGeom>
        </p:spPr>
      </p:pic>
      <p:pic>
        <p:nvPicPr>
          <p:cNvPr id="6" name="Рисунок 5" descr="er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39640">
            <a:off x="5357818" y="3429000"/>
            <a:ext cx="2619375" cy="26193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0784_html_78d4a29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429132"/>
            <a:ext cx="4121968" cy="22002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85776"/>
            <a:ext cx="8229600" cy="1143000"/>
          </a:xfrm>
        </p:spPr>
        <p:txBody>
          <a:bodyPr/>
          <a:lstStyle/>
          <a:p>
            <a:r>
              <a:rPr lang="ru-RU" i="1" dirty="0" smtClean="0"/>
              <a:t>Строение.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92933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Эндоплазматический </a:t>
            </a:r>
            <a:r>
              <a:rPr lang="ru-RU" sz="1800" dirty="0" err="1" smtClean="0"/>
              <a:t>ретикулум</a:t>
            </a:r>
            <a:r>
              <a:rPr lang="ru-RU" sz="1800" dirty="0" smtClean="0"/>
              <a:t> состоит из разветвлённой сети трубочек и карманов, окружённых мембраной. </a:t>
            </a:r>
          </a:p>
          <a:p>
            <a:r>
              <a:rPr lang="ru-RU" sz="1800" dirty="0" smtClean="0"/>
              <a:t>Мембрана ЭПР морфологически идентична оболочке клеточного ядра и составляет с ней одно целое..</a:t>
            </a:r>
          </a:p>
          <a:p>
            <a:r>
              <a:rPr lang="ru-RU" sz="1800" dirty="0" smtClean="0"/>
              <a:t>Трубочки, диаметр которых колеблется в пределах 0,1—0,3 мкм, заполнены гомогенным содержимым. Их функция — осуществление коммуникации между содержимым пузырьков ЭПС, внешней средой и ядром клетки.</a:t>
            </a:r>
          </a:p>
          <a:p>
            <a:r>
              <a:rPr lang="ru-RU" sz="1800" dirty="0" smtClean="0"/>
              <a:t>Эндоплазматический </a:t>
            </a:r>
            <a:r>
              <a:rPr lang="ru-RU" sz="1800" dirty="0" err="1" smtClean="0"/>
              <a:t>ретикулум</a:t>
            </a:r>
            <a:r>
              <a:rPr lang="ru-RU" sz="1800" dirty="0" smtClean="0"/>
              <a:t> не является стабильной структурой и подвержен частым изменениям.</a:t>
            </a:r>
          </a:p>
          <a:p>
            <a:r>
              <a:rPr lang="ru-RU" sz="1800" dirty="0" smtClean="0"/>
              <a:t>На поверхности гранулярного эндоплазматического </a:t>
            </a:r>
            <a:r>
              <a:rPr lang="ru-RU" sz="1800" dirty="0" err="1" smtClean="0"/>
              <a:t>ретикулума</a:t>
            </a:r>
            <a:r>
              <a:rPr lang="ru-RU" sz="1800" dirty="0" smtClean="0"/>
              <a:t> находится большое количество рибосом, которые отсутствуют на поверхности </a:t>
            </a:r>
            <a:r>
              <a:rPr lang="ru-RU" sz="1800" dirty="0" err="1" smtClean="0"/>
              <a:t>агранулярного</a:t>
            </a:r>
            <a:r>
              <a:rPr lang="ru-RU" sz="1800" dirty="0" smtClean="0"/>
              <a:t> ЭПР.</a:t>
            </a:r>
          </a:p>
          <a:p>
            <a:r>
              <a:rPr lang="ru-RU" sz="1800" dirty="0" smtClean="0"/>
              <a:t>Гранулярный и </a:t>
            </a:r>
            <a:r>
              <a:rPr lang="ru-RU" sz="1800" dirty="0" err="1" smtClean="0"/>
              <a:t>агранулярный</a:t>
            </a:r>
            <a:r>
              <a:rPr lang="ru-RU" sz="1800" dirty="0" smtClean="0"/>
              <a:t> эндоплазматический </a:t>
            </a:r>
            <a:r>
              <a:rPr lang="ru-RU" sz="1800" dirty="0" err="1" smtClean="0"/>
              <a:t>ретикулум</a:t>
            </a:r>
            <a:r>
              <a:rPr lang="ru-RU" sz="1800" dirty="0" smtClean="0"/>
              <a:t> выполняют различные функции в клетке.</a:t>
            </a:r>
          </a:p>
          <a:p>
            <a:endParaRPr lang="ru-RU" dirty="0"/>
          </a:p>
        </p:txBody>
      </p:sp>
      <p:pic>
        <p:nvPicPr>
          <p:cNvPr id="4" name="Рисунок 3" descr="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4357694"/>
            <a:ext cx="4270185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Функции эндоплазматического </a:t>
            </a:r>
            <a:r>
              <a:rPr lang="ru-RU" dirty="0" err="1" smtClean="0"/>
              <a:t>ретикулума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57252" cy="56435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При участии эндоплазматического </a:t>
            </a:r>
            <a:r>
              <a:rPr lang="ru-RU" sz="2000" dirty="0" err="1" smtClean="0"/>
              <a:t>ретикулума</a:t>
            </a:r>
            <a:r>
              <a:rPr lang="ru-RU" sz="2000" dirty="0" smtClean="0"/>
              <a:t> происходит трансляция и транспорт белков, синтез и транспорт липидов и стероидов. Для ЭПС характерно также накопление продуктов синтеза. Эндоплазматический </a:t>
            </a:r>
            <a:r>
              <a:rPr lang="ru-RU" sz="2000" dirty="0" err="1" smtClean="0"/>
              <a:t>ретикулум</a:t>
            </a:r>
            <a:r>
              <a:rPr lang="ru-RU" sz="2000" dirty="0" smtClean="0"/>
              <a:t> принимает участие в том числе и в создании новой ядерной оболочки (например после митоза). Эндоплазматический </a:t>
            </a:r>
            <a:r>
              <a:rPr lang="ru-RU" sz="2000" dirty="0" err="1" smtClean="0"/>
              <a:t>ретикулум</a:t>
            </a:r>
            <a:r>
              <a:rPr lang="ru-RU" sz="2000" dirty="0" smtClean="0"/>
              <a:t> содержит внутриклеточный запас кальция, который является, в частности, медиатором сокращения мышечной клетки В клетках мышечных волокон расположена особая форма эндоплазматического </a:t>
            </a:r>
            <a:r>
              <a:rPr lang="ru-RU" sz="2000" dirty="0" err="1" smtClean="0"/>
              <a:t>ретикулума</a:t>
            </a:r>
            <a:r>
              <a:rPr lang="ru-RU" sz="2000" dirty="0" smtClean="0"/>
              <a:t> — саркоплазматическая сеть.</a:t>
            </a:r>
            <a:endParaRPr lang="ru-RU" sz="2000" dirty="0"/>
          </a:p>
        </p:txBody>
      </p:sp>
      <p:pic>
        <p:nvPicPr>
          <p:cNvPr id="5" name="Рисунок 4" descr="6BGCACCZR39CADO0EJGCAO7T4WWCAN5AY57CA9K1GSSCAIHD48KCAGHGJU9CAB81NR5CA2OYQB1CAM9MYFVCAMIODOICAC1YTJRCAGFJ2XMCAQ2NO8ACAPCJFHYCACRQC5NCA06NX7WCA51EICWCACYC3L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3929066"/>
            <a:ext cx="3071834" cy="2545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Функции </a:t>
            </a:r>
            <a:r>
              <a:rPr lang="ru-RU" dirty="0" err="1" smtClean="0"/>
              <a:t>агранулярного</a:t>
            </a:r>
            <a:r>
              <a:rPr lang="ru-RU" dirty="0" smtClean="0"/>
              <a:t> эндоплазматического </a:t>
            </a:r>
            <a:r>
              <a:rPr lang="ru-RU" dirty="0" err="1" smtClean="0"/>
              <a:t>ретикулума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err="1" smtClean="0"/>
              <a:t>Агранулярный</a:t>
            </a:r>
            <a:r>
              <a:rPr lang="ru-RU" sz="2400" dirty="0" smtClean="0"/>
              <a:t> эндоплазматический </a:t>
            </a:r>
            <a:r>
              <a:rPr lang="ru-RU" sz="2400" dirty="0" err="1" smtClean="0"/>
              <a:t>ретикулум</a:t>
            </a:r>
            <a:r>
              <a:rPr lang="ru-RU" sz="2400" dirty="0" smtClean="0"/>
              <a:t> участвует во многих процессах метаболизма. Также </a:t>
            </a:r>
            <a:r>
              <a:rPr lang="ru-RU" sz="2400" dirty="0" err="1" smtClean="0"/>
              <a:t>агранулярный</a:t>
            </a:r>
            <a:r>
              <a:rPr lang="ru-RU" sz="2400" dirty="0" smtClean="0"/>
              <a:t> эндоплазматический </a:t>
            </a:r>
            <a:r>
              <a:rPr lang="ru-RU" sz="2400" dirty="0" err="1" smtClean="0"/>
              <a:t>ретикулум</a:t>
            </a:r>
            <a:r>
              <a:rPr lang="ru-RU" sz="2400" dirty="0" smtClean="0"/>
              <a:t> играет важную роль в углеводном обмене, нейтрализации ядов и запасании кальция. Ферменты </a:t>
            </a:r>
            <a:r>
              <a:rPr lang="ru-RU" sz="2400" dirty="0" err="1" smtClean="0"/>
              <a:t>агранулярного</a:t>
            </a:r>
            <a:r>
              <a:rPr lang="ru-RU" sz="2400" dirty="0" smtClean="0"/>
              <a:t> эндоплазматического </a:t>
            </a:r>
            <a:r>
              <a:rPr lang="ru-RU" sz="2400" dirty="0" err="1" smtClean="0"/>
              <a:t>ретикулума</a:t>
            </a:r>
            <a:r>
              <a:rPr lang="ru-RU" sz="2400" dirty="0" smtClean="0"/>
              <a:t> участвуют в синтезе</a:t>
            </a:r>
            <a:r>
              <a:rPr lang="ru-RU" sz="2400" dirty="0"/>
              <a:t> </a:t>
            </a:r>
            <a:r>
              <a:rPr lang="ru-RU" sz="2400" dirty="0" smtClean="0"/>
              <a:t>различных липидов и </a:t>
            </a:r>
            <a:r>
              <a:rPr lang="ru-RU" sz="2400" dirty="0" err="1" smtClean="0"/>
              <a:t>фосфолипидов</a:t>
            </a:r>
            <a:r>
              <a:rPr lang="ru-RU" sz="2400" dirty="0" smtClean="0"/>
              <a:t>, жирных кислот и стероидов. В частности, в связи с этим в клетках надпочечников и печени преобладает </a:t>
            </a:r>
            <a:r>
              <a:rPr lang="ru-RU" sz="2400" dirty="0" err="1" smtClean="0"/>
              <a:t>агранулярный</a:t>
            </a:r>
            <a:r>
              <a:rPr lang="ru-RU" sz="2400" dirty="0" smtClean="0"/>
              <a:t> эндоплазматический </a:t>
            </a:r>
            <a:r>
              <a:rPr lang="ru-RU" sz="2400" dirty="0" err="1" smtClean="0"/>
              <a:t>ретикулум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Синтез гормонов.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К гормонам, которые образуются в </a:t>
            </a:r>
            <a:r>
              <a:rPr lang="ru-RU" sz="2000" dirty="0" err="1" smtClean="0"/>
              <a:t>агранулярной</a:t>
            </a:r>
            <a:r>
              <a:rPr lang="ru-RU" sz="2000" dirty="0" smtClean="0"/>
              <a:t> ЭПС, принадлежат, например, половые гормоны позвоночных животных и </a:t>
            </a:r>
            <a:r>
              <a:rPr lang="ru-RU" sz="2000" dirty="0" err="1" smtClean="0"/>
              <a:t>стероидные</a:t>
            </a:r>
            <a:r>
              <a:rPr lang="ru-RU" sz="2000" dirty="0" smtClean="0"/>
              <a:t> гормоны надпочечников. Клетки яичек и яичников, ответственные за синтез гормонов, содержат большое количество </a:t>
            </a:r>
            <a:r>
              <a:rPr lang="ru-RU" sz="2000" dirty="0" err="1" smtClean="0"/>
              <a:t>агранулярного</a:t>
            </a:r>
            <a:r>
              <a:rPr lang="ru-RU" sz="2000" dirty="0" smtClean="0"/>
              <a:t> эндоплазматического </a:t>
            </a:r>
            <a:r>
              <a:rPr lang="ru-RU" sz="2000" dirty="0" err="1" smtClean="0"/>
              <a:t>ретикулума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Рисунок 3" descr="52698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876"/>
            <a:ext cx="4938047" cy="2786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Накопление и преобразование углеводов.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5434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Углеводы в организме накапливаются в печени в виде гликогена. Посредством </a:t>
            </a:r>
            <a:r>
              <a:rPr lang="ru-RU" sz="2200" dirty="0" err="1" smtClean="0"/>
              <a:t>гликогенолиза</a:t>
            </a:r>
            <a:r>
              <a:rPr lang="ru-RU" sz="2200" dirty="0"/>
              <a:t> </a:t>
            </a:r>
            <a:r>
              <a:rPr lang="ru-RU" sz="2200" dirty="0" smtClean="0"/>
              <a:t>гликоген в печени трансформируется в глюкозу, что является важнейшим процессом в поддержании уровня глюкозы в крови. Один из ферментов </a:t>
            </a:r>
            <a:r>
              <a:rPr lang="ru-RU" sz="2200" dirty="0" err="1" smtClean="0"/>
              <a:t>агранулярного</a:t>
            </a:r>
            <a:r>
              <a:rPr lang="ru-RU" sz="2200" dirty="0" smtClean="0"/>
              <a:t> ЭПР отщепляет от первого продукта </a:t>
            </a:r>
            <a:r>
              <a:rPr lang="ru-RU" sz="2200" dirty="0" err="1" smtClean="0"/>
              <a:t>гликогенолиза</a:t>
            </a:r>
            <a:r>
              <a:rPr lang="ru-RU" sz="2200" dirty="0" smtClean="0"/>
              <a:t>, глюкоза-6-фосфата, </a:t>
            </a:r>
            <a:r>
              <a:rPr lang="ru-RU" sz="2200" dirty="0" err="1" smtClean="0"/>
              <a:t>фосфогруппу</a:t>
            </a:r>
            <a:r>
              <a:rPr lang="ru-RU" sz="2200" dirty="0" smtClean="0"/>
              <a:t>, позволяя таким образом глюкозе покинуть клетку и повысить уровень сахаров в крови.</a:t>
            </a:r>
          </a:p>
          <a:p>
            <a:endParaRPr lang="ru-RU" dirty="0"/>
          </a:p>
        </p:txBody>
      </p:sp>
      <p:pic>
        <p:nvPicPr>
          <p:cNvPr id="4" name="Рисунок 3" descr="e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28036">
            <a:off x="785786" y="4000504"/>
            <a:ext cx="3366157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Нейтрализация ядов.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Гладкий эндоплазматический </a:t>
            </a:r>
            <a:r>
              <a:rPr lang="ru-RU" sz="2000" dirty="0" err="1" smtClean="0"/>
              <a:t>ретикулум</a:t>
            </a:r>
            <a:r>
              <a:rPr lang="ru-RU" sz="2000" dirty="0" smtClean="0"/>
              <a:t> клеток печени принимает активное участие в нейтрализации всевозможных ядов. Ферменты гладкого ЭПР присоединяют к молекулам токсичных веществ гидрофильные радикалы, в результате чего повышается растворимость токсичных веществ в крови и моче, и они быстрее выводятся из организма. В случае непрерывного поступления ядов, медикаментов или алкоголя образуется большее количество </a:t>
            </a:r>
            <a:r>
              <a:rPr lang="ru-RU" sz="2000" dirty="0" err="1" smtClean="0"/>
              <a:t>агранулярного</a:t>
            </a:r>
            <a:r>
              <a:rPr lang="ru-RU" sz="2000" dirty="0" smtClean="0"/>
              <a:t> ЭПР, что повышает дозу действующего вещества, необходимую для достижения прежнего эффекта.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461</Words>
  <Application>Microsoft Office PowerPoint</Application>
  <PresentationFormat>Экран (4:3)</PresentationFormat>
  <Paragraphs>25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ЭПС  - эндоплазматическая сеть.</vt:lpstr>
      <vt:lpstr>Слайд 2</vt:lpstr>
      <vt:lpstr>История открытия.</vt:lpstr>
      <vt:lpstr>Строение.</vt:lpstr>
      <vt:lpstr>Функции эндоплазматического ретикулума.</vt:lpstr>
      <vt:lpstr>Функции агранулярного эндоплазматического ретикулума.</vt:lpstr>
      <vt:lpstr>Синтез гормонов.</vt:lpstr>
      <vt:lpstr>Накопление и преобразование углеводов.</vt:lpstr>
      <vt:lpstr>Нейтрализация ядов.</vt:lpstr>
      <vt:lpstr>Синтез белков.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ЭПС  - эндо плазматическая сеть.</dc:title>
  <dc:creator>Ання</dc:creator>
  <cp:lastModifiedBy>Ання</cp:lastModifiedBy>
  <cp:revision>24</cp:revision>
  <dcterms:created xsi:type="dcterms:W3CDTF">2015-01-19T15:41:54Z</dcterms:created>
  <dcterms:modified xsi:type="dcterms:W3CDTF">2015-01-19T20:25:14Z</dcterms:modified>
</cp:coreProperties>
</file>