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0469C13-9B25-4969-89C2-0F0F84E74C9F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8B93261-0934-4C89-95B0-09E276B787C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42672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300" b="0" dirty="0">
                <a:solidFill>
                  <a:srgbClr val="00B0F0"/>
                </a:solidFill>
                <a:effectLst/>
                <a:latin typeface="Calibri"/>
                <a:ea typeface="Times New Roman"/>
                <a:cs typeface="Calibri"/>
              </a:rPr>
              <a:t>Essen und </a:t>
            </a:r>
            <a:r>
              <a:rPr lang="en-US" sz="5300" b="0" dirty="0" err="1">
                <a:solidFill>
                  <a:srgbClr val="00B0F0"/>
                </a:solidFill>
                <a:effectLst/>
                <a:latin typeface="Calibri"/>
                <a:ea typeface="Times New Roman"/>
                <a:cs typeface="Calibri"/>
              </a:rPr>
              <a:t>Trinken</a:t>
            </a:r>
            <a:r>
              <a:rPr lang="en-US" sz="5300" b="0" dirty="0">
                <a:solidFill>
                  <a:srgbClr val="00B0F0"/>
                </a:solidFill>
                <a:effectLst/>
                <a:latin typeface="Calibri"/>
                <a:ea typeface="Times New Roman"/>
                <a:cs typeface="Calibri"/>
              </a:rPr>
              <a:t> in der </a:t>
            </a:r>
            <a:r>
              <a:rPr lang="en-US" sz="5300" b="0" dirty="0" err="1">
                <a:solidFill>
                  <a:srgbClr val="00B0F0"/>
                </a:solidFill>
                <a:effectLst/>
                <a:latin typeface="Calibri"/>
                <a:ea typeface="Times New Roman"/>
                <a:cs typeface="Calibri"/>
              </a:rPr>
              <a:t>Bundesrepublik</a:t>
            </a:r>
            <a:r>
              <a:rPr lang="en-US" sz="5300" b="0" dirty="0">
                <a:solidFill>
                  <a:srgbClr val="00B0F0"/>
                </a:solidFill>
                <a:effectLst/>
                <a:latin typeface="Calibri"/>
                <a:ea typeface="Times New Roman"/>
                <a:cs typeface="Calibri"/>
              </a:rPr>
              <a:t> Deutschland.</a:t>
            </a:r>
            <a:r>
              <a:rPr lang="ru-RU" sz="2400" dirty="0"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2400" dirty="0">
                <a:effectLst/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I:\картинки\гамбург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1910"/>
            <a:ext cx="257175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картинки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65104"/>
            <a:ext cx="19812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картинки\сок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3249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060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088"/>
            <a:ext cx="7772400" cy="42672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Was </a:t>
            </a:r>
            <a:r>
              <a:rPr lang="en-US" sz="4800" b="1" dirty="0" err="1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essen</a:t>
            </a:r>
            <a:r>
              <a:rPr lang="en-US" sz="4800" b="1" dirty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die </a:t>
            </a:r>
            <a:r>
              <a:rPr lang="en-US" sz="4800" b="1" dirty="0" err="1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Deutschen</a:t>
            </a:r>
            <a:r>
              <a:rPr lang="en-US" sz="4800" b="1" dirty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?</a:t>
            </a:r>
            <a:r>
              <a:rPr lang="en-US" sz="9600" b="1" dirty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 </a:t>
            </a:r>
            <a:r>
              <a:rPr lang="ru-RU" sz="6600" dirty="0"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6600" dirty="0">
                <a:effectLst/>
                <a:latin typeface="Calibri"/>
                <a:ea typeface="Times New Roman"/>
                <a:cs typeface="Times New Roman"/>
              </a:rPr>
            </a:br>
            <a:r>
              <a:rPr lang="ru-RU" sz="6600" dirty="0"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6600" dirty="0">
                <a:effectLst/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err="1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Sie</a:t>
            </a:r>
            <a:r>
              <a:rPr lang="en-US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essen</a:t>
            </a:r>
            <a:r>
              <a:rPr lang="en-US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 pro Kopf und </a:t>
            </a:r>
            <a:r>
              <a:rPr lang="en-US" dirty="0" err="1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Jahr</a:t>
            </a:r>
            <a:r>
              <a:rPr lang="en-US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:</a:t>
            </a:r>
            <a:endParaRPr lang="ru-RU" sz="18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053884"/>
              </p:ext>
            </p:extLst>
          </p:nvPr>
        </p:nvGraphicFramePr>
        <p:xfrm>
          <a:off x="1427162" y="2022951"/>
          <a:ext cx="6289675" cy="3666046"/>
        </p:xfrm>
        <a:graphic>
          <a:graphicData uri="http://schemas.openxmlformats.org/drawingml/2006/table">
            <a:tbl>
              <a:tblPr/>
              <a:tblGrid>
                <a:gridCol w="2096135"/>
                <a:gridCol w="2096770"/>
                <a:gridCol w="209677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 dirty="0" err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Nahrungsmittel</a:t>
                      </a:r>
                      <a:r>
                        <a:rPr lang="en-US" sz="1400" b="1" i="1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ru-RU" sz="11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v</a:t>
                      </a:r>
                      <a:r>
                        <a:rPr lang="en-US" sz="14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or 10J.</a:t>
                      </a:r>
                      <a:endParaRPr lang="ru-RU" sz="11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err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heute</a:t>
                      </a:r>
                      <a:endParaRPr lang="ru-RU" sz="11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Kartoffeln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102kg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91kg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Obst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(</a:t>
                      </a:r>
                      <a:r>
                        <a:rPr lang="en-US" sz="1400" dirty="0" err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Birnen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Ä</a:t>
                      </a:r>
                      <a:r>
                        <a:rPr lang="en-US" sz="1400" dirty="0" err="1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pfel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93kg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93kg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Mehlprodukte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(Brot,Torten,Nudeln)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66kg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69kg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Gemüse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(Spinat,Salat,Kraut)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77kg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Schweinefleisch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40kg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49kg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Zucker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34kg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35kg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Rindfleisch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22kg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21kg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Zitrusfrüchte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(Apfelsinen,Zitronen,)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22kg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20kg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Ö</a:t>
                      </a:r>
                      <a:r>
                        <a:rPr lang="en-US" sz="1400" dirty="0" err="1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le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undFette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13kg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14kg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Käse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10kg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13kg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Butter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7kg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6kg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91872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Was </a:t>
            </a:r>
            <a:r>
              <a:rPr lang="en-US" sz="4000" b="1" dirty="0" err="1" smtClean="0"/>
              <a:t>trinken</a:t>
            </a:r>
            <a:r>
              <a:rPr lang="en-US" sz="4000" b="1" dirty="0" smtClean="0"/>
              <a:t> die </a:t>
            </a:r>
            <a:r>
              <a:rPr lang="en-US" sz="4000" b="1" dirty="0" err="1" smtClean="0"/>
              <a:t>Deutschen</a:t>
            </a:r>
            <a:r>
              <a:rPr lang="en-US" sz="4000" b="1" dirty="0" smtClean="0"/>
              <a:t>?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400" b="1" dirty="0" err="1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Sie</a:t>
            </a:r>
            <a:r>
              <a:rPr lang="en-US" sz="3400" b="1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 </a:t>
            </a:r>
            <a:r>
              <a:rPr lang="en-US" sz="3400" b="1" dirty="0" err="1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trinken</a:t>
            </a:r>
            <a:r>
              <a:rPr lang="en-US" sz="3400" b="1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 je </a:t>
            </a:r>
            <a:r>
              <a:rPr lang="en-US" sz="3400" b="1" dirty="0" err="1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Einwohner</a:t>
            </a:r>
            <a:r>
              <a:rPr lang="en-US" sz="3400" b="1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 und </a:t>
            </a:r>
            <a:r>
              <a:rPr lang="en-US" sz="3400" b="1" dirty="0" err="1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Jahr</a:t>
            </a:r>
            <a:endParaRPr lang="ru-RU" sz="3400" b="1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400" dirty="0" smtClean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147LBier</a:t>
            </a:r>
            <a:endParaRPr lang="ru-RU" sz="34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400" dirty="0" smtClean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144LKaffee</a:t>
            </a:r>
            <a:endParaRPr lang="ru-RU" sz="34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400" dirty="0" smtClean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85LMilch</a:t>
            </a:r>
            <a:endParaRPr lang="ru-RU" sz="34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400" dirty="0" smtClean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80LErfrischungsgetränke(Coca </a:t>
            </a:r>
            <a:r>
              <a:rPr lang="en-US" sz="3400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u. a .)</a:t>
            </a:r>
            <a:endParaRPr lang="ru-RU" sz="34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400" dirty="0" smtClean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22LWein</a:t>
            </a:r>
            <a:endParaRPr lang="ru-RU" sz="34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400" dirty="0" smtClean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14LFrüchtsafte(</a:t>
            </a:r>
            <a:r>
              <a:rPr lang="en-US" sz="3400" dirty="0" err="1" smtClean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Apfel</a:t>
            </a:r>
            <a:r>
              <a:rPr lang="en-US" sz="3400" dirty="0" smtClean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-</a:t>
            </a:r>
            <a:r>
              <a:rPr lang="en-US" sz="3400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,</a:t>
            </a:r>
            <a:r>
              <a:rPr lang="en-US" sz="3400" dirty="0" err="1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Orangensaft</a:t>
            </a:r>
            <a:r>
              <a:rPr lang="en-US" sz="3400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)</a:t>
            </a:r>
            <a:endParaRPr lang="ru-RU" sz="34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400" dirty="0" smtClean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32LTe</a:t>
            </a:r>
            <a:r>
              <a:rPr lang="ru-RU" sz="3400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е</a:t>
            </a:r>
            <a:endParaRPr lang="ru-RU" sz="34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400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7 </a:t>
            </a:r>
            <a:r>
              <a:rPr lang="en-US" sz="3400" dirty="0" smtClean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L </a:t>
            </a:r>
            <a:r>
              <a:rPr lang="en-US" sz="3400" dirty="0" err="1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Spirituosen</a:t>
            </a:r>
            <a:endParaRPr lang="ru-RU" sz="34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5122" name="Picture 2" descr="I:\картинки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193" y="1844824"/>
            <a:ext cx="20574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32040" y="4293096"/>
            <a:ext cx="4104456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200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Ein</a:t>
            </a:r>
            <a:r>
              <a:rPr lang="en-US" sz="3200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Mensch </a:t>
            </a:r>
            <a:r>
              <a:rPr lang="en-US" sz="3200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braucht</a:t>
            </a:r>
            <a:r>
              <a:rPr lang="en-US" sz="3200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im</a:t>
            </a:r>
            <a:r>
              <a:rPr lang="en-US" sz="3200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Jahre</a:t>
            </a:r>
            <a:r>
              <a:rPr lang="en-US" sz="3200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etwa</a:t>
            </a:r>
            <a:r>
              <a:rPr lang="en-US" sz="3200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700 Liter </a:t>
            </a:r>
            <a:r>
              <a:rPr lang="en-US" sz="3200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Flüssigkeit</a:t>
            </a:r>
            <a:r>
              <a:rPr lang="en-US" sz="3200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.</a:t>
            </a:r>
            <a:endParaRPr lang="ru-RU" sz="32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40691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3"/>
            <a:ext cx="9144000" cy="4682490"/>
          </a:xfrm>
        </p:spPr>
        <p:txBody>
          <a:bodyPr/>
          <a:lstStyle/>
          <a:p>
            <a:pPr algn="l"/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5" y="4365104"/>
            <a:ext cx="1584175" cy="180709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1800" dirty="0">
                <a:latin typeface="Calibri"/>
                <a:ea typeface="Times New Roman"/>
                <a:cs typeface="Times New Roman"/>
              </a:rPr>
            </a:br>
            <a:endParaRPr lang="ru-RU" sz="1800" dirty="0" smtClean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6146" name="Picture 2" descr="I:\картинки\едят люди за стол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903" y="132478"/>
            <a:ext cx="5274923" cy="28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I:\картинки\колбос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3274"/>
            <a:ext cx="2017210" cy="178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:\картинки\сы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92" y="2768471"/>
            <a:ext cx="1511182" cy="141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I:\картинки\яйц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210" y="3145815"/>
            <a:ext cx="1708826" cy="138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18614" y="4653136"/>
            <a:ext cx="918841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Eier</a:t>
            </a:r>
            <a:endParaRPr lang="ru-RU" sz="3600" b="1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6150" name="Picture 6" descr="I:\картинки\хлеб.jpgк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341" y="116632"/>
            <a:ext cx="1854239" cy="92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4985" y="2034158"/>
            <a:ext cx="14316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err="1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Wurst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7492" y="4279617"/>
            <a:ext cx="976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Käse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68344" y="1143716"/>
            <a:ext cx="1228556" cy="692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Brot</a:t>
            </a:r>
            <a:endParaRPr lang="ru-RU" sz="3600" b="1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6151" name="Picture 7" descr="I:\картинки\масло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383" y="1779477"/>
            <a:ext cx="1859101" cy="180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810821" y="3471466"/>
            <a:ext cx="1396729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Butter</a:t>
            </a:r>
            <a:endParaRPr lang="ru-RU" sz="3600" b="1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6152" name="Picture 8" descr="I:\картинки\йогурт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3" y="4200896"/>
            <a:ext cx="1789398" cy="182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365827" y="6237312"/>
            <a:ext cx="1473480" cy="625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Joghurt</a:t>
            </a:r>
            <a:endParaRPr lang="ru-RU" sz="3200" b="1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6153" name="Picture 9" descr="I:\картинки\стакан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3353855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619365" y="4932852"/>
            <a:ext cx="4572000" cy="18353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Tee</a:t>
            </a:r>
            <a:endParaRPr lang="ru-RU" sz="2800" b="1" dirty="0" smtClean="0">
              <a:effectLst/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Kafee</a:t>
            </a:r>
            <a:endParaRPr lang="ru-RU" sz="2800" b="1" dirty="0" smtClean="0">
              <a:effectLst/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Milch</a:t>
            </a:r>
            <a:endParaRPr lang="ru-RU" sz="2800" b="1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295206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604448" cy="2599929"/>
          </a:xfrm>
        </p:spPr>
        <p:txBody>
          <a:bodyPr/>
          <a:lstStyle/>
          <a:p>
            <a:r>
              <a:rPr lang="en-US" sz="4400" dirty="0" smtClean="0"/>
              <a:t>11Mio </a:t>
            </a:r>
            <a:r>
              <a:rPr lang="en-US" sz="4400" dirty="0" smtClean="0"/>
              <a:t>Deutsche-</a:t>
            </a:r>
            <a:r>
              <a:rPr lang="en-US" sz="4400" dirty="0" err="1" smtClean="0"/>
              <a:t>ausser</a:t>
            </a:r>
            <a:r>
              <a:rPr lang="en-US" sz="4400" dirty="0" smtClean="0"/>
              <a:t> </a:t>
            </a:r>
            <a:r>
              <a:rPr lang="en-US" sz="4400" dirty="0" err="1" smtClean="0"/>
              <a:t>Haus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>230000 </a:t>
            </a:r>
            <a:r>
              <a:rPr lang="en-US" sz="4400" dirty="0" err="1" smtClean="0"/>
              <a:t>Studenten</a:t>
            </a:r>
            <a:r>
              <a:rPr lang="en-US" sz="4400" dirty="0" smtClean="0"/>
              <a:t>-in </a:t>
            </a:r>
            <a:r>
              <a:rPr lang="en-US" sz="4400" dirty="0" smtClean="0"/>
              <a:t>der Mensa am </a:t>
            </a:r>
            <a:r>
              <a:rPr lang="en-US" sz="4400" dirty="0" err="1" smtClean="0"/>
              <a:t>Samstag</a:t>
            </a:r>
            <a:r>
              <a:rPr lang="en-US" sz="4400" dirty="0" smtClean="0"/>
              <a:t> und </a:t>
            </a:r>
            <a:r>
              <a:rPr lang="en-US" sz="4400" dirty="0" smtClean="0"/>
              <a:t>Sonntag- </a:t>
            </a:r>
            <a:r>
              <a:rPr lang="en-US" sz="4400" dirty="0" err="1" smtClean="0"/>
              <a:t>im</a:t>
            </a:r>
            <a:r>
              <a:rPr lang="en-US" sz="4400" dirty="0" smtClean="0"/>
              <a:t> Restaurant.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320651">
            <a:off x="1118205" y="3542879"/>
            <a:ext cx="6400800" cy="1219200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Wo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essen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die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Deutschen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F:\картинки\ощ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77072"/>
            <a:ext cx="4289931" cy="261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327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8062664" cy="9471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620688"/>
            <a:ext cx="6649577" cy="1457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Die </a:t>
            </a:r>
            <a:r>
              <a:rPr lang="en-US" sz="36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Deutschen</a:t>
            </a:r>
            <a:r>
              <a:rPr lang="en-US" sz="36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essen</a:t>
            </a:r>
            <a:r>
              <a:rPr lang="en-US" sz="36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sehr</a:t>
            </a:r>
            <a:r>
              <a:rPr lang="en-US" sz="36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schnell</a:t>
            </a:r>
            <a:r>
              <a:rPr lang="en-US" sz="36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345568"/>
            <a:ext cx="5059398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Die </a:t>
            </a:r>
            <a:r>
              <a:rPr lang="en-US" sz="36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Deutschen</a:t>
            </a:r>
            <a:r>
              <a:rPr lang="en-US" sz="36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essen</a:t>
            </a:r>
            <a:r>
              <a:rPr lang="en-US" sz="36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viel</a:t>
            </a:r>
            <a:r>
              <a:rPr lang="en-US" sz="36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.</a:t>
            </a:r>
            <a:endParaRPr lang="ru-RU" sz="36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084302"/>
            <a:ext cx="6132513" cy="16363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Die </a:t>
            </a:r>
            <a:r>
              <a:rPr lang="en-US" sz="40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Deutschen</a:t>
            </a:r>
            <a:r>
              <a:rPr lang="en-US" sz="40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essen</a:t>
            </a:r>
            <a:r>
              <a:rPr lang="en-US" sz="40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zu</a:t>
            </a:r>
            <a:r>
              <a:rPr lang="en-US" sz="40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gut</a:t>
            </a:r>
            <a:r>
              <a:rPr lang="en-US" sz="40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 err="1">
                <a:solidFill>
                  <a:schemeClr val="tx2">
                    <a:lumMod val="75000"/>
                  </a:schemeClr>
                </a:solidFill>
              </a:rPr>
              <a:t>Wie</a:t>
            </a:r>
            <a:endParaRPr lang="ru-RU" sz="4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71026" y="3341864"/>
            <a:ext cx="15888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err="1">
                <a:solidFill>
                  <a:srgbClr val="2F5897">
                    <a:lumMod val="75000"/>
                  </a:srgbClr>
                </a:solidFill>
                <a:latin typeface="Century Gothic"/>
              </a:rPr>
              <a:t>essen</a:t>
            </a:r>
            <a:r>
              <a:rPr lang="en-US" sz="3600" b="1" dirty="0">
                <a:solidFill>
                  <a:srgbClr val="2F5897">
                    <a:lumMod val="75000"/>
                  </a:srgbClr>
                </a:solidFill>
                <a:latin typeface="Century Gothic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69059" y="3150236"/>
            <a:ext cx="2933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3600" b="1" dirty="0">
                <a:solidFill>
                  <a:srgbClr val="2F5897">
                    <a:lumMod val="75000"/>
                  </a:srgbClr>
                </a:solidFill>
                <a:latin typeface="Century Gothic"/>
              </a:rPr>
              <a:t>die </a:t>
            </a:r>
            <a:r>
              <a:rPr lang="en-US" sz="3600" b="1" dirty="0" err="1">
                <a:solidFill>
                  <a:srgbClr val="2F5897">
                    <a:lumMod val="75000"/>
                  </a:srgbClr>
                </a:solidFill>
                <a:latin typeface="Century Gothic"/>
              </a:rPr>
              <a:t>Deutschen</a:t>
            </a:r>
            <a:r>
              <a:rPr lang="en-US" sz="3600" b="1" dirty="0">
                <a:solidFill>
                  <a:srgbClr val="2F5897">
                    <a:lumMod val="75000"/>
                  </a:srgbClr>
                </a:solidFill>
                <a:latin typeface="Century Gothic"/>
              </a:rPr>
              <a:t>?</a:t>
            </a:r>
            <a:endParaRPr lang="ru-RU" sz="3600" b="1" dirty="0">
              <a:solidFill>
                <a:srgbClr val="2F5897">
                  <a:lumMod val="75000"/>
                </a:srgbClr>
              </a:solidFill>
              <a:latin typeface="Century Gothic"/>
            </a:endParaRPr>
          </a:p>
        </p:txBody>
      </p:sp>
      <p:pic>
        <p:nvPicPr>
          <p:cNvPr id="4098" name="Picture 2" descr="F:\картинки\пж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952" y="3988195"/>
            <a:ext cx="3078108" cy="268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4690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8206680" cy="4688161"/>
          </a:xfrm>
        </p:spPr>
        <p:txBody>
          <a:bodyPr/>
          <a:lstStyle/>
          <a:p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de-DE" sz="4000" b="1" dirty="0" smtClean="0">
                <a:solidFill>
                  <a:schemeClr val="tx2">
                    <a:lumMod val="75000"/>
                  </a:schemeClr>
                </a:solidFill>
              </a:rPr>
              <a:t>Die Erwachsenen-</a:t>
            </a:r>
            <a:r>
              <a:rPr lang="de-DE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30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</a:p>
          <a:p>
            <a:r>
              <a:rPr lang="de-DE" sz="4000" b="1" dirty="0" smtClean="0">
                <a:solidFill>
                  <a:schemeClr val="tx2">
                    <a:lumMod val="75000"/>
                  </a:schemeClr>
                </a:solidFill>
              </a:rPr>
              <a:t>Die Kinder-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10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223559"/>
            <a:ext cx="7380418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Die </a:t>
            </a:r>
            <a:r>
              <a:rPr lang="en-US" sz="40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Folgen</a:t>
            </a:r>
            <a:r>
              <a:rPr lang="en-US" sz="40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sind</a:t>
            </a:r>
            <a:r>
              <a:rPr lang="en-US" sz="40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klar</a:t>
            </a:r>
            <a:r>
              <a:rPr lang="en-US" sz="40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:</a:t>
            </a:r>
            <a:r>
              <a:rPr lang="de-DE" sz="4000" b="1" dirty="0">
                <a:solidFill>
                  <a:srgbClr val="0070C0"/>
                </a:solidFill>
                <a:latin typeface="Calibri"/>
                <a:ea typeface="Times New Roman"/>
                <a:cs typeface="Calibri"/>
              </a:rPr>
              <a:t>Ü</a:t>
            </a:r>
            <a:r>
              <a:rPr lang="en-US" sz="4000" b="1" dirty="0" err="1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bergewicht</a:t>
            </a:r>
            <a:r>
              <a:rPr lang="en-US" sz="4000" b="1" dirty="0" smtClean="0">
                <a:solidFill>
                  <a:srgbClr val="0070C0"/>
                </a:solidFill>
                <a:effectLst/>
                <a:latin typeface="Calibri"/>
                <a:ea typeface="Times New Roman"/>
                <a:cs typeface="Calibri"/>
              </a:rPr>
              <a:t>. </a:t>
            </a:r>
            <a:endParaRPr lang="ru-RU" sz="4000" b="1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2050" name="Picture 2" descr="F:\картинки\немец толстый.jpgа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332657"/>
            <a:ext cx="3854536" cy="289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4397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74" y="260648"/>
            <a:ext cx="7772400" cy="1019199"/>
          </a:xfrm>
        </p:spPr>
        <p:txBody>
          <a:bodyPr/>
          <a:lstStyle/>
          <a:p>
            <a:r>
              <a:rPr lang="de-DE" sz="4800" b="1" dirty="0" smtClean="0"/>
              <a:t>Was tun ?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790" y="4985284"/>
            <a:ext cx="6400800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I:\картинки\гимнасти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805" y="1268760"/>
            <a:ext cx="3595098" cy="238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картинки\занятие спортом бег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68760"/>
            <a:ext cx="2077591" cy="25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картинки\фудбол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59" y="4149080"/>
            <a:ext cx="3172244" cy="211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:\картинки\некурить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149080"/>
            <a:ext cx="2314575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I:\картинки\не пить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404472"/>
            <a:ext cx="21336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7451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3600" b="1" dirty="0" smtClean="0"/>
              <a:t>Der Autor ist </a:t>
            </a:r>
            <a:r>
              <a:rPr lang="de-DE" sz="3600" b="1" dirty="0" err="1" smtClean="0"/>
              <a:t>Grischanowa</a:t>
            </a:r>
            <a:r>
              <a:rPr lang="de-DE" sz="3600" b="1" dirty="0" smtClean="0"/>
              <a:t> </a:t>
            </a:r>
            <a:r>
              <a:rPr lang="de-DE" sz="3600" b="1" dirty="0" err="1" smtClean="0"/>
              <a:t>Anastasija</a:t>
            </a:r>
            <a:r>
              <a:rPr lang="de-DE" sz="3600" b="1" dirty="0" smtClean="0"/>
              <a:t/>
            </a:r>
            <a:br>
              <a:rPr lang="de-DE" sz="3600" b="1" dirty="0" smtClean="0"/>
            </a:br>
            <a:r>
              <a:rPr lang="de-DE" sz="3600" b="1" dirty="0" smtClean="0"/>
              <a:t>Klasse 7a</a:t>
            </a:r>
            <a:br>
              <a:rPr lang="de-DE" sz="3600" b="1" dirty="0" smtClean="0"/>
            </a:br>
            <a:r>
              <a:rPr lang="de-DE" sz="3600" b="1" dirty="0" smtClean="0"/>
              <a:t>Schule </a:t>
            </a:r>
            <a:r>
              <a:rPr lang="ru-RU" sz="3600" b="1" dirty="0" smtClean="0"/>
              <a:t>№ 1 </a:t>
            </a:r>
            <a:r>
              <a:rPr lang="de-DE" sz="3600" b="1" dirty="0"/>
              <a:t/>
            </a:r>
            <a:br>
              <a:rPr lang="de-DE" sz="3600" b="1" dirty="0"/>
            </a:br>
            <a:r>
              <a:rPr lang="de-DE" sz="3600" b="1" dirty="0" smtClean="0"/>
              <a:t>Siedlung </a:t>
            </a:r>
            <a:r>
              <a:rPr lang="de-DE" sz="3600" b="1" dirty="0" err="1" smtClean="0"/>
              <a:t>Dergatschi</a:t>
            </a:r>
            <a:r>
              <a:rPr lang="de-DE" sz="3600" dirty="0"/>
              <a:t/>
            </a:r>
            <a:br>
              <a:rPr lang="de-DE" sz="3600" dirty="0"/>
            </a:br>
            <a:r>
              <a:rPr lang="de-DE" sz="3600" dirty="0" smtClean="0"/>
              <a:t/>
            </a:r>
            <a:br>
              <a:rPr lang="de-DE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chemeClr val="tx2">
                    <a:lumMod val="75000"/>
                  </a:schemeClr>
                </a:solidFill>
              </a:rPr>
              <a:t>Die Lehrerin ist </a:t>
            </a:r>
            <a:r>
              <a:rPr lang="de-DE" sz="3200" b="1" dirty="0" err="1">
                <a:solidFill>
                  <a:schemeClr val="tx2">
                    <a:lumMod val="75000"/>
                  </a:schemeClr>
                </a:solidFill>
              </a:rPr>
              <a:t>Plechankowa</a:t>
            </a:r>
            <a:r>
              <a:rPr lang="de-DE" sz="3200" b="1" dirty="0">
                <a:solidFill>
                  <a:schemeClr val="tx2">
                    <a:lumMod val="75000"/>
                  </a:schemeClr>
                </a:solidFill>
              </a:rPr>
              <a:t> T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.N.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01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127</TotalTime>
  <Words>182</Words>
  <Application>Microsoft Office PowerPoint</Application>
  <PresentationFormat>Экран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Essen und Trinken in der Bundesrepublik Deutschland. </vt:lpstr>
      <vt:lpstr>Was essen die Deutschen?   </vt:lpstr>
      <vt:lpstr>Was trinken die Deutschen?</vt:lpstr>
      <vt:lpstr>Презентация PowerPoint</vt:lpstr>
      <vt:lpstr>11Mio Deutsche-ausser Haus 230000 Studenten-in der Mensa am Samstag und Sonntag- im Restaurant.</vt:lpstr>
      <vt:lpstr>Презентация PowerPoint</vt:lpstr>
      <vt:lpstr>Презентация PowerPoint</vt:lpstr>
      <vt:lpstr>Was tun ?</vt:lpstr>
      <vt:lpstr>Der Autor ist Grischanowa Anastasija Klasse 7a Schule № 1  Siedlung Dergatschi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 und Trinken in der Bundesrepublik Deutschland.</dc:title>
  <dc:creator>SAMSUNG</dc:creator>
  <cp:lastModifiedBy>ученик</cp:lastModifiedBy>
  <cp:revision>13</cp:revision>
  <dcterms:created xsi:type="dcterms:W3CDTF">2012-11-17T12:55:51Z</dcterms:created>
  <dcterms:modified xsi:type="dcterms:W3CDTF">2012-11-19T07:12:32Z</dcterms:modified>
</cp:coreProperties>
</file>