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5" r:id="rId7"/>
    <p:sldId id="267" r:id="rId8"/>
    <p:sldId id="268" r:id="rId9"/>
    <p:sldId id="261" r:id="rId10"/>
    <p:sldId id="262" r:id="rId11"/>
    <p:sldId id="263" r:id="rId12"/>
    <p:sldId id="266" r:id="rId13"/>
    <p:sldId id="269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A20000"/>
    <a:srgbClr val="7E0000"/>
    <a:srgbClr val="713605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07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C68EBF-177B-4D49-8097-E01D9E128116}" type="datetimeFigureOut">
              <a:rPr lang="ru-RU" smtClean="0"/>
              <a:pPr/>
              <a:t>22.04.2014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441D6B-EB0D-4CED-AF74-859D88AA1B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C68EBF-177B-4D49-8097-E01D9E128116}" type="datetimeFigureOut">
              <a:rPr lang="ru-RU" smtClean="0"/>
              <a:pPr/>
              <a:t>22.04.2014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441D6B-EB0D-4CED-AF74-859D88AA1B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C68EBF-177B-4D49-8097-E01D9E128116}" type="datetimeFigureOut">
              <a:rPr lang="ru-RU" smtClean="0"/>
              <a:pPr/>
              <a:t>22.04.2014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441D6B-EB0D-4CED-AF74-859D88AA1B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C68EBF-177B-4D49-8097-E01D9E128116}" type="datetimeFigureOut">
              <a:rPr lang="ru-RU" smtClean="0"/>
              <a:pPr/>
              <a:t>22.04.2014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441D6B-EB0D-4CED-AF74-859D88AA1B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C68EBF-177B-4D49-8097-E01D9E128116}" type="datetimeFigureOut">
              <a:rPr lang="ru-RU" smtClean="0"/>
              <a:pPr/>
              <a:t>22.04.2014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441D6B-EB0D-4CED-AF74-859D88AA1B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C68EBF-177B-4D49-8097-E01D9E128116}" type="datetimeFigureOut">
              <a:rPr lang="ru-RU" smtClean="0"/>
              <a:pPr/>
              <a:t>22.04.2014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441D6B-EB0D-4CED-AF74-859D88AA1B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C68EBF-177B-4D49-8097-E01D9E128116}" type="datetimeFigureOut">
              <a:rPr lang="ru-RU" smtClean="0"/>
              <a:pPr/>
              <a:t>22.04.2014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441D6B-EB0D-4CED-AF74-859D88AA1B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C68EBF-177B-4D49-8097-E01D9E128116}" type="datetimeFigureOut">
              <a:rPr lang="ru-RU" smtClean="0"/>
              <a:pPr/>
              <a:t>22.04.2014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441D6B-EB0D-4CED-AF74-859D88AA1B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C68EBF-177B-4D49-8097-E01D9E128116}" type="datetimeFigureOut">
              <a:rPr lang="ru-RU" smtClean="0"/>
              <a:pPr/>
              <a:t>22.04.2014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441D6B-EB0D-4CED-AF74-859D88AA1B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C68EBF-177B-4D49-8097-E01D9E128116}" type="datetimeFigureOut">
              <a:rPr lang="ru-RU" smtClean="0"/>
              <a:pPr/>
              <a:t>22.04.2014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441D6B-EB0D-4CED-AF74-859D88AA1B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C68EBF-177B-4D49-8097-E01D9E128116}" type="datetimeFigureOut">
              <a:rPr lang="ru-RU" smtClean="0"/>
              <a:pPr/>
              <a:t>22.04.2014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441D6B-EB0D-4CED-AF74-859D88AA1B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C68EBF-177B-4D49-8097-E01D9E128116}" type="datetimeFigureOut">
              <a:rPr lang="ru-RU" smtClean="0"/>
              <a:pPr/>
              <a:t>22.04.2014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441D6B-EB0D-4CED-AF74-859D88AA1B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C68EBF-177B-4D49-8097-E01D9E128116}" type="datetimeFigureOut">
              <a:rPr lang="ru-RU" smtClean="0"/>
              <a:pPr/>
              <a:t>22.04.2014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441D6B-EB0D-4CED-AF74-859D88AA1B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5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C68EBF-177B-4D49-8097-E01D9E128116}" type="datetimeFigureOut">
              <a:rPr lang="ru-RU" smtClean="0"/>
              <a:pPr/>
              <a:t>22.04.2014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441D6B-EB0D-4CED-AF74-859D88AA1B8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1" r:id="rId3"/>
    <p:sldLayoutId id="2147483660" r:id="rId4"/>
    <p:sldLayoutId id="2147483654" r:id="rId5"/>
    <p:sldLayoutId id="2147483651" r:id="rId6"/>
    <p:sldLayoutId id="2147483652" r:id="rId7"/>
    <p:sldLayoutId id="2147483653" r:id="rId8"/>
    <p:sldLayoutId id="2147483655" r:id="rId9"/>
    <p:sldLayoutId id="2147483656" r:id="rId10"/>
    <p:sldLayoutId id="2147483657" r:id="rId11"/>
    <p:sldLayoutId id="2147483658" r:id="rId12"/>
    <p:sldLayoutId id="2147483659" r:id="rId1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755576" y="1340768"/>
            <a:ext cx="7776864" cy="18002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6600" b="1" i="0" u="none" strike="noStrike" kern="1200" normalizeH="0" baseline="0" noProof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rgbClr val="006600"/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+mn-lt"/>
              <a:ea typeface="+mj-ea"/>
              <a:cs typeface="+mj-cs"/>
            </a:endParaRPr>
          </a:p>
        </p:txBody>
      </p:sp>
      <p:sp>
        <p:nvSpPr>
          <p:cNvPr id="5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00628" y="4365104"/>
            <a:ext cx="3500462" cy="1728787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</a:pPr>
            <a:r>
              <a:rPr lang="ru-RU" sz="24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Выполнила:</a:t>
            </a:r>
          </a:p>
          <a:p>
            <a:pPr>
              <a:spcBef>
                <a:spcPts val="0"/>
              </a:spcBef>
            </a:pPr>
            <a:r>
              <a:rPr lang="ru-RU" sz="24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Ученица 10Б класса </a:t>
            </a:r>
          </a:p>
          <a:p>
            <a:pPr>
              <a:spcBef>
                <a:spcPts val="0"/>
              </a:spcBef>
            </a:pPr>
            <a:r>
              <a:rPr lang="ru-RU" sz="24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МОБУСОШ №8</a:t>
            </a:r>
          </a:p>
          <a:p>
            <a:pPr>
              <a:spcBef>
                <a:spcPts val="0"/>
              </a:spcBef>
            </a:pPr>
            <a:r>
              <a:rPr lang="ru-RU" sz="2400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Фартова</a:t>
            </a:r>
            <a:r>
              <a:rPr lang="ru-RU" sz="24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Карина</a:t>
            </a:r>
            <a:endParaRPr lang="ru-RU" sz="2400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42910" y="1643050"/>
            <a:ext cx="764386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i="1" dirty="0" smtClean="0"/>
              <a:t>Исследовательская работа </a:t>
            </a:r>
            <a:endParaRPr lang="ru-RU" sz="3200" b="1" dirty="0" smtClean="0"/>
          </a:p>
          <a:p>
            <a:r>
              <a:rPr lang="ru-RU" sz="3200" b="1" dirty="0" smtClean="0"/>
              <a:t>                                           </a:t>
            </a:r>
            <a:r>
              <a:rPr lang="ru-RU" sz="3200" b="1" i="1" dirty="0" smtClean="0"/>
              <a:t>на тему:	      </a:t>
            </a:r>
            <a:r>
              <a:rPr lang="ru-RU" sz="4000" b="1" i="1" dirty="0" smtClean="0"/>
              <a:t>Э. </a:t>
            </a:r>
            <a:r>
              <a:rPr lang="ru-RU" sz="4000" b="1" i="1" dirty="0" err="1" smtClean="0"/>
              <a:t>Дикинсон</a:t>
            </a:r>
            <a:r>
              <a:rPr lang="ru-RU" sz="4000" b="1" i="1" dirty="0" smtClean="0"/>
              <a:t> и  М.Цветаева:                     схожие мотивы лирики</a:t>
            </a:r>
            <a:endParaRPr lang="ru-RU" sz="4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642910" y="1000109"/>
            <a:ext cx="3786214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i="1" dirty="0" smtClean="0">
                <a:latin typeface="Arial Black" pitchFamily="34" charset="0"/>
              </a:rPr>
              <a:t>Split the Lark – and you’ll find the </a:t>
            </a:r>
            <a:r>
              <a:rPr lang="en-US" i="1" dirty="0" err="1" smtClean="0">
                <a:latin typeface="Arial Black" pitchFamily="34" charset="0"/>
              </a:rPr>
              <a:t>Musi</a:t>
            </a:r>
            <a:r>
              <a:rPr lang="ru-RU" i="1" dirty="0" smtClean="0">
                <a:latin typeface="Arial Black" pitchFamily="34" charset="0"/>
              </a:rPr>
              <a:t>с</a:t>
            </a:r>
            <a:r>
              <a:rPr lang="en-US" i="1" dirty="0" smtClean="0">
                <a:latin typeface="Arial Black" pitchFamily="34" charset="0"/>
              </a:rPr>
              <a:t> –</a:t>
            </a:r>
            <a:br>
              <a:rPr lang="en-US" i="1" dirty="0" smtClean="0">
                <a:latin typeface="Arial Black" pitchFamily="34" charset="0"/>
              </a:rPr>
            </a:br>
            <a:r>
              <a:rPr lang="en-US" i="1" dirty="0" smtClean="0">
                <a:latin typeface="Arial Black" pitchFamily="34" charset="0"/>
              </a:rPr>
              <a:t>Bulb after Bulb, in Silver rolled –</a:t>
            </a:r>
            <a:br>
              <a:rPr lang="en-US" i="1" dirty="0" smtClean="0">
                <a:latin typeface="Arial Black" pitchFamily="34" charset="0"/>
              </a:rPr>
            </a:br>
            <a:r>
              <a:rPr lang="en-US" i="1" dirty="0" smtClean="0">
                <a:latin typeface="Arial Black" pitchFamily="34" charset="0"/>
              </a:rPr>
              <a:t>Scanty dealt to the Summer Morning</a:t>
            </a:r>
            <a:br>
              <a:rPr lang="en-US" i="1" dirty="0" smtClean="0">
                <a:latin typeface="Arial Black" pitchFamily="34" charset="0"/>
              </a:rPr>
            </a:br>
            <a:r>
              <a:rPr lang="en-US" i="1" dirty="0" smtClean="0">
                <a:latin typeface="Arial Black" pitchFamily="34" charset="0"/>
              </a:rPr>
              <a:t>Saved for your Ear when Lutes be old.</a:t>
            </a:r>
            <a:br>
              <a:rPr lang="en-US" i="1" dirty="0" smtClean="0">
                <a:latin typeface="Arial Black" pitchFamily="34" charset="0"/>
              </a:rPr>
            </a:br>
            <a:r>
              <a:rPr lang="en-US" i="1" dirty="0" smtClean="0">
                <a:latin typeface="Arial Black" pitchFamily="34" charset="0"/>
              </a:rPr>
              <a:t/>
            </a:r>
            <a:br>
              <a:rPr lang="en-US" i="1" dirty="0" smtClean="0">
                <a:latin typeface="Arial Black" pitchFamily="34" charset="0"/>
              </a:rPr>
            </a:br>
            <a:r>
              <a:rPr lang="en-US" i="1" dirty="0" smtClean="0">
                <a:latin typeface="Arial Black" pitchFamily="34" charset="0"/>
              </a:rPr>
              <a:t>Loose the Flood – you shall find it patent –</a:t>
            </a:r>
            <a:br>
              <a:rPr lang="en-US" i="1" dirty="0" smtClean="0">
                <a:latin typeface="Arial Black" pitchFamily="34" charset="0"/>
              </a:rPr>
            </a:br>
            <a:r>
              <a:rPr lang="en-US" i="1" dirty="0" smtClean="0">
                <a:latin typeface="Arial Black" pitchFamily="34" charset="0"/>
              </a:rPr>
              <a:t>Gush after Gush, reserved for you –</a:t>
            </a:r>
            <a:br>
              <a:rPr lang="en-US" i="1" dirty="0" smtClean="0">
                <a:latin typeface="Arial Black" pitchFamily="34" charset="0"/>
              </a:rPr>
            </a:br>
            <a:r>
              <a:rPr lang="en-US" i="1" dirty="0" smtClean="0">
                <a:latin typeface="Arial Black" pitchFamily="34" charset="0"/>
              </a:rPr>
              <a:t>Scarlet Experiment! </a:t>
            </a:r>
            <a:r>
              <a:rPr lang="en-US" i="1" dirty="0" err="1" smtClean="0">
                <a:latin typeface="Arial Black" pitchFamily="34" charset="0"/>
              </a:rPr>
              <a:t>Sceptic</a:t>
            </a:r>
            <a:r>
              <a:rPr lang="en-US" i="1" dirty="0" smtClean="0">
                <a:latin typeface="Arial Black" pitchFamily="34" charset="0"/>
              </a:rPr>
              <a:t> Thomas!</a:t>
            </a:r>
            <a:br>
              <a:rPr lang="en-US" i="1" dirty="0" smtClean="0">
                <a:latin typeface="Arial Black" pitchFamily="34" charset="0"/>
              </a:rPr>
            </a:br>
            <a:r>
              <a:rPr lang="en-US" i="1" dirty="0" smtClean="0">
                <a:latin typeface="Arial Black" pitchFamily="34" charset="0"/>
              </a:rPr>
              <a:t>Now, do you doubt that your Bird was true?</a:t>
            </a:r>
            <a:br>
              <a:rPr lang="en-US" i="1" dirty="0" smtClean="0">
                <a:latin typeface="Arial Black" pitchFamily="34" charset="0"/>
              </a:rPr>
            </a:br>
            <a:endParaRPr lang="ru-RU" dirty="0">
              <a:latin typeface="Arial Black" pitchFamily="34" charset="0"/>
            </a:endParaRPr>
          </a:p>
        </p:txBody>
      </p:sp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4786314" y="857232"/>
            <a:ext cx="3857652" cy="507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Вскройте жаворонка! Там музыка скрыта –</a:t>
            </a:r>
            <a:b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Лепесток в лепестке из серебра.</a:t>
            </a:r>
            <a:b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На нее скупятся для летнего утра.</a:t>
            </a:r>
            <a:b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Она про запас –</a:t>
            </a:r>
            <a:b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Когда лютня стара.</a:t>
            </a:r>
            <a:b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Отомкните поток! Он насквозь неподделен.</a:t>
            </a:r>
            <a:b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Из горла бьет за струей </a:t>
            </a:r>
            <a:r>
              <a:rPr kumimoji="0" lang="ru-RU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струя.я</a:t>
            </a: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Багровый опыт!</a:t>
            </a:r>
            <a:b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Теперь ты веришь,</a:t>
            </a:r>
            <a:b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Фома, что подлинна птица твоя?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(Перевод В. Марковой)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Black" pitchFamily="34" charset="0"/>
            </a:endParaRP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785786" y="1000108"/>
            <a:ext cx="2857520" cy="4616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Леты подводный свет,</a:t>
            </a:r>
            <a:b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Красного сердца риф.</a:t>
            </a:r>
            <a:b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4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Застолбенел</a:t>
            </a: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 ланцет,</a:t>
            </a:r>
            <a:b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Певчее горло вскрыв:</a:t>
            </a:r>
            <a:b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Не раскаленность жёрл,</a:t>
            </a:r>
            <a:b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Не </a:t>
            </a:r>
            <a:r>
              <a:rPr kumimoji="0" lang="ru-RU" sz="14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распаленность</a:t>
            </a: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 скверн –</a:t>
            </a:r>
            <a:b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Нерастворенный перл</a:t>
            </a:r>
            <a:b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В горечи певчих горл.</a:t>
            </a:r>
            <a:b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4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Го’ре</a:t>
            </a: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 горе’! Граним,</a:t>
            </a:r>
            <a:b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Плавим и мрем о вотще.</a:t>
            </a:r>
            <a:b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Ибо нерастворим</a:t>
            </a:r>
            <a:b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В голосовом луче</a:t>
            </a:r>
            <a:b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Жемчуг...</a:t>
            </a:r>
            <a:b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Железом в хрип,</a:t>
            </a:r>
            <a:b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Тысячей пил и свёрл –</a:t>
            </a:r>
            <a:b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4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Неизвлеченный</a:t>
            </a: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 шипя</a:t>
            </a:r>
            <a:b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В горечи певчих горл. 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Black" pitchFamily="34" charset="0"/>
            </a:endParaRPr>
          </a:p>
        </p:txBody>
      </p:sp>
      <p:sp>
        <p:nvSpPr>
          <p:cNvPr id="22530" name="Rectangle 2"/>
          <p:cNvSpPr>
            <a:spLocks noChangeArrowheads="1"/>
          </p:cNvSpPr>
          <p:nvPr/>
        </p:nvSpPr>
        <p:spPr bwMode="auto">
          <a:xfrm>
            <a:off x="714348" y="428605"/>
            <a:ext cx="842965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Марина Цветаева “Леты подводный свет” (1922):</a:t>
            </a:r>
            <a:endParaRPr kumimoji="0" lang="ru-RU" sz="24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22532" name="Picture 4" descr="http://im6-tub-ru.yandex.net/i?id=446126784-71-72&amp;n=2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86182" y="1643050"/>
            <a:ext cx="4786346" cy="392909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785786" y="785794"/>
            <a:ext cx="7358114" cy="5632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Проведем простейшее сопоставление этих произведений. Прежде всего, основная базисная их формула тождественна: вскройте певчее горло – там сокрыта музыка. Что такое музыка? У </a:t>
            </a:r>
            <a:r>
              <a:rPr kumimoji="0" lang="ru-RU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Дикинсон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 это – серебро, у Цветаевой – перл, жемчуг, железо. Излученный звук уподобляется потоку жидкости. </a:t>
            </a:r>
            <a:r>
              <a:rPr kumimoji="0" lang="ru-RU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УДикинсон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 это два слова – струя и поток, у Цветаевой на жидкое состояние указывают подводный свет, риф и слово “плавим”. Бесчеловечный, кровавый характер поэтического эксперимента выражен </a:t>
            </a:r>
            <a:r>
              <a:rPr kumimoji="0" lang="ru-RU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уДикинсон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 через “багровый опыт”, у Цветаевой – через “раскаленность жёрл”, “</a:t>
            </a:r>
            <a:r>
              <a:rPr kumimoji="0" lang="ru-RU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распаленность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 скверн”, “тысячи пил и свёрл -/</a:t>
            </a:r>
            <a:r>
              <a:rPr kumimoji="0" lang="ru-RU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Неизвлеченный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 шип”. Категория прошедшей вечности: </a:t>
            </a:r>
            <a:r>
              <a:rPr kumimoji="0" lang="ru-RU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уДикинсон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 – “Когда лютня стара”, у Цветаевой – “Леты подводный свет”. Чистота, </a:t>
            </a:r>
            <a:r>
              <a:rPr kumimoji="0" lang="ru-RU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монохроматичность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 звукового потока у </a:t>
            </a:r>
            <a:r>
              <a:rPr kumimoji="0" lang="ru-RU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Дикинсон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 передана посредством “Он насквозь неподделен”, у Цветаевой – “Нерастворенный перл”, “нерастворим/В голосовом луче”. 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Итак, возможны лишь два варианта: либо это вольный перевод Цветаевой стихотворения </a:t>
            </a:r>
            <a:r>
              <a:rPr kumimoji="0" lang="ru-RU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Дикинсон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 (что никем и ничем пока не доказано), либо это независимые всплески одной и той же безжалостной гениальной поэтической, а не исключено – и Божественной – души – в 1896 (</a:t>
            </a:r>
            <a:r>
              <a:rPr kumimoji="0" lang="ru-RU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Дикинсон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) и в 1922 (Цветаева).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8572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i="1" u="sng" dirty="0" smtClean="0"/>
              <a:t>Вывод:</a:t>
            </a:r>
            <a:br>
              <a:rPr lang="ru-RU" b="1" i="1" u="sng" dirty="0" smtClean="0"/>
            </a:br>
            <a:endParaRPr lang="ru-RU" b="1" i="1" u="sng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428596" y="1139143"/>
            <a:ext cx="8358246" cy="44135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defRPr/>
            </a:pPr>
            <a:r>
              <a:rPr lang="ru-RU" sz="2400" b="1" dirty="0" smtClean="0"/>
              <a:t>В писательской судьбе М.Цветаевой много общего с судьбой </a:t>
            </a:r>
            <a:r>
              <a:rPr lang="ru-RU" sz="2400" b="1" dirty="0" err="1" smtClean="0"/>
              <a:t>Э.Дикинсон</a:t>
            </a:r>
            <a:r>
              <a:rPr lang="ru-RU" sz="2400" b="1" dirty="0" smtClean="0"/>
              <a:t>.  Это величайшие искусницы и изумительные мастерицы стиха. Обе они интимны – каждая по – своему. И обе высоко – независимы: для «публики» уступок не делают, для легкого успеха – их нет. Обе – смиренные духом гордячки, чудачки, «домоседка» Эмили и  обреченная на вечное  скитание  Марина.</a:t>
            </a:r>
          </a:p>
          <a:p>
            <a:pPr>
              <a:lnSpc>
                <a:spcPct val="90000"/>
              </a:lnSpc>
              <a:defRPr/>
            </a:pPr>
            <a:r>
              <a:rPr lang="ru-RU" sz="2400" b="1" dirty="0" smtClean="0"/>
              <a:t>Умеющего читать поэзию, поэзия М.Цветаевой и </a:t>
            </a:r>
            <a:r>
              <a:rPr lang="ru-RU" sz="2400" b="1" dirty="0" err="1" smtClean="0"/>
              <a:t>Э.Дикинсон</a:t>
            </a:r>
            <a:r>
              <a:rPr lang="ru-RU" sz="2400" b="1" dirty="0" smtClean="0"/>
              <a:t> волнует и будоражит, то ритмом пляшущего каблучка, то тонкой паутиной любовного кружева.  Любовное же в них прозренье – одаренность женщин, а еще – ВЕЛИКАЯ ЖАЖДА ЖИЗНИ! Никогда мужчина не мог бы так написать! </a:t>
            </a: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683568" y="476672"/>
            <a:ext cx="792088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kumimoji="0" lang="ru-RU" sz="240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pic>
        <p:nvPicPr>
          <p:cNvPr id="3" name="Picture 7" descr="Цветаева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3"/>
          <a:srcRect/>
          <a:stretch>
            <a:fillRect/>
          </a:stretch>
        </p:blipFill>
        <p:spPr>
          <a:xfrm>
            <a:off x="500034" y="2357430"/>
            <a:ext cx="4038600" cy="2852738"/>
          </a:xfrm>
          <a:prstGeom prst="rect">
            <a:avLst/>
          </a:prstGeom>
          <a:noFill/>
        </p:spPr>
      </p:pic>
      <p:pic>
        <p:nvPicPr>
          <p:cNvPr id="5" name="Picture 6" descr="1r"/>
          <p:cNvPicPr>
            <a:picLocks noGrp="1" noChangeAspect="1" noChangeArrowheads="1"/>
          </p:cNvPicPr>
          <p:nvPr>
            <p:ph sz="half" idx="1"/>
          </p:nvPr>
        </p:nvPicPr>
        <p:blipFill>
          <a:blip r:embed="rId4"/>
          <a:srcRect/>
          <a:stretch>
            <a:fillRect/>
          </a:stretch>
        </p:blipFill>
        <p:spPr>
          <a:xfrm>
            <a:off x="4857752" y="1285860"/>
            <a:ext cx="3024188" cy="4114800"/>
          </a:xfrm>
          <a:noFill/>
        </p:spPr>
      </p:pic>
      <p:sp>
        <p:nvSpPr>
          <p:cNvPr id="6" name="Прямоугольник 5"/>
          <p:cNvSpPr/>
          <p:nvPr/>
        </p:nvSpPr>
        <p:spPr>
          <a:xfrm>
            <a:off x="1000100" y="857232"/>
            <a:ext cx="2786082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i="1" dirty="0" smtClean="0"/>
              <a:t>Гипотеза</a:t>
            </a:r>
            <a:endParaRPr lang="ru-RU" sz="4400" i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500034" y="571480"/>
            <a:ext cx="7929618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Цель  работы:</a:t>
            </a: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 изучить поэзию М.Цветаевой и </a:t>
            </a:r>
            <a:r>
              <a:rPr kumimoji="0" lang="ru-RU" sz="28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Э.Дикинсон</a:t>
            </a: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  и найти точки соприкосновения в творчестве  двух поэтесс. </a:t>
            </a:r>
            <a:endParaRPr kumimoji="0" lang="ru-RU" sz="28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pic>
        <p:nvPicPr>
          <p:cNvPr id="2051" name="Picture 3" descr="http://im0-tub-ru.yandex.net/i?id=133892364-59-72&amp;n=2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29190" y="2143116"/>
            <a:ext cx="3714776" cy="4357718"/>
          </a:xfrm>
          <a:prstGeom prst="rect">
            <a:avLst/>
          </a:prstGeom>
          <a:noFill/>
        </p:spPr>
      </p:pic>
      <p:pic>
        <p:nvPicPr>
          <p:cNvPr id="2057" name="Picture 9" descr="http://im7-tub-ru.yandex.net/i?id=492929377-68-72&amp;n=2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500166" y="2214554"/>
            <a:ext cx="2357454" cy="331618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42976" y="642918"/>
            <a:ext cx="5929354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dirty="0" smtClean="0"/>
              <a:t>                </a:t>
            </a:r>
            <a:r>
              <a:rPr lang="ru-RU" sz="4400" b="1" i="1" dirty="0" smtClean="0"/>
              <a:t>Задачи</a:t>
            </a:r>
            <a:endParaRPr lang="ru-RU" sz="4400" b="1" i="1" dirty="0"/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214414" y="1571612"/>
            <a:ext cx="6786610" cy="48320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80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• Прочитать необходимую литературу; </a:t>
            </a:r>
            <a:endParaRPr kumimoji="0" lang="ru-RU" sz="280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80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• Изучить и сравнить биографии М.Цветаевой и Э. </a:t>
            </a:r>
            <a:r>
              <a:rPr kumimoji="0" lang="ru-RU" sz="280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Дикинсон</a:t>
            </a:r>
            <a:r>
              <a:rPr kumimoji="0" lang="ru-RU" sz="280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; </a:t>
            </a:r>
            <a:endParaRPr kumimoji="0" lang="ru-RU" sz="280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80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• Изучить, сравнить и проанализировать поэзию поэтесс; </a:t>
            </a:r>
            <a:endParaRPr kumimoji="0" lang="ru-RU" sz="280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80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• Систематизировать и обобщить накопленный материал; </a:t>
            </a:r>
            <a:endParaRPr kumimoji="0" lang="ru-RU" sz="280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80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• Перевести на русский язык стихотворения </a:t>
            </a:r>
            <a:r>
              <a:rPr kumimoji="0" lang="ru-RU" sz="280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Дикинсон</a:t>
            </a:r>
            <a:r>
              <a:rPr kumimoji="0" lang="ru-RU" sz="280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в поэтической форме; </a:t>
            </a:r>
            <a:endParaRPr kumimoji="0" lang="ru-RU" sz="280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80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• Сделать вывод; </a:t>
            </a:r>
            <a:endParaRPr kumimoji="0" lang="ru-RU" sz="280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sz="4000" dirty="0" smtClean="0"/>
              <a:t>  </a:t>
            </a:r>
            <a:r>
              <a:rPr lang="ru-RU" sz="4000" b="1" i="1" dirty="0" err="1" smtClean="0">
                <a:latin typeface="+mn-lt"/>
              </a:rPr>
              <a:t>Историко</a:t>
            </a:r>
            <a:r>
              <a:rPr lang="ru-RU" sz="4000" b="1" i="1" dirty="0" smtClean="0">
                <a:latin typeface="+mn-lt"/>
              </a:rPr>
              <a:t> – литературная справка</a:t>
            </a:r>
            <a:r>
              <a:rPr lang="ru-RU" sz="4000" dirty="0" smtClean="0"/>
              <a:t/>
            </a:r>
            <a:br>
              <a:rPr lang="ru-RU" sz="4000" dirty="0" smtClean="0"/>
            </a:br>
            <a:endParaRPr lang="ru-RU" sz="4000" dirty="0" smtClean="0"/>
          </a:p>
        </p:txBody>
      </p:sp>
      <p:sp>
        <p:nvSpPr>
          <p:cNvPr id="4" name="Прямоугольник 3"/>
          <p:cNvSpPr/>
          <p:nvPr/>
        </p:nvSpPr>
        <p:spPr>
          <a:xfrm>
            <a:off x="642910" y="1428736"/>
            <a:ext cx="7858180" cy="52383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  <a:defRPr/>
            </a:pPr>
            <a:r>
              <a:rPr lang="ru-RU" sz="2000" dirty="0" smtClean="0"/>
              <a:t>В истории литературы часто случается, что тот или иной писатель опережает свое время. Так случилось и с Эмили </a:t>
            </a:r>
            <a:r>
              <a:rPr lang="ru-RU" sz="2000" dirty="0" err="1" smtClean="0"/>
              <a:t>Дикинсон</a:t>
            </a:r>
            <a:r>
              <a:rPr lang="ru-RU" sz="2000" dirty="0" smtClean="0"/>
              <a:t> (1830 - 1886), прожившей всю жизнь в городке </a:t>
            </a:r>
            <a:r>
              <a:rPr lang="ru-RU" sz="2000" dirty="0" err="1" smtClean="0"/>
              <a:t>Амхерсте</a:t>
            </a:r>
            <a:r>
              <a:rPr lang="ru-RU" sz="2000" dirty="0" smtClean="0"/>
              <a:t> в Новой Англии. В детстве у нее обнаружился дар устной импровизации. Она на ходу придумывала незатейливый стишки, но проявить свой талант перед большой аудиторией не удалось: почти всю жизнь Эмили провела в кругу семьи, в стенах отцовского дома. Только  после   смерти Эмили ее сестра </a:t>
            </a:r>
            <a:r>
              <a:rPr lang="ru-RU" sz="2000" dirty="0" err="1" smtClean="0"/>
              <a:t>Лавиния</a:t>
            </a:r>
            <a:r>
              <a:rPr lang="ru-RU" sz="2000" dirty="0" smtClean="0"/>
              <a:t>  нашла  ее стихи (366 стихотворений) и опубликовала их . Однако сама Эмили </a:t>
            </a:r>
            <a:r>
              <a:rPr lang="ru-RU" sz="2000" dirty="0" err="1" smtClean="0"/>
              <a:t>Дикинсон</a:t>
            </a:r>
            <a:r>
              <a:rPr lang="ru-RU" sz="2000" dirty="0" smtClean="0"/>
              <a:t>  избегала публичности, так что при жизни оказались напечатанными только 8 стихотворений. Поэзия </a:t>
            </a:r>
            <a:r>
              <a:rPr lang="ru-RU" sz="2000" dirty="0" err="1" smtClean="0"/>
              <a:t>Дикинсон</a:t>
            </a:r>
            <a:r>
              <a:rPr lang="ru-RU" sz="2000" dirty="0" smtClean="0"/>
              <a:t>  - раздумья о жизни и смерти, природе и любви.</a:t>
            </a:r>
          </a:p>
          <a:p>
            <a:pPr>
              <a:lnSpc>
                <a:spcPct val="80000"/>
              </a:lnSpc>
              <a:defRPr/>
            </a:pPr>
            <a:r>
              <a:rPr lang="ru-RU" sz="2000" dirty="0" smtClean="0"/>
              <a:t>Марина Цветаева намного опередила свое врем(1892 - 1941).  Дочь профессора Московского университета   в 1910 году сама отдала в печать свои  стихи. Свое творчество Марина называла «романом с собственной душой», который продолжался всю жизнь.	На протяжении всей творческой жизни неизменным содержательным качеством ее поэзии оставался универсализм - опыт личный переходит в опыт общечеловеческий. 									</a:t>
            </a:r>
            <a:r>
              <a:rPr lang="ru-RU" dirty="0" smtClean="0"/>
              <a:t>						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98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5400" dirty="0" smtClean="0">
                <a:latin typeface="Monotype Corsiva" pitchFamily="66" charset="0"/>
              </a:rPr>
              <a:t>“I’m Nobody! Who are you?”</a:t>
            </a:r>
            <a:br>
              <a:rPr lang="en-US" sz="5400" dirty="0" smtClean="0">
                <a:latin typeface="Monotype Corsiva" pitchFamily="66" charset="0"/>
              </a:rPr>
            </a:br>
            <a:r>
              <a:rPr lang="en-US" dirty="0" smtClean="0"/>
              <a:t>              </a:t>
            </a:r>
            <a:r>
              <a:rPr lang="en-US" dirty="0" smtClean="0">
                <a:latin typeface="Monotype Corsiva" pitchFamily="66" charset="0"/>
              </a:rPr>
              <a:t>Emily Dickenson.</a:t>
            </a:r>
            <a:endParaRPr lang="ru-RU" dirty="0"/>
          </a:p>
        </p:txBody>
      </p:sp>
      <p:pic>
        <p:nvPicPr>
          <p:cNvPr id="3" name="Picture 6" descr="2r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357158" y="357166"/>
            <a:ext cx="1843087" cy="2520950"/>
          </a:xfrm>
          <a:noFill/>
        </p:spPr>
      </p:pic>
      <p:pic>
        <p:nvPicPr>
          <p:cNvPr id="4" name="Picture 6" descr="2r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509558" y="928670"/>
            <a:ext cx="2347930" cy="285752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2286000" y="2714620"/>
            <a:ext cx="592933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2400" b="1" dirty="0" smtClean="0">
                <a:latin typeface="Monotype Corsiva" pitchFamily="66" charset="0"/>
              </a:rPr>
              <a:t>A word is dead                    </a:t>
            </a:r>
            <a:r>
              <a:rPr lang="ru-RU" sz="2400" b="1" dirty="0" smtClean="0">
                <a:latin typeface="Monotype Corsiva" pitchFamily="66" charset="0"/>
              </a:rPr>
              <a:t>     Мне говорят</a:t>
            </a:r>
            <a:endParaRPr lang="en-US" sz="2400" b="1" dirty="0" smtClean="0">
              <a:latin typeface="Monotype Corsiva" pitchFamily="66" charset="0"/>
            </a:endParaRPr>
          </a:p>
          <a:p>
            <a:pPr>
              <a:defRPr/>
            </a:pPr>
            <a:r>
              <a:rPr lang="en-US" sz="2400" b="1" dirty="0" smtClean="0">
                <a:latin typeface="Monotype Corsiva" pitchFamily="66" charset="0"/>
              </a:rPr>
              <a:t>   When it is said,</a:t>
            </a:r>
            <a:r>
              <a:rPr lang="ru-RU" sz="2400" b="1" dirty="0" smtClean="0">
                <a:latin typeface="Monotype Corsiva" pitchFamily="66" charset="0"/>
              </a:rPr>
              <a:t>                     Слово сказанное</a:t>
            </a:r>
            <a:endParaRPr lang="en-US" sz="2400" b="1" dirty="0" smtClean="0">
              <a:latin typeface="Monotype Corsiva" pitchFamily="66" charset="0"/>
            </a:endParaRPr>
          </a:p>
          <a:p>
            <a:pPr>
              <a:defRPr/>
            </a:pPr>
            <a:r>
              <a:rPr lang="en-US" sz="2400" b="1" dirty="0" smtClean="0">
                <a:latin typeface="Monotype Corsiva" pitchFamily="66" charset="0"/>
              </a:rPr>
              <a:t>   Some say.</a:t>
            </a:r>
            <a:r>
              <a:rPr lang="ru-RU" sz="2400" b="1" dirty="0" smtClean="0">
                <a:latin typeface="Monotype Corsiva" pitchFamily="66" charset="0"/>
              </a:rPr>
              <a:t>                               мертво,</a:t>
            </a:r>
            <a:endParaRPr lang="en-US" sz="2400" b="1" dirty="0" smtClean="0">
              <a:latin typeface="Monotype Corsiva" pitchFamily="66" charset="0"/>
            </a:endParaRPr>
          </a:p>
          <a:p>
            <a:pPr>
              <a:defRPr/>
            </a:pPr>
            <a:r>
              <a:rPr lang="en-US" sz="2400" b="1" dirty="0" smtClean="0">
                <a:latin typeface="Monotype Corsiva" pitchFamily="66" charset="0"/>
              </a:rPr>
              <a:t>   I say it just</a:t>
            </a:r>
            <a:r>
              <a:rPr lang="ru-RU" sz="2400" b="1" dirty="0" smtClean="0">
                <a:latin typeface="Monotype Corsiva" pitchFamily="66" charset="0"/>
              </a:rPr>
              <a:t>                            Я говорю, оно лишь</a:t>
            </a:r>
            <a:endParaRPr lang="en-US" sz="2400" b="1" dirty="0" smtClean="0">
              <a:latin typeface="Monotype Corsiva" pitchFamily="66" charset="0"/>
            </a:endParaRPr>
          </a:p>
          <a:p>
            <a:pPr>
              <a:defRPr/>
            </a:pPr>
            <a:r>
              <a:rPr lang="en-US" sz="2400" b="1" dirty="0" smtClean="0">
                <a:latin typeface="Monotype Corsiva" pitchFamily="66" charset="0"/>
              </a:rPr>
              <a:t>   Begins to live</a:t>
            </a:r>
            <a:r>
              <a:rPr lang="ru-RU" sz="2400" b="1" dirty="0" smtClean="0">
                <a:latin typeface="Monotype Corsiva" pitchFamily="66" charset="0"/>
              </a:rPr>
              <a:t>                        начинает жить</a:t>
            </a:r>
            <a:endParaRPr lang="en-US" sz="2400" b="1" dirty="0" smtClean="0">
              <a:latin typeface="Monotype Corsiva" pitchFamily="66" charset="0"/>
            </a:endParaRPr>
          </a:p>
          <a:p>
            <a:pPr>
              <a:defRPr/>
            </a:pPr>
            <a:r>
              <a:rPr lang="en-US" sz="2400" b="1" dirty="0" smtClean="0">
                <a:latin typeface="Monotype Corsiva" pitchFamily="66" charset="0"/>
              </a:rPr>
              <a:t>   That day.</a:t>
            </a:r>
            <a:r>
              <a:rPr lang="ru-RU" sz="2400" b="1" dirty="0" smtClean="0">
                <a:latin typeface="Monotype Corsiva" pitchFamily="66" charset="0"/>
              </a:rPr>
              <a:t>                               В этот миг.</a:t>
            </a: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 smtClean="0">
                <a:latin typeface="Mistral" pitchFamily="66" charset="0"/>
              </a:rPr>
              <a:t>Поэзия </a:t>
            </a:r>
            <a:r>
              <a:rPr lang="ru-RU" i="1" dirty="0" err="1" smtClean="0">
                <a:latin typeface="Mistral" pitchFamily="66" charset="0"/>
              </a:rPr>
              <a:t>Э.Дикинсон</a:t>
            </a:r>
            <a:endParaRPr lang="ru-RU" i="1" dirty="0">
              <a:latin typeface="Mistral" pitchFamily="66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857224" y="1285860"/>
            <a:ext cx="7929618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2000" b="1" dirty="0" smtClean="0"/>
              <a:t>Это  поэзия пытливой мысли и отчаянной искренности.  Для нее поэт – избранник, способный совершить духовное путешествие в сферы, неведомые другим. Главный объект внимания Эмили – мир человеческих чувств, драма сознания и эмоций. Можно сказать иначе: пейзажные миниатюры и бытовые зарисовки для поэтессы – тот образный язык, при помощи которого она передает свои знания о жизни человеческой души или исповедуется перед читателем в своих горестях и радостях. </a:t>
            </a:r>
            <a:r>
              <a:rPr lang="ru-RU" sz="2000" b="1" dirty="0" err="1" smtClean="0"/>
              <a:t>Дикинсон</a:t>
            </a:r>
            <a:r>
              <a:rPr lang="ru-RU" sz="2000" b="1" dirty="0" smtClean="0"/>
              <a:t> обо всем говорит сжато, афористично, с подкупающей простотой. Но «прозрачность» ее стиха оборачивается  многозначной «</a:t>
            </a:r>
            <a:r>
              <a:rPr lang="ru-RU" sz="2000" b="1" dirty="0" err="1" smtClean="0"/>
              <a:t>зашифрованностью</a:t>
            </a:r>
            <a:r>
              <a:rPr lang="ru-RU" sz="2000" b="1" dirty="0" smtClean="0"/>
              <a:t>». В поэзии Эмили постоянно присутствуют мотивы любви и смерти – главные загадки человеческого бытия. Вновь и вновь она пытается отыскать разгадку этой драмы , обращаясь к Богу с еретической претензией.</a:t>
            </a:r>
          </a:p>
          <a:p>
            <a:pPr>
              <a:defRPr/>
            </a:pPr>
            <a:r>
              <a:rPr lang="ru-RU" sz="2000" b="1" dirty="0" smtClean="0"/>
              <a:t>А ведь у М.Цветаевой та же драма  разгадки бытия.</a:t>
            </a:r>
          </a:p>
        </p:txBody>
      </p:sp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Mistral" pitchFamily="66" charset="0"/>
              </a:rPr>
              <a:t>Творчество М.Цветаевой</a:t>
            </a:r>
            <a:endParaRPr lang="ru-RU" dirty="0">
              <a:latin typeface="Mistral" pitchFamily="66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785786" y="1500174"/>
            <a:ext cx="7572428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2000" b="1" dirty="0" smtClean="0"/>
              <a:t>За тридцать лет поэтической работы творчество М.Цветаевой неустанно развивалось и совершенствовалось. Но постоянно она была верна переосмыслению личного интимного опыта в опыт общечеловеческий. Уникальность ее лирики в  сочетании лирики с чувствами, « поэзией сердца» с «поэзией мысли», </a:t>
            </a:r>
            <a:r>
              <a:rPr lang="ru-RU" sz="2000" b="1" dirty="0" err="1" smtClean="0"/>
              <a:t>песенности</a:t>
            </a:r>
            <a:r>
              <a:rPr lang="ru-RU" sz="2000" b="1" dirty="0" smtClean="0"/>
              <a:t>, музыкального «внушения» с рациональностью. Прежде всего ей важен смысл – речь. Не жалея стиха, не дорожа  плавностью гармонии или ладом, она безжалостно резала строку цезурой, усекала стопы, резко – с помощью тире -  отбрасывала слово верх; если надо, отрезав слог, отшвыривала его вниз, в следующую строку, и ставила  восклицательный знак. Иногда замедляла бег строки, почти останавливала ее, чтобы смысл выступал в сияющей обнаженности.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/>
              <a:t>Уникальность поэтического видения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571472" y="1571612"/>
            <a:ext cx="8215370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Внешние обстоятельства их жизни внешне не схожи. Великая жажда жизни, смелая передача кризисных состояний души, страсть в исповедальной  по тону  поэзии – вот наиболее явные параллели между лирикой « домоседки» Э. </a:t>
            </a:r>
            <a:r>
              <a:rPr lang="ru-RU" sz="2800" dirty="0" err="1" smtClean="0"/>
              <a:t>Дикинсон</a:t>
            </a:r>
            <a:r>
              <a:rPr lang="ru-RU" sz="2800" dirty="0" smtClean="0"/>
              <a:t> и обреченной на жизненные скитания М.Цветаевой. Не удивительно, что смысловые переклички двух художественных миров влекут за собой и схождение композиционных и смысловых приемов в поэзии лириков.</a:t>
            </a:r>
            <a:endParaRPr lang="ru-RU" sz="2800" dirty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640000"/>
      </a:hlink>
      <a:folHlink>
        <a:srgbClr val="E36C09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174</TotalTime>
  <Words>995</Words>
  <Application>Microsoft Office PowerPoint</Application>
  <PresentationFormat>Экран (4:3)</PresentationFormat>
  <Paragraphs>41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Слайд 1</vt:lpstr>
      <vt:lpstr>Слайд 2</vt:lpstr>
      <vt:lpstr>Слайд 3</vt:lpstr>
      <vt:lpstr>Слайд 4</vt:lpstr>
      <vt:lpstr>  Историко – литературная справка </vt:lpstr>
      <vt:lpstr>“I’m Nobody! Who are you?”               Emily Dickenson.</vt:lpstr>
      <vt:lpstr>Поэзия Э.Дикинсон</vt:lpstr>
      <vt:lpstr>Творчество М.Цветаевой</vt:lpstr>
      <vt:lpstr>Уникальность поэтического видения.</vt:lpstr>
      <vt:lpstr>Слайд 10</vt:lpstr>
      <vt:lpstr>Слайд 11</vt:lpstr>
      <vt:lpstr>Слайд 12</vt:lpstr>
      <vt:lpstr>Вывод: 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</dc:creator>
  <cp:lastModifiedBy>Катя</cp:lastModifiedBy>
  <cp:revision>14</cp:revision>
  <dcterms:created xsi:type="dcterms:W3CDTF">2013-08-20T19:23:00Z</dcterms:created>
  <dcterms:modified xsi:type="dcterms:W3CDTF">2014-04-22T09:24:02Z</dcterms:modified>
</cp:coreProperties>
</file>