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3" r:id="rId2"/>
    <p:sldId id="256" r:id="rId3"/>
    <p:sldId id="257" r:id="rId4"/>
    <p:sldId id="258" r:id="rId5"/>
    <p:sldId id="259" r:id="rId6"/>
    <p:sldId id="260" r:id="rId7"/>
    <p:sldId id="261" r:id="rId8"/>
    <p:sldId id="274" r:id="rId9"/>
    <p:sldId id="262" r:id="rId10"/>
    <p:sldId id="275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  <p:sldId id="277" r:id="rId22"/>
    <p:sldId id="278" r:id="rId23"/>
    <p:sldId id="279" r:id="rId24"/>
    <p:sldId id="276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113A9D2-9D6B-4929-AA2D-F23B5EE8CBE7}" styleName="Стиль из темы 2 - акцент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8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F5B16CC6-617E-46D7-913D-03BC1B7BDE7A}" type="datetimeFigureOut">
              <a:rPr lang="ru-RU" smtClean="0"/>
              <a:pPr/>
              <a:t>24.10.2010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E95DB68-A240-47CB-8782-B57A319AF88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6;&#1086;&#1076;&#1080;&#1090;&#1077;&#1083;&#1100;&#1089;&#1082;&#1086;&#1077;%20&#1089;&#1086;&#1073;&#1088;&#1072;&#1085;&#1080;&#1077;\085%20X-Mode%20-%20&#1042;%20&#1084;&#1080;&#1088;&#1077;%20&#1078;&#1080;&#1074;&#1086;&#1090;&#1085;&#1099;&#1093;%20(Animals)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3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71;&#1053;&#1053;&#1048;\04-One%20Man's%20Dream.mp3" TargetMode="Externa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../media/audio3.wav"/><Relationship Id="rId1" Type="http://schemas.openxmlformats.org/officeDocument/2006/relationships/audio" Target="../media/audio2.wav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gi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6;&#1086;&#1076;&#1080;&#1090;&#1077;&#1083;&#1100;&#1089;&#1082;&#1086;&#1077;%20&#1089;&#1086;&#1073;&#1088;&#1072;&#1085;&#1080;&#1077;\001%20&#1052;.%20&#1060;&#1086;&#1084;&#1080;&#1085;%20-%20&#1042;&#1089;&#1077;%20&#1073;&#1091;&#1076;&#1077;&#1090;%20&#1093;&#1086;&#1088;&#1086;&#1096;&#1086;.mp3" TargetMode="External"/><Relationship Id="rId5" Type="http://schemas.openxmlformats.org/officeDocument/2006/relationships/image" Target="../media/image28.png"/><Relationship Id="rId4" Type="http://schemas.openxmlformats.org/officeDocument/2006/relationships/image" Target="../media/image27.gif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slideLayout" Target="../slideLayouts/slideLayout2.xml"/><Relationship Id="rId1" Type="http://schemas.openxmlformats.org/officeDocument/2006/relationships/audio" Target="../media/audio1.wav"/><Relationship Id="rId4" Type="http://schemas.openxmlformats.org/officeDocument/2006/relationships/image" Target="../media/image14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User\Desktop\Для презентаций\анимашки\mp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027" name="Picture 3" descr="C:\Users\User\Desktop\Для презентаций\анимашки\p05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643306" y="2000240"/>
            <a:ext cx="2009787" cy="2009787"/>
          </a:xfrm>
          <a:prstGeom prst="rect">
            <a:avLst/>
          </a:prstGeom>
          <a:noFill/>
        </p:spPr>
      </p:pic>
      <p:pic>
        <p:nvPicPr>
          <p:cNvPr id="6" name="085 X-Mode - В мире животных (Animals).mp3">
            <a:hlinkClick r:id="" action="ppaction://media"/>
          </p:cNvPr>
          <p:cNvPicPr>
            <a:picLocks noGrp="1" noRot="1" noChangeAspect="1"/>
          </p:cNvPicPr>
          <p:nvPr>
            <p:ph idx="1"/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8302617" y="5857892"/>
            <a:ext cx="841383" cy="8413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6127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Тезаурус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3357586"/>
          </a:xfrm>
        </p:spPr>
        <p:txBody>
          <a:bodyPr>
            <a:normAutofit/>
          </a:bodyPr>
          <a:lstStyle/>
          <a:p>
            <a:pPr algn="just">
              <a:buBlip>
                <a:blip r:embed="rId2"/>
              </a:buBlip>
            </a:pPr>
            <a:r>
              <a:rPr lang="ru-RU" sz="32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 - это болезненное состояние его участников, которое может привести либо к примирению, либо к отчуждению.</a:t>
            </a:r>
          </a:p>
          <a:p>
            <a:pPr algn="just"/>
            <a:endParaRPr lang="ru-RU" sz="32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1266" name="Picture 2" descr="C:\Users\User\Desktop\Для презентаций\анимашки\cat_walking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84" y="3071810"/>
            <a:ext cx="9858444" cy="37861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96974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Качества и умения, необходимые для успешного разрешения конфликтов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218" name="Picture 2" descr="C:\Users\User\Desktop\Для презентаций\анимашки\55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86358" y="1785926"/>
            <a:ext cx="3857642" cy="385764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785926"/>
            <a:ext cx="8229600" cy="5072074"/>
          </a:xfrm>
        </p:spPr>
        <p:txBody>
          <a:bodyPr>
            <a:normAutofit lnSpcReduction="10000"/>
          </a:bodyPr>
          <a:lstStyle/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Умение слушать и слышать другого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Хладнокровие и выдержка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Сдержанность в эмоциях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Терпение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Умение влиять на другого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Красноречие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Немногословие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Умение </a:t>
            </a:r>
            <a:r>
              <a:rPr lang="ru-RU" b="1" dirty="0" smtClean="0">
                <a:solidFill>
                  <a:srgbClr val="002060"/>
                </a:solidFill>
              </a:rPr>
              <a:t>убеждать</a:t>
            </a: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Умение аргументировать свою позицию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Clr>
                <a:srgbClr val="002060"/>
              </a:buClr>
              <a:buFont typeface="Wingdings" pitchFamily="2" charset="2"/>
              <a:buChar char="q"/>
            </a:pPr>
            <a:r>
              <a:rPr lang="ru-RU" b="1" dirty="0" smtClean="0">
                <a:solidFill>
                  <a:srgbClr val="002060"/>
                </a:solidFill>
              </a:rPr>
              <a:t>Способность поставить себя на место другого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000"/>
                            </p:stCondLst>
                            <p:childTnLst>
                              <p:par>
                                <p:cTn id="4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7000"/>
                            </p:stCondLst>
                            <p:childTnLst>
                              <p:par>
                                <p:cTn id="4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8000"/>
                            </p:stCondLst>
                            <p:childTnLst>
                              <p:par>
                                <p:cTn id="53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Тест для родителей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25431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«Оценка склонности к конфликту»</a:t>
            </a:r>
            <a:endParaRPr lang="ru-RU" sz="4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4" name="Picture 2" descr="C:\Users\User\Desktop\Для презентаций\анимашки\bird1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0" y="1071627"/>
            <a:ext cx="3643306" cy="6000658"/>
          </a:xfrm>
          <a:prstGeom prst="rect">
            <a:avLst/>
          </a:prstGeom>
          <a:noFill/>
        </p:spPr>
      </p:pic>
      <p:pic>
        <p:nvPicPr>
          <p:cNvPr id="6" name="04-One Man's Dream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7500958" y="5214950"/>
            <a:ext cx="1366846" cy="136684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512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Ситуации семейного воспитания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643578"/>
          </a:xfrm>
        </p:spPr>
        <p:txBody>
          <a:bodyPr>
            <a:normAutofit/>
          </a:bodyPr>
          <a:lstStyle/>
          <a:p>
            <a:pPr marL="651510" indent="-514350" algn="just">
              <a:buClr>
                <a:srgbClr val="002060"/>
              </a:buClr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Подросток обманул родителей: сказал, что идёт на консультацию по математике, а сам отправился к другу ремонтировать мотоцикл. В семье узнали об этом случайно. Типичная реакция на эту ситуацию – конфликт.</a:t>
            </a:r>
          </a:p>
          <a:p>
            <a:pPr marL="651510" indent="-514350" algn="just">
              <a:buClr>
                <a:srgbClr val="002060"/>
              </a:buClr>
              <a:buAutoNum type="arabicPeriod"/>
            </a:pPr>
            <a:r>
              <a:rPr lang="ru-RU" b="1" dirty="0" smtClean="0">
                <a:solidFill>
                  <a:srgbClr val="002060"/>
                </a:solidFill>
              </a:rPr>
              <a:t>В семье очень болезненно относятся к потенциальной опасности возникновения алкоголизма у ребёнка. И вдруг, встретив подростка с дискотеки, родители замечают, что он «навеселе». Буря эмоций. Конфликт.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357166"/>
            <a:ext cx="8786874" cy="5952194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3. Дочь встречается с пареньком из «неблагополучной» (по мнению родителей) семьи. Они всячески ограничивают её общение с «предметом юношеских грёз». Однажды, когда парень, решившись, пришёл прямо к ним домой, чтобы увидеть девушку, родители высказали ему всё, что думали по поводу «так называемой любви». Результат – море слёз, конфликт, отчуждение.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4. Дочь «вбила» себе в голову, что слишком (как она считает) толстая и не может поэтому никому понравиться. Перестала есть, раздражается по пустякам и однажды, в сердцах, обвинила в «изъяне» родителей («это из-за вас я такая»).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952194"/>
          </a:xfrm>
        </p:spPr>
        <p:txBody>
          <a:bodyPr/>
          <a:lstStyle/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5. Подросток «зарос» двойками. Из школы непрерывным потоком следуют жалобы учителей, родители «принимают» меры», но ничего не меняется. Юноша ушёл в себя, грубит, пропускает уроки. И вот однажды во время очередного конфликта он заявляет родителям, что машины ремонтировать можно и не имея среднего образования и эту постылую учёбу он намерен прекратить.  Родители, имеющие высшее образование,  в ужасе. Что делать?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285726"/>
          <a:ext cx="8715436" cy="6322716"/>
        </p:xfrm>
        <a:graphic>
          <a:graphicData uri="http://schemas.openxmlformats.org/drawingml/2006/table">
            <a:tbl>
              <a:tblPr firstRow="1" bandRow="1">
                <a:tableStyleId>{D113A9D2-9D6B-4929-AA2D-F23B5EE8CBE7}</a:tableStyleId>
              </a:tblPr>
              <a:tblGrid>
                <a:gridCol w="4357718"/>
                <a:gridCol w="4357718"/>
              </a:tblGrid>
              <a:tr h="1000132"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Причины, побуждающие родителей вступать в конфликты с детьми</a:t>
                      </a:r>
                      <a:endParaRPr lang="ru-RU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000" dirty="0" smtClean="0"/>
                        <a:t>Причины конфликтов подростков с родителями</a:t>
                      </a:r>
                      <a:endParaRPr lang="ru-RU" sz="2000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Борьба за власть и родительский авторитет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Кризис переходного возраста (неадекватность реакций, негативизм)</a:t>
                      </a:r>
                      <a:endParaRPr lang="ru-RU" sz="2000" b="1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2000" b="1" dirty="0" err="1" smtClean="0"/>
                        <a:t>Неподтверждение</a:t>
                      </a:r>
                      <a:r>
                        <a:rPr lang="ru-RU" sz="2000" b="1" dirty="0" smtClean="0"/>
                        <a:t> надежд и ожиданий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Требование большей самостоятельности, права самому принимать решения</a:t>
                      </a:r>
                      <a:endParaRPr lang="ru-RU" sz="2000" b="1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Нежелание признать самостоятельность и «взрослость» подростка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Принадлежность к группе подростков, которая поощряет вызывающую манеру поведения, общения</a:t>
                      </a:r>
                      <a:endParaRPr lang="ru-RU" sz="2000" b="1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Неверие в силы ребёнка, боязнь выпустить из-под «крыла»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Утверждение себя в глазах сверстников,</a:t>
                      </a:r>
                      <a:r>
                        <a:rPr lang="ru-RU" sz="2000" b="1" baseline="0" dirty="0" smtClean="0"/>
                        <a:t> авторитетных людей</a:t>
                      </a:r>
                      <a:endParaRPr lang="ru-RU" sz="2000" b="1" dirty="0"/>
                    </a:p>
                  </a:txBody>
                  <a:tcPr/>
                </a:tc>
              </a:tr>
              <a:tr h="1000132"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Принятая в семье конфликтная практика отношений</a:t>
                      </a:r>
                      <a:endParaRPr lang="ru-RU" sz="20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000" b="1" dirty="0" smtClean="0"/>
                        <a:t>Принятая в семье конфликтная практика отношений</a:t>
                      </a:r>
                      <a:endParaRPr lang="ru-RU" sz="2000" b="1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Способы подавления гнева, агрессии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736"/>
            <a:ext cx="8929718" cy="5429264"/>
          </a:xfrm>
        </p:spPr>
        <p:txBody>
          <a:bodyPr>
            <a:normAutofit fontScale="92500" lnSpcReduction="20000"/>
          </a:bodyPr>
          <a:lstStyle/>
          <a:p>
            <a:pPr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 Объясните  суть и  причины  своих  отрицательных  эмоций третьему лицу, известному своей способностью понимать других людей, то есть тому, кто мог бы дать вам совет и скорректировать ваши действия.</a:t>
            </a:r>
          </a:p>
          <a:p>
            <a:pPr algn="just"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Отнеситесь к человеку, вызвавшему у вас раздражение своим поведением, с пониманием. Попытайтесь поставить себя на его место и ощутить его переживания.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Попытайтесь понять мотив поведения человека.</a:t>
            </a:r>
          </a:p>
          <a:p>
            <a:pPr algn="just">
              <a:buClr>
                <a:srgbClr val="002060"/>
              </a:buClr>
              <a:buNone/>
            </a:pPr>
            <a:endParaRPr lang="ru-RU" b="1" dirty="0" smtClean="0">
              <a:solidFill>
                <a:srgbClr val="002060"/>
              </a:solidFill>
            </a:endParaRPr>
          </a:p>
          <a:p>
            <a:pPr algn="just">
              <a:buClr>
                <a:srgbClr val="002060"/>
              </a:buClr>
              <a:buFont typeface="Wingdings" pitchFamily="2" charset="2"/>
              <a:buChar char="Ø"/>
            </a:pPr>
            <a:r>
              <a:rPr lang="ru-RU" b="1" dirty="0" smtClean="0">
                <a:solidFill>
                  <a:srgbClr val="002060"/>
                </a:solidFill>
              </a:rPr>
              <a:t>Это трудно, но попробуйте ответить добротой на проявление враждебности с чьей-то стороны.</a:t>
            </a:r>
          </a:p>
          <a:p>
            <a:pPr algn="just">
              <a:buClr>
                <a:srgbClr val="002060"/>
              </a:buClr>
              <a:buFont typeface="Wingdings" pitchFamily="2" charset="2"/>
              <a:buChar char="Ø"/>
            </a:pP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11156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Закончи предложения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452128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должен…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больше всего боюсь…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очень трудно забыть…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хочу…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Чего мне по-настоящему не хватает, так это…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я сердит, …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Особенно меня раздражает то, что…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Меня беспокоит…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Для меня самое лучшее, когда…</a:t>
            </a:r>
          </a:p>
          <a:p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Мне бывает стыдно за…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170" name="Picture 2" descr="C:\Users\User\Desktop\Для презентаций\анимашки\4c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214290"/>
            <a:ext cx="1928794" cy="27554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Правила общения при конфликте с ребёнком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929718" cy="5043510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Будучи в позиции слушающего: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- проявляйте терпимость: не прерывайте ребёнка, не мешайте; прежде чем что-то сказать, хорошо подумайте, убедитесь, что вы хотите сказать именно это; помните, что ваша задача как слушающего - помочь ребёнку в выражении, высказывании своих проблем;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- не давайте оценок ребёнку: если вы будете оценивать его чувства, то он станет защищаться или противоречить вам; старайтесь действительно понимать ребёнка;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- не давайте советов: помните, что лучшие решения в конфликте - это те, к которым участники приходят сами, а не те, которые им кто-то подсказал; часто бывает трудно побороть желание дать совет, особенно </a:t>
            </a:r>
            <a:r>
              <a:rPr lang="ru-RU" b="1" smtClean="0">
                <a:solidFill>
                  <a:srgbClr val="002060"/>
                </a:solidFill>
              </a:rPr>
              <a:t>когда ребёнок </a:t>
            </a:r>
            <a:r>
              <a:rPr lang="ru-RU" b="1" dirty="0" smtClean="0">
                <a:solidFill>
                  <a:srgbClr val="002060"/>
                </a:solidFill>
              </a:rPr>
              <a:t>может рассчитывать на него с самого </a:t>
            </a:r>
            <a:r>
              <a:rPr lang="ru-RU" b="1" smtClean="0">
                <a:solidFill>
                  <a:srgbClr val="002060"/>
                </a:solidFill>
              </a:rPr>
              <a:t>начала - и всё </a:t>
            </a:r>
            <a:r>
              <a:rPr lang="ru-RU" b="1" dirty="0" smtClean="0">
                <a:solidFill>
                  <a:srgbClr val="002060"/>
                </a:solidFill>
              </a:rPr>
              <a:t>же </a:t>
            </a:r>
            <a:r>
              <a:rPr lang="ru-RU" b="1" smtClean="0">
                <a:solidFill>
                  <a:srgbClr val="002060"/>
                </a:solidFill>
              </a:rPr>
              <a:t>пусть ребёнок </a:t>
            </a:r>
            <a:r>
              <a:rPr lang="ru-RU" b="1" dirty="0" smtClean="0">
                <a:solidFill>
                  <a:srgbClr val="002060"/>
                </a:solidFill>
              </a:rPr>
              <a:t>совершит достаточную душевную работу по самостоятельному поиску выхода из трудной ситуации.</a:t>
            </a:r>
          </a:p>
          <a:p>
            <a:pPr algn="just"/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228600">
                    <a:schemeClr val="accent6">
                      <a:satMod val="175000"/>
                      <a:alpha val="40000"/>
                    </a:schemeClr>
                  </a:glow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rPr>
              <a:t>Конфликты с взрослеющими детьми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228600">
                  <a:schemeClr val="accent6">
                    <a:satMod val="175000"/>
                    <a:alpha val="40000"/>
                  </a:schemeClr>
                </a:glow>
                <a:outerShdw blurRad="127000" dist="200000" dir="2700000" algn="tl" rotWithShape="0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/>
              <a:t>Родительское собрание</a:t>
            </a:r>
          </a:p>
          <a:p>
            <a:r>
              <a:rPr lang="ru-RU" sz="3200" b="1" dirty="0" smtClean="0"/>
              <a:t> в 10 классе</a:t>
            </a:r>
            <a:endParaRPr lang="ru-RU" sz="32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285852" y="428604"/>
            <a:ext cx="7072362" cy="64294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МОУ «</a:t>
            </a:r>
            <a:r>
              <a:rPr lang="ru-RU" sz="24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Подъеланская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средняя общеобразовательная школа»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86182" y="5786454"/>
            <a:ext cx="5143536" cy="7143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ru-RU" sz="20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руководитель - Мойсеева Е.И.</a:t>
            </a:r>
            <a:endParaRPr lang="ru-RU" sz="20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User\Desktop\Для презентаций\анимашки\cid_image006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0" y="3521742"/>
            <a:ext cx="2285984" cy="33362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6" name="Picture 2" descr="C:\Users\User\Desktop\Картинки\Clipart\Clipart\анимашки\bozo2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32" y="3286124"/>
            <a:ext cx="2571768" cy="257176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 descr="C:\Users\User\Desktop\Для презентаций\анимашки\KIDS\AN3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19930" y="285728"/>
            <a:ext cx="2024070" cy="2266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572560" cy="6143668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Будучи в позиции говорящего: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- не обвиняйте - не говорите, что </a:t>
            </a:r>
            <a:r>
              <a:rPr lang="ru-RU" b="1" dirty="0" smtClean="0">
                <a:solidFill>
                  <a:srgbClr val="002060"/>
                </a:solidFill>
              </a:rPr>
              <a:t>всё </a:t>
            </a:r>
            <a:r>
              <a:rPr lang="ru-RU" b="1" dirty="0" smtClean="0">
                <a:solidFill>
                  <a:srgbClr val="002060"/>
                </a:solidFill>
              </a:rPr>
              <a:t>произошло из-за недостатков </a:t>
            </a:r>
            <a:r>
              <a:rPr lang="ru-RU" b="1" dirty="0" smtClean="0">
                <a:solidFill>
                  <a:srgbClr val="002060"/>
                </a:solidFill>
              </a:rPr>
              <a:t>ребёнка</a:t>
            </a:r>
            <a:r>
              <a:rPr lang="ru-RU" b="1" dirty="0" smtClean="0">
                <a:solidFill>
                  <a:srgbClr val="002060"/>
                </a:solidFill>
              </a:rPr>
              <a:t>, и не обвиняйте кого-то ещё в том, что случилось;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Не придумывайте - не говорите ребёнку, что вы думаете о том, каковы его мотивы и желания, раньше, чем он сам о них что-то скажет;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-  не защищайтесь - сначала расскажите о своих действиях, мыслях и чувствах; сделайте это открыто и достаточно полно, и только после этого можете ждать, что то же самое сделает и ребёнок;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- не характеризуйте - не описывайте личность </a:t>
            </a:r>
            <a:r>
              <a:rPr lang="ru-RU" b="1" dirty="0" smtClean="0">
                <a:solidFill>
                  <a:srgbClr val="002060"/>
                </a:solidFill>
              </a:rPr>
              <a:t>подростка</a:t>
            </a:r>
            <a:r>
              <a:rPr lang="ru-RU" b="1" dirty="0" smtClean="0">
                <a:solidFill>
                  <a:srgbClr val="002060"/>
                </a:solidFill>
              </a:rPr>
              <a:t>, тем более </a:t>
            </a:r>
            <a:r>
              <a:rPr lang="ru-RU" b="1" dirty="0" smtClean="0">
                <a:solidFill>
                  <a:srgbClr val="002060"/>
                </a:solidFill>
              </a:rPr>
              <a:t>говоря: «Ты </a:t>
            </a:r>
            <a:r>
              <a:rPr lang="ru-RU" b="1" dirty="0" smtClean="0">
                <a:solidFill>
                  <a:srgbClr val="002060"/>
                </a:solidFill>
              </a:rPr>
              <a:t>невнимателен, эгоистичен, неопытен, молод» и т. п., старайтесь говорить о том, что вас беспокоит по существу;</a:t>
            </a:r>
          </a:p>
          <a:p>
            <a:pPr algn="just"/>
            <a:r>
              <a:rPr lang="ru-RU" b="1" dirty="0" smtClean="0">
                <a:solidFill>
                  <a:srgbClr val="002060"/>
                </a:solidFill>
              </a:rPr>
              <a:t>- не обобщайте - избегайте использования слов «всегда», «никогда» в описании поведения </a:t>
            </a:r>
            <a:r>
              <a:rPr lang="ru-RU" b="1" dirty="0" smtClean="0">
                <a:solidFill>
                  <a:srgbClr val="002060"/>
                </a:solidFill>
              </a:rPr>
              <a:t>подростка</a:t>
            </a:r>
            <a:r>
              <a:rPr lang="ru-RU" b="1" dirty="0" smtClean="0">
                <a:solidFill>
                  <a:srgbClr val="002060"/>
                </a:solidFill>
              </a:rPr>
              <a:t>, приводите в пример конкретные факты и ситуации, которые вы оба с ребёнком хорошо помните.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Письма   в   газету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074" name="Picture 2" descr="C:\Users\User\Desktop\Для презентаций\анимашки\OBJECTS\MAGNIFY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43042" y="1928802"/>
            <a:ext cx="6962396" cy="5451700"/>
          </a:xfrm>
          <a:prstGeom prst="rect">
            <a:avLst/>
          </a:prstGeom>
          <a:noFill/>
        </p:spPr>
      </p:pic>
      <p:pic>
        <p:nvPicPr>
          <p:cNvPr id="6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5" cstate="print"/>
          <a:stretch>
            <a:fillRect/>
          </a:stretch>
        </p:blipFill>
        <p:spPr>
          <a:xfrm flipH="1">
            <a:off x="642910" y="928670"/>
            <a:ext cx="1428760" cy="1428760"/>
          </a:xfrm>
          <a:prstGeom prst="rect">
            <a:avLst/>
          </a:prstGeom>
        </p:spPr>
      </p:pic>
      <p:pic>
        <p:nvPicPr>
          <p:cNvPr id="7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2" name="Записанный звук"/>
          </p:nvPr>
        </p:nvPicPr>
        <p:blipFill>
          <a:blip r:embed="rId6" cstate="print"/>
          <a:stretch>
            <a:fillRect/>
          </a:stretch>
        </p:blipFill>
        <p:spPr>
          <a:xfrm>
            <a:off x="6786578" y="1142984"/>
            <a:ext cx="1285884" cy="1285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35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4454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Банк родительской мудрости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" name="Рисунок 4" descr="kniga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 rot="668005">
            <a:off x="4590497" y="1563228"/>
            <a:ext cx="3137705" cy="2717187"/>
          </a:xfrm>
          <a:prstGeom prst="rect">
            <a:avLst/>
          </a:prstGeom>
        </p:spPr>
      </p:pic>
      <p:pic>
        <p:nvPicPr>
          <p:cNvPr id="6" name="Picture 2" descr="http://26311s001.edusite.ru/images/gbook03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810042">
            <a:off x="737125" y="2560028"/>
            <a:ext cx="3329746" cy="3060884"/>
          </a:xfrm>
          <a:prstGeom prst="rect">
            <a:avLst/>
          </a:prstGeom>
          <a:noFill/>
        </p:spPr>
      </p:pic>
      <p:pic>
        <p:nvPicPr>
          <p:cNvPr id="7" name="001 М. Фомин - Все будет хорошо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7358082" y="5143512"/>
            <a:ext cx="1509722" cy="15097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6" presetClass="emph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9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6000"/>
                            </p:stCondLst>
                            <p:childTnLst>
                              <p:par>
                                <p:cTn id="11" presetID="6" presetClass="emph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Scale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13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786678" y="142852"/>
            <a:ext cx="1357322" cy="6715148"/>
          </a:xfrm>
        </p:spPr>
        <p:txBody>
          <a:bodyPr vert="vert">
            <a:normAutofit fontScale="90000"/>
          </a:bodyPr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Пожелание от классного руководителя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0"/>
            <a:ext cx="7686700" cy="685800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dirty="0" smtClean="0"/>
              <a:t>                            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После бурь и тревог, после радости или неволи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Возвращаемся мы к себе в дом,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Где уют и не хочется чувствовать боли.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Человек обязательно должен куда-то вернуться,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К горлу  сглотнуть подкатившийся ком,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У порога вздохнуть, снять пальто  и тихонько разуться.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Человеку  надо, чтоб было куда возвращаться,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Чтобы окна сверкали от счастья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При виде того, который успел всего сполна нахлебаться.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Человеку обязательно надо, чтоб его ждали стены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укрыли от всякой напасти,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Чтобы знал человек, что в доме родном ему нету замены,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Таков он один, пусть весёлый, а может, печальный,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Дом его ждёт, и он в нём желанен,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Здесь его любят, какой бы он ни был смешной и банальный.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Дом – это кров и тепло, защита, покой  и космос  отчасти,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И он многогранен.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У человека есть Дом - красота это, радость, любовь и участье!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 </a:t>
            </a:r>
          </a:p>
          <a:p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1714488"/>
            <a:ext cx="857224" cy="335758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2800" b="1" i="1" dirty="0" smtClean="0">
                <a:solidFill>
                  <a:srgbClr val="002060"/>
                </a:solidFill>
              </a:rPr>
              <a:t>Д О М</a:t>
            </a:r>
            <a:endParaRPr lang="ru-RU" sz="28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esktop\Для презентаций\анимашки\mp2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85735"/>
            <a:ext cx="9144000" cy="6943735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285728"/>
            <a:ext cx="8457059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all" spc="0" dirty="0" smtClean="0">
                <a:ln w="0">
                  <a:solidFill>
                    <a:srgbClr val="C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Спасибо</a:t>
            </a:r>
          </a:p>
          <a:p>
            <a:pPr algn="ctr"/>
            <a:r>
              <a:rPr lang="ru-RU" sz="5400" b="1" cap="all" spc="0" dirty="0" smtClean="0">
                <a:ln w="0">
                  <a:solidFill>
                    <a:srgbClr val="C00000"/>
                  </a:solidFill>
                </a:ln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за сотрудничество</a:t>
            </a:r>
            <a:r>
              <a:rPr lang="ru-RU" sz="5400" b="1" cap="all" spc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!</a:t>
            </a:r>
            <a:endParaRPr lang="ru-RU" sz="5400" b="1" cap="all" spc="0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46"/>
          </a:xfrm>
        </p:spPr>
        <p:txBody>
          <a:bodyPr/>
          <a:lstStyle/>
          <a:p>
            <a:r>
              <a:rPr lang="ru-RU" dirty="0" smtClean="0">
                <a:solidFill>
                  <a:srgbClr val="0070C0"/>
                </a:solidFill>
              </a:rPr>
              <a:t> 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М </a:t>
            </a:r>
            <a:r>
              <a:rPr lang="ru-RU" dirty="0" err="1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е </a:t>
            </a:r>
            <a:r>
              <a:rPr lang="ru-RU" dirty="0" err="1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н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и е      а в т о </a:t>
            </a:r>
            <a:r>
              <a:rPr lang="ru-RU" dirty="0" err="1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р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и т е т а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84"/>
            <a:ext cx="8786874" cy="5572164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 - это опасение хотя бы одной стороны, что её интересы нарушает, ущемляет, игнорирует другая сторона.</a:t>
            </a: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                                                                У. </a:t>
            </a:r>
            <a:r>
              <a:rPr lang="ru-RU" b="1" i="1" dirty="0" smtClean="0">
                <a:solidFill>
                  <a:srgbClr val="002060"/>
                </a:solidFill>
              </a:rPr>
              <a:t>Линкольн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Искусство быть мудрым состоит в умении знать, на что не следует обращать внимание.                           </a:t>
            </a:r>
            <a:r>
              <a:rPr lang="ru-RU" b="1" dirty="0" smtClean="0">
                <a:solidFill>
                  <a:srgbClr val="002060"/>
                </a:solidFill>
              </a:rPr>
              <a:t>У </a:t>
            </a:r>
            <a:r>
              <a:rPr lang="ru-RU" b="1" i="1" dirty="0" smtClean="0">
                <a:solidFill>
                  <a:srgbClr val="002060"/>
                </a:solidFill>
              </a:rPr>
              <a:t>Джеймс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Бывают обстоятельства, когда прощение производит гораздо более сильную моральную встряску, чем произвело бы в данном случае наказание. </a:t>
            </a:r>
          </a:p>
          <a:p>
            <a:pPr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                                                                         В. А. Сухомлинский</a:t>
            </a:r>
            <a:endParaRPr lang="ru-RU" b="1" dirty="0" smtClean="0">
              <a:solidFill>
                <a:srgbClr val="00206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Воспитание детей - это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лёгкое </a:t>
            </a:r>
            <a:r>
              <a:rPr lang="ru-RU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дело, когда оно делается без трёпки нервов, в порядке здоровой, спокойной, нормальной, разумной и весёлой жизни.  </a:t>
            </a:r>
            <a:r>
              <a:rPr lang="ru-RU" b="1" i="1" dirty="0" smtClean="0">
                <a:solidFill>
                  <a:srgbClr val="002060"/>
                </a:solidFill>
              </a:rPr>
              <a:t>А. С. Макаренко</a:t>
            </a:r>
            <a:endParaRPr lang="ru-RU" b="1" dirty="0" smtClean="0">
              <a:solidFill>
                <a:srgbClr val="002060"/>
              </a:solidFill>
            </a:endParaRP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Возьмите    слово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340043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Что для Вас является главной проблемой в конфликтах с вашим ребёнком?</a:t>
            </a:r>
            <a:endParaRPr lang="ru-RU" sz="4400" b="1" dirty="0">
              <a:solidFill>
                <a:srgbClr val="002060"/>
              </a:solidFill>
            </a:endParaRPr>
          </a:p>
        </p:txBody>
      </p:sp>
      <p:pic>
        <p:nvPicPr>
          <p:cNvPr id="3074" name="Picture 2" descr="C:\Users\User\Desktop\Для презентаций\анимашки\mb1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4894581"/>
            <a:ext cx="1571636" cy="996647"/>
          </a:xfrm>
          <a:prstGeom prst="rect">
            <a:avLst/>
          </a:prstGeom>
          <a:noFill/>
        </p:spPr>
      </p:pic>
      <p:pic>
        <p:nvPicPr>
          <p:cNvPr id="3075" name="Picture 3" descr="C:\Users\User\Desktop\Для презентаций\анимашки\mb18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5286388"/>
            <a:ext cx="1500198" cy="1134296"/>
          </a:xfrm>
          <a:prstGeom prst="rect">
            <a:avLst/>
          </a:prstGeom>
          <a:noFill/>
        </p:spPr>
      </p:pic>
      <p:pic>
        <p:nvPicPr>
          <p:cNvPr id="3076" name="Picture 4" descr="C:\Users\User\Desktop\Для презентаций\анимашки\mb2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076885"/>
            <a:ext cx="1857388" cy="1825261"/>
          </a:xfrm>
          <a:prstGeom prst="rect">
            <a:avLst/>
          </a:prstGeom>
          <a:noFill/>
        </p:spPr>
      </p:pic>
      <p:pic>
        <p:nvPicPr>
          <p:cNvPr id="3077" name="Picture 5" descr="C:\Users\User\Desktop\Для презентаций\анимашки\mb16.gif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989902" y="5429264"/>
            <a:ext cx="1629699" cy="10334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Мудрость авторитета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000" b="1" dirty="0" smtClean="0">
                <a:solidFill>
                  <a:srgbClr val="002060"/>
                </a:solidFill>
              </a:rPr>
              <a:t>От любви до ненависти один шаг, а от ненависти до любви – километры шагов. </a:t>
            </a:r>
          </a:p>
          <a:p>
            <a:pPr algn="r">
              <a:buNone/>
            </a:pPr>
            <a:r>
              <a:rPr lang="ru-RU" sz="3600" b="1" i="1" dirty="0" smtClean="0">
                <a:solidFill>
                  <a:srgbClr val="002060"/>
                </a:solidFill>
              </a:rPr>
              <a:t>Сенека</a:t>
            </a:r>
            <a:endParaRPr lang="ru-RU" sz="3600" b="1" i="1" dirty="0">
              <a:solidFill>
                <a:srgbClr val="002060"/>
              </a:solidFill>
            </a:endParaRPr>
          </a:p>
        </p:txBody>
      </p:sp>
      <p:pic>
        <p:nvPicPr>
          <p:cNvPr id="4098" name="Picture 2" descr="C:\Users\User\Desktop\Для презентаций\анимашки\cvetok3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3786190"/>
            <a:ext cx="2857520" cy="28575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С и т у а </a:t>
            </a:r>
            <a:r>
              <a:rPr lang="ru-RU" dirty="0" err="1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ц</a:t>
            </a:r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 и я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5124" name="Picture 4" descr="C:\Users\User\Desktop\Для презентаций\анимашки\p11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8186970"/>
            <a:ext cx="5143504" cy="21298099"/>
          </a:xfrm>
          <a:prstGeom prst="rect">
            <a:avLst/>
          </a:prstGeom>
          <a:noFill/>
        </p:spPr>
      </p:pic>
      <p:pic>
        <p:nvPicPr>
          <p:cNvPr id="8" name="Записанный звук">
            <a:hlinkClick r:id="" action="ppaction://media"/>
          </p:cNvPr>
          <p:cNvPicPr>
            <a:picLocks noRot="1" noChangeAspect="1"/>
          </p:cNvPicPr>
          <p:nvPr>
            <a:wavAudioFile r:embed="rId1" name="Записанный звук"/>
          </p:nvPr>
        </p:nvPicPr>
        <p:blipFill>
          <a:blip r:embed="rId4" cstate="print"/>
          <a:stretch>
            <a:fillRect/>
          </a:stretch>
        </p:blipFill>
        <p:spPr>
          <a:xfrm>
            <a:off x="7500958" y="5214950"/>
            <a:ext cx="1304932" cy="130493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330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Закончить предложение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000240"/>
            <a:ext cx="8229600" cy="161448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Конфликт – это…</a:t>
            </a:r>
            <a:endParaRPr lang="ru-RU" sz="4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 descr="C:\Users\User\Desktop\Для презентаций\анимашки\KIDS\AN065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14678" y="2928934"/>
            <a:ext cx="2728926" cy="36385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</p:spPr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Мудрость авторитета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000108"/>
            <a:ext cx="8715436" cy="4114816"/>
          </a:xfrm>
        </p:spPr>
        <p:txBody>
          <a:bodyPr/>
          <a:lstStyle/>
          <a:p>
            <a:pPr algn="just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Психолог </a:t>
            </a:r>
            <a:r>
              <a:rPr lang="ru-RU" sz="3600" b="1" dirty="0" err="1" smtClean="0">
                <a:solidFill>
                  <a:srgbClr val="002060"/>
                </a:solidFill>
              </a:rPr>
              <a:t>Вэльюсен</a:t>
            </a:r>
            <a:r>
              <a:rPr lang="ru-RU" sz="3600" b="1" dirty="0" smtClean="0">
                <a:solidFill>
                  <a:srgbClr val="002060"/>
                </a:solidFill>
              </a:rPr>
              <a:t>: </a:t>
            </a:r>
          </a:p>
          <a:p>
            <a:pPr algn="just">
              <a:buNone/>
            </a:pPr>
            <a:r>
              <a:rPr lang="ru-RU" sz="3600" b="1" dirty="0" smtClean="0">
                <a:solidFill>
                  <a:srgbClr val="002060"/>
                </a:solidFill>
              </a:rPr>
              <a:t>           «Порка - это первый вершок аршинной дубины насилия. Именно из нее рождаются драки, а в конце концов - убийства, изнасилования, терроризм».</a:t>
            </a:r>
          </a:p>
          <a:p>
            <a:endParaRPr lang="ru-RU" dirty="0"/>
          </a:p>
        </p:txBody>
      </p:sp>
      <p:pic>
        <p:nvPicPr>
          <p:cNvPr id="10242" name="Picture 2" descr="C:\Users\User\Desktop\Для презентаций\анимашки\cat_run1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14612" y="3871912"/>
            <a:ext cx="4500594" cy="2700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n w="6350">
                  <a:solidFill>
                    <a:srgbClr val="C00000"/>
                  </a:solidFill>
                </a:ln>
                <a:solidFill>
                  <a:srgbClr val="0070C0"/>
                </a:solidFill>
                <a:effectLst>
                  <a:glow rad="101600">
                    <a:srgbClr val="C00000">
                      <a:alpha val="60000"/>
                    </a:srgbClr>
                  </a:glow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</a:rPr>
              <a:t>Ассоциации</a:t>
            </a:r>
            <a:endParaRPr lang="ru-RU" dirty="0">
              <a:ln w="6350">
                <a:solidFill>
                  <a:srgbClr val="C00000"/>
                </a:solidFill>
              </a:ln>
              <a:solidFill>
                <a:srgbClr val="0070C0"/>
              </a:solidFill>
              <a:effectLst>
                <a:glow rad="101600">
                  <a:srgbClr val="C00000">
                    <a:alpha val="60000"/>
                  </a:srgbClr>
                </a:glow>
                <a:outerShdw blurRad="114300" dist="101600" dir="27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Clr>
                <a:srgbClr val="002060"/>
              </a:buClr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конфликт  - мебель, то какая?</a:t>
            </a:r>
          </a:p>
          <a:p>
            <a:pPr>
              <a:buClr>
                <a:srgbClr val="002060"/>
              </a:buClr>
            </a:pP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002060"/>
              </a:buClr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конфликт – посуда, то какая?</a:t>
            </a:r>
          </a:p>
          <a:p>
            <a:pPr>
              <a:buClr>
                <a:srgbClr val="002060"/>
              </a:buClr>
            </a:pPr>
            <a:endParaRPr lang="ru-RU" sz="3600" b="1" dirty="0" smtClean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Clr>
                <a:srgbClr val="002060"/>
              </a:buClr>
            </a:pPr>
            <a:r>
              <a:rPr lang="ru-RU" sz="36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конфликт – одежда, то какая?</a:t>
            </a:r>
            <a:endParaRPr lang="ru-RU" sz="36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1">
      <a:dk1>
        <a:sysClr val="windowText" lastClr="000000"/>
      </a:dk1>
      <a:lt1>
        <a:sysClr val="window" lastClr="FFFFFF"/>
      </a:lt1>
      <a:dk2>
        <a:srgbClr val="20C8F7"/>
      </a:dk2>
      <a:lt2>
        <a:srgbClr val="DBF5F9"/>
      </a:lt2>
      <a:accent1>
        <a:srgbClr val="0F6FC6"/>
      </a:accent1>
      <a:accent2>
        <a:srgbClr val="009DD9"/>
      </a:accent2>
      <a:accent3>
        <a:srgbClr val="20C8F7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293</TotalTime>
  <Words>1146</Words>
  <Application>Microsoft Office PowerPoint</Application>
  <PresentationFormat>Экран (4:3)</PresentationFormat>
  <Paragraphs>119</Paragraphs>
  <Slides>24</Slides>
  <Notes>0</Notes>
  <HiddenSlides>0</HiddenSlides>
  <MMClips>6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Апекс</vt:lpstr>
      <vt:lpstr>Слайд 1</vt:lpstr>
      <vt:lpstr>Конфликты с взрослеющими детьми</vt:lpstr>
      <vt:lpstr> М н е н и е      а в т о р и т е т а</vt:lpstr>
      <vt:lpstr>Возьмите    слово</vt:lpstr>
      <vt:lpstr>Мудрость авторитета</vt:lpstr>
      <vt:lpstr>С и т у а ц и я</vt:lpstr>
      <vt:lpstr>Закончить предложение</vt:lpstr>
      <vt:lpstr>Мудрость авторитета</vt:lpstr>
      <vt:lpstr>Ассоциации</vt:lpstr>
      <vt:lpstr>Тезаурус</vt:lpstr>
      <vt:lpstr>Качества и умения, необходимые для успешного разрешения конфликтов</vt:lpstr>
      <vt:lpstr>Тест для родителей</vt:lpstr>
      <vt:lpstr>Ситуации семейного воспитания</vt:lpstr>
      <vt:lpstr>Слайд 14</vt:lpstr>
      <vt:lpstr>Слайд 15</vt:lpstr>
      <vt:lpstr>Слайд 16</vt:lpstr>
      <vt:lpstr>Способы подавления гнева, агрессии</vt:lpstr>
      <vt:lpstr>Закончи предложения</vt:lpstr>
      <vt:lpstr>Правила общения при конфликте с ребёнком</vt:lpstr>
      <vt:lpstr>Слайд 20</vt:lpstr>
      <vt:lpstr>Письма   в   газету</vt:lpstr>
      <vt:lpstr>Банк родительской мудрости</vt:lpstr>
      <vt:lpstr>Пожелание от классного руководителя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Конфликты с взрослеющими детьми</dc:title>
  <dc:creator>Admin</dc:creator>
  <cp:lastModifiedBy>User</cp:lastModifiedBy>
  <cp:revision>33</cp:revision>
  <dcterms:created xsi:type="dcterms:W3CDTF">2010-10-22T06:28:37Z</dcterms:created>
  <dcterms:modified xsi:type="dcterms:W3CDTF">2010-10-24T09:20:16Z</dcterms:modified>
</cp:coreProperties>
</file>