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3"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8" autoAdjust="0"/>
    <p:restoredTop sz="97391" autoAdjust="0"/>
  </p:normalViewPr>
  <p:slideViewPr>
    <p:cSldViewPr>
      <p:cViewPr varScale="1">
        <p:scale>
          <a:sx n="75" d="100"/>
          <a:sy n="75" d="100"/>
        </p:scale>
        <p:origin x="-101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6B34526-D44A-4C98-B662-C2F851A44A38}"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EA2866-FC8B-4288-ABDB-DEA00EB6C46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B34526-D44A-4C98-B662-C2F851A44A38}" type="datetimeFigureOut">
              <a:rPr lang="ru-RU" smtClean="0"/>
              <a:pPr/>
              <a:t>19.01.2015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EA2866-FC8B-4288-ABDB-DEA00EB6C46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13" name="Прямоугольник 12"/>
          <p:cNvSpPr/>
          <p:nvPr/>
        </p:nvSpPr>
        <p:spPr>
          <a:xfrm>
            <a:off x="0" y="2214554"/>
            <a:ext cx="9144000" cy="1754326"/>
          </a:xfrm>
          <a:prstGeom prst="rect">
            <a:avLst/>
          </a:prstGeom>
          <a:noFill/>
        </p:spPr>
        <p:txBody>
          <a:bodyPr wrap="square" lIns="91440" tIns="45720" rIns="91440" bIns="45720">
            <a:spAutoFit/>
          </a:bodyPr>
          <a:lstStyle/>
          <a:p>
            <a:pPr algn="ctr"/>
            <a:r>
              <a:rPr lang="de-D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Deutschsprachigen</a:t>
            </a:r>
            <a:br>
              <a:rPr lang="de-D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br>
            <a:r>
              <a:rPr lang="de-D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 Ländern</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pic>
        <p:nvPicPr>
          <p:cNvPr id="14" name="Рисунок 13" descr="Flag_Map_Of_Luxembourg.png"/>
          <p:cNvPicPr>
            <a:picLocks noChangeAspect="1"/>
          </p:cNvPicPr>
          <p:nvPr/>
        </p:nvPicPr>
        <p:blipFill>
          <a:blip r:embed="rId3"/>
          <a:stretch>
            <a:fillRect/>
          </a:stretch>
        </p:blipFill>
        <p:spPr>
          <a:xfrm>
            <a:off x="0" y="3786190"/>
            <a:ext cx="2643206" cy="2643206"/>
          </a:xfrm>
          <a:prstGeom prst="rect">
            <a:avLst/>
          </a:prstGeom>
        </p:spPr>
      </p:pic>
      <p:pic>
        <p:nvPicPr>
          <p:cNvPr id="15" name="Рисунок 14" descr="liechtenstein-flag-map.png"/>
          <p:cNvPicPr>
            <a:picLocks noChangeAspect="1"/>
          </p:cNvPicPr>
          <p:nvPr/>
        </p:nvPicPr>
        <p:blipFill>
          <a:blip r:embed="rId4">
            <a:clrChange>
              <a:clrFrom>
                <a:srgbClr val="FFFFFF"/>
              </a:clrFrom>
              <a:clrTo>
                <a:srgbClr val="FFFFFF">
                  <a:alpha val="0"/>
                </a:srgbClr>
              </a:clrTo>
            </a:clrChange>
          </a:blip>
          <a:stretch>
            <a:fillRect/>
          </a:stretch>
        </p:blipFill>
        <p:spPr>
          <a:xfrm>
            <a:off x="7286644" y="3786190"/>
            <a:ext cx="1491452" cy="2857496"/>
          </a:xfrm>
          <a:prstGeom prst="rect">
            <a:avLst/>
          </a:prstGeom>
        </p:spPr>
      </p:pic>
      <p:pic>
        <p:nvPicPr>
          <p:cNvPr id="16" name="Рисунок 15" descr="swiss.png"/>
          <p:cNvPicPr>
            <a:picLocks noChangeAspect="1"/>
          </p:cNvPicPr>
          <p:nvPr/>
        </p:nvPicPr>
        <p:blipFill>
          <a:blip r:embed="rId5"/>
          <a:stretch>
            <a:fillRect/>
          </a:stretch>
        </p:blipFill>
        <p:spPr>
          <a:xfrm>
            <a:off x="357158" y="428604"/>
            <a:ext cx="2638425" cy="1752600"/>
          </a:xfrm>
          <a:prstGeom prst="rect">
            <a:avLst/>
          </a:prstGeom>
        </p:spPr>
      </p:pic>
      <p:pic>
        <p:nvPicPr>
          <p:cNvPr id="18" name="Рисунок 17" descr="453px-de-pahylsvg1.png"/>
          <p:cNvPicPr>
            <a:picLocks noChangeAspect="1"/>
          </p:cNvPicPr>
          <p:nvPr/>
        </p:nvPicPr>
        <p:blipFill>
          <a:blip r:embed="rId6"/>
          <a:stretch>
            <a:fillRect/>
          </a:stretch>
        </p:blipFill>
        <p:spPr>
          <a:xfrm>
            <a:off x="3857620" y="4357694"/>
            <a:ext cx="1643074" cy="2176257"/>
          </a:xfrm>
          <a:prstGeom prst="rect">
            <a:avLst/>
          </a:prstGeom>
        </p:spPr>
      </p:pic>
      <p:pic>
        <p:nvPicPr>
          <p:cNvPr id="19" name="Рисунок 18" descr="austrian-flag-map.png"/>
          <p:cNvPicPr>
            <a:picLocks noChangeAspect="1"/>
          </p:cNvPicPr>
          <p:nvPr/>
        </p:nvPicPr>
        <p:blipFill>
          <a:blip r:embed="rId7"/>
          <a:stretch>
            <a:fillRect/>
          </a:stretch>
        </p:blipFill>
        <p:spPr>
          <a:xfrm>
            <a:off x="5357818" y="428604"/>
            <a:ext cx="3250260" cy="1714512"/>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55"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1000" fill="hold"/>
                                        <p:tgtEl>
                                          <p:spTgt spid="19"/>
                                        </p:tgtEl>
                                        <p:attrNameLst>
                                          <p:attrName>ppt_w</p:attrName>
                                        </p:attrNameLst>
                                      </p:cBhvr>
                                      <p:tavLst>
                                        <p:tav tm="0">
                                          <p:val>
                                            <p:strVal val="#ppt_w*0.70"/>
                                          </p:val>
                                        </p:tav>
                                        <p:tav tm="100000">
                                          <p:val>
                                            <p:strVal val="#ppt_w"/>
                                          </p:val>
                                        </p:tav>
                                      </p:tavLst>
                                    </p:anim>
                                    <p:anim calcmode="lin" valueType="num">
                                      <p:cBhvr>
                                        <p:cTn id="24" dur="1000" fill="hold"/>
                                        <p:tgtEl>
                                          <p:spTgt spid="19"/>
                                        </p:tgtEl>
                                        <p:attrNameLst>
                                          <p:attrName>ppt_h</p:attrName>
                                        </p:attrNameLst>
                                      </p:cBhvr>
                                      <p:tavLst>
                                        <p:tav tm="0">
                                          <p:val>
                                            <p:strVal val="#ppt_h"/>
                                          </p:val>
                                        </p:tav>
                                        <p:tav tm="100000">
                                          <p:val>
                                            <p:strVal val="#ppt_h"/>
                                          </p:val>
                                        </p:tav>
                                      </p:tavLst>
                                    </p:anim>
                                    <p:animEffect transition="in" filter="fade">
                                      <p:cBhvr>
                                        <p:cTn id="25" dur="1000"/>
                                        <p:tgtEl>
                                          <p:spTgt spid="19"/>
                                        </p:tgtEl>
                                      </p:cBhvr>
                                    </p:animEffect>
                                  </p:childTnLst>
                                </p:cTn>
                              </p:par>
                            </p:childTnLst>
                          </p:cTn>
                        </p:par>
                        <p:par>
                          <p:cTn id="26" fill="hold">
                            <p:stCondLst>
                              <p:cond delay="2500"/>
                            </p:stCondLst>
                            <p:childTnLst>
                              <p:par>
                                <p:cTn id="27" presetID="6"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circle(in)">
                                      <p:cBhvr>
                                        <p:cTn id="29" dur="50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13">
                                            <p:txEl>
                                              <p:pRg st="0" end="0"/>
                                            </p:txEl>
                                          </p:spTgt>
                                        </p:tgtEl>
                                        <p:attrNameLst>
                                          <p:attrName>style.visibility</p:attrName>
                                        </p:attrNameLst>
                                      </p:cBhvr>
                                      <p:to>
                                        <p:strVal val="visible"/>
                                      </p:to>
                                    </p:set>
                                    <p:anim calcmode="lin" valueType="num">
                                      <p:cBhvr>
                                        <p:cTn id="34" dur="10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10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36" dur="10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10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1000" tmFilter="0,0; .5, 1; 1, 1"/>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714412" y="285728"/>
            <a:ext cx="7477125" cy="1114425"/>
          </a:xfrm>
        </p:spPr>
        <p:txBody>
          <a:bodyPr/>
          <a:lstStyle/>
          <a:p>
            <a:r>
              <a:rPr lang="de-DE"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LUXEMBURG</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sp>
        <p:nvSpPr>
          <p:cNvPr id="59395" name="Rectangle 3"/>
          <p:cNvSpPr>
            <a:spLocks noGrp="1" noChangeArrowheads="1"/>
          </p:cNvSpPr>
          <p:nvPr>
            <p:ph type="body" idx="1"/>
          </p:nvPr>
        </p:nvSpPr>
        <p:spPr>
          <a:xfrm>
            <a:off x="142844" y="1571612"/>
            <a:ext cx="5286412" cy="3500462"/>
          </a:xfrm>
        </p:spPr>
        <p:style>
          <a:lnRef idx="1">
            <a:schemeClr val="accent1"/>
          </a:lnRef>
          <a:fillRef idx="2">
            <a:schemeClr val="accent1"/>
          </a:fillRef>
          <a:effectRef idx="1">
            <a:schemeClr val="accent1"/>
          </a:effectRef>
          <a:fontRef idx="minor">
            <a:schemeClr val="dk1"/>
          </a:fontRef>
        </p:style>
        <p:txBody>
          <a:bodyPr>
            <a:normAutofit/>
          </a:bodyPr>
          <a:lstStyle/>
          <a:p>
            <a:pPr>
              <a:lnSpc>
                <a:spcPct val="80000"/>
              </a:lnSpc>
              <a:buNone/>
            </a:pPr>
            <a:r>
              <a:rPr lang="de-DE" sz="2000" dirty="0">
                <a:latin typeface="Book Antiqua" pitchFamily="18" charset="0"/>
              </a:rPr>
              <a:t>Dieser Name kommt von „LUZIKIENBUIG“- </a:t>
            </a:r>
            <a:r>
              <a:rPr lang="de-DE" sz="2000" dirty="0" smtClean="0">
                <a:latin typeface="Book Antiqua" pitchFamily="18" charset="0"/>
              </a:rPr>
              <a:t>einer kleiner </a:t>
            </a:r>
            <a:r>
              <a:rPr lang="de-DE" sz="2000" dirty="0">
                <a:latin typeface="Book Antiqua" pitchFamily="18" charset="0"/>
              </a:rPr>
              <a:t>Burg. Das heutige Luxemburgische Wappen ist der Löwe auf silbernem Feld. Es gibt hier 2 Landsprachen: DEUTSCH und FRANSÖSISCH. Zuerst erlernen die Schüler die deutsche Sprache, ab 2-te Klasse beginnen sie Französisch zu lernen, das in der Mittelschule zur Unterrichtssprache wird. Die Einwohner sind nur zu 74 % Luxemburger</a:t>
            </a:r>
            <a:r>
              <a:rPr lang="de-DE" sz="2000" dirty="0" smtClean="0">
                <a:latin typeface="Book Antiqua" pitchFamily="18" charset="0"/>
              </a:rPr>
              <a:t>.</a:t>
            </a:r>
            <a:endParaRPr lang="ru-RU" sz="2000" dirty="0">
              <a:latin typeface="Book Antiqua" pitchFamily="18" charset="0"/>
            </a:endParaRPr>
          </a:p>
        </p:txBody>
      </p:sp>
      <p:pic>
        <p:nvPicPr>
          <p:cNvPr id="6" name="Рисунок 5" descr="luxembourg.jpg"/>
          <p:cNvPicPr>
            <a:picLocks noChangeAspect="1"/>
          </p:cNvPicPr>
          <p:nvPr/>
        </p:nvPicPr>
        <p:blipFill>
          <a:blip r:embed="rId3" cstate="print"/>
          <a:stretch>
            <a:fillRect/>
          </a:stretch>
        </p:blipFill>
        <p:spPr>
          <a:xfrm>
            <a:off x="6429388" y="500042"/>
            <a:ext cx="1790694" cy="11191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Рисунок 6" descr="Flag_Map_Of_Luxembourg.png"/>
          <p:cNvPicPr>
            <a:picLocks noChangeAspect="1"/>
          </p:cNvPicPr>
          <p:nvPr/>
        </p:nvPicPr>
        <p:blipFill>
          <a:blip r:embed="rId4"/>
          <a:stretch>
            <a:fillRect/>
          </a:stretch>
        </p:blipFill>
        <p:spPr>
          <a:xfrm>
            <a:off x="5572132" y="2000240"/>
            <a:ext cx="4191006" cy="4191006"/>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Scale>
                                      <p:cBhvr>
                                        <p:cTn id="7" dur="1000" decel="50000" fill="hold">
                                          <p:stCondLst>
                                            <p:cond delay="0"/>
                                          </p:stCondLst>
                                        </p:cTn>
                                        <p:tgtEl>
                                          <p:spTgt spid="593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9394"/>
                                        </p:tgtEl>
                                        <p:attrNameLst>
                                          <p:attrName>ppt_x</p:attrName>
                                          <p:attrName>ppt_y</p:attrName>
                                        </p:attrNameLst>
                                      </p:cBhvr>
                                    </p:animMotion>
                                    <p:animEffect transition="in" filter="fade">
                                      <p:cBhvr>
                                        <p:cTn id="9" dur="1000"/>
                                        <p:tgtEl>
                                          <p:spTgt spid="59394"/>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de-DE"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LIECHTENSCHTEIN</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sp>
        <p:nvSpPr>
          <p:cNvPr id="60419" name="Rectangle 3"/>
          <p:cNvSpPr>
            <a:spLocks noGrp="1" noChangeArrowheads="1"/>
          </p:cNvSpPr>
          <p:nvPr>
            <p:ph type="body" idx="1"/>
          </p:nvPr>
        </p:nvSpPr>
        <p:spPr>
          <a:xfrm>
            <a:off x="142844" y="1928802"/>
            <a:ext cx="5245100" cy="2544767"/>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lnSpc>
                <a:spcPct val="90000"/>
              </a:lnSpc>
            </a:pPr>
            <a:r>
              <a:rPr lang="de-DE" sz="2000" dirty="0">
                <a:latin typeface="Book Antiqua" pitchFamily="18" charset="0"/>
              </a:rPr>
              <a:t>Das ist das kleinste deutsch sprechende Land. Es ist 6-mal kleinere als unsere Hauptstadt Moskau. Das ist eine konstitutionelle Monarchie. In der Hauptstadt Vaduz leben 4800 Menschen. Es gibt hier keine Staatgrenzen, kein eigenes Geld. Die größte Sehenswürdigkeit des Landes ist das Schloss VADUZ.</a:t>
            </a:r>
            <a:endParaRPr lang="ru-RU" sz="2000" dirty="0">
              <a:latin typeface="Book Antiqua" pitchFamily="18" charset="0"/>
            </a:endParaRPr>
          </a:p>
        </p:txBody>
      </p:sp>
      <p:sp>
        <p:nvSpPr>
          <p:cNvPr id="15362" name="AutoShape 2" descr="http://www.flight965.com/wp-content/uploads/2013/01/liechtenstein-flag-map.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 name="Рисунок 5" descr="liechtenstein-flag-map.png"/>
          <p:cNvPicPr>
            <a:picLocks noChangeAspect="1"/>
          </p:cNvPicPr>
          <p:nvPr/>
        </p:nvPicPr>
        <p:blipFill>
          <a:blip r:embed="rId3">
            <a:clrChange>
              <a:clrFrom>
                <a:srgbClr val="FFFFFF"/>
              </a:clrFrom>
              <a:clrTo>
                <a:srgbClr val="FFFFFF">
                  <a:alpha val="0"/>
                </a:srgbClr>
              </a:clrTo>
            </a:clrChange>
          </a:blip>
          <a:stretch>
            <a:fillRect/>
          </a:stretch>
        </p:blipFill>
        <p:spPr>
          <a:xfrm>
            <a:off x="6643702" y="2450832"/>
            <a:ext cx="2300293" cy="4407168"/>
          </a:xfrm>
          <a:prstGeom prst="rect">
            <a:avLst/>
          </a:prstGeom>
        </p:spPr>
      </p:pic>
      <p:pic>
        <p:nvPicPr>
          <p:cNvPr id="7" name="Рисунок 6" descr="1433720_20111219203434.gif"/>
          <p:cNvPicPr>
            <a:picLocks noChangeAspect="1"/>
          </p:cNvPicPr>
          <p:nvPr/>
        </p:nvPicPr>
        <p:blipFill>
          <a:blip r:embed="rId2"/>
          <a:stretch>
            <a:fillRect/>
          </a:stretch>
        </p:blipFill>
        <p:spPr>
          <a:xfrm>
            <a:off x="285720" y="4714884"/>
            <a:ext cx="2405058" cy="18037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0418"/>
                                        </p:tgtEl>
                                        <p:attrNameLst>
                                          <p:attrName>style.visibility</p:attrName>
                                        </p:attrNameLst>
                                      </p:cBhvr>
                                      <p:to>
                                        <p:strVal val="visible"/>
                                      </p:to>
                                    </p:set>
                                    <p:anim calcmode="lin" valueType="num">
                                      <p:cBhvr>
                                        <p:cTn id="7" dur="500" fill="hold"/>
                                        <p:tgtEl>
                                          <p:spTgt spid="604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0418"/>
                                        </p:tgtEl>
                                        <p:attrNameLst>
                                          <p:attrName>ppt_y</p:attrName>
                                        </p:attrNameLst>
                                      </p:cBhvr>
                                      <p:tavLst>
                                        <p:tav tm="0">
                                          <p:val>
                                            <p:strVal val="#ppt_y"/>
                                          </p:val>
                                        </p:tav>
                                        <p:tav tm="100000">
                                          <p:val>
                                            <p:strVal val="#ppt_y"/>
                                          </p:val>
                                        </p:tav>
                                      </p:tavLst>
                                    </p:anim>
                                    <p:anim calcmode="lin" valueType="num">
                                      <p:cBhvr>
                                        <p:cTn id="9" dur="500" fill="hold"/>
                                        <p:tgtEl>
                                          <p:spTgt spid="604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04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0418"/>
                                        </p:tgtEl>
                                      </p:cBhvr>
                                    </p:animEffect>
                                  </p:childTnLst>
                                </p:cTn>
                              </p:par>
                              <p:par>
                                <p:cTn id="12" presetID="52"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par>
                                <p:cTn id="17" presetID="7"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b="-7000"/>
          </a:stretch>
        </a:blip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r"/>
            <a:r>
              <a:rPr lang="de-D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DIE SCHWEIZ</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sp>
        <p:nvSpPr>
          <p:cNvPr id="61443" name="Rectangle 3"/>
          <p:cNvSpPr>
            <a:spLocks noGrp="1" noChangeArrowheads="1"/>
          </p:cNvSpPr>
          <p:nvPr>
            <p:ph type="body" idx="1"/>
          </p:nvPr>
        </p:nvSpPr>
        <p:spPr>
          <a:xfrm>
            <a:off x="4429124" y="1928802"/>
            <a:ext cx="4357718" cy="2928958"/>
          </a:xfrm>
        </p:spPr>
        <p:style>
          <a:lnRef idx="1">
            <a:schemeClr val="accent2"/>
          </a:lnRef>
          <a:fillRef idx="2">
            <a:schemeClr val="accent2"/>
          </a:fillRef>
          <a:effectRef idx="1">
            <a:schemeClr val="accent2"/>
          </a:effectRef>
          <a:fontRef idx="minor">
            <a:schemeClr val="dk1"/>
          </a:fontRef>
        </p:style>
        <p:txBody>
          <a:bodyPr>
            <a:normAutofit/>
          </a:bodyPr>
          <a:lstStyle/>
          <a:p>
            <a:pPr>
              <a:lnSpc>
                <a:spcPct val="80000"/>
              </a:lnSpc>
              <a:buNone/>
            </a:pPr>
            <a:r>
              <a:rPr lang="de-DE" sz="2000" dirty="0">
                <a:latin typeface="Book Antiqua" pitchFamily="18" charset="0"/>
              </a:rPr>
              <a:t>Das ist eine Bundesrepublik. Zu ihren größten Städten gehört Bern, Zürich. Als neutraler Stadt ist die Schweiz der Sitz vieler internationalerer Organisationen. Die Industrie in Schweiz ist hochentwickelt, besonders die Textil- und Bekleidungsindustrie. Das ist ein Land mit hohen Kultur und Touristenland</a:t>
            </a:r>
            <a:r>
              <a:rPr lang="de-DE" sz="2000" dirty="0" smtClean="0">
                <a:latin typeface="Book Antiqua" pitchFamily="18" charset="0"/>
              </a:rPr>
              <a:t>.</a:t>
            </a:r>
            <a:endParaRPr lang="ru-RU" sz="2000" dirty="0">
              <a:latin typeface="Book Antiqua" pitchFamily="18" charset="0"/>
            </a:endParaRPr>
          </a:p>
        </p:txBody>
      </p:sp>
      <p:pic>
        <p:nvPicPr>
          <p:cNvPr id="5" name="Рисунок 4" descr="swiss.png"/>
          <p:cNvPicPr>
            <a:picLocks noChangeAspect="1"/>
          </p:cNvPicPr>
          <p:nvPr/>
        </p:nvPicPr>
        <p:blipFill>
          <a:blip r:embed="rId3"/>
          <a:stretch>
            <a:fillRect/>
          </a:stretch>
        </p:blipFill>
        <p:spPr>
          <a:xfrm>
            <a:off x="357158" y="428604"/>
            <a:ext cx="2638425" cy="1752600"/>
          </a:xfrm>
          <a:prstGeom prst="rect">
            <a:avLst/>
          </a:prstGeom>
        </p:spPr>
      </p:pic>
      <p:pic>
        <p:nvPicPr>
          <p:cNvPr id="6" name="Рисунок 5" descr="520x293_695818_[www.ArtFile.ru].jpg"/>
          <p:cNvPicPr>
            <a:picLocks noChangeAspect="1"/>
          </p:cNvPicPr>
          <p:nvPr/>
        </p:nvPicPr>
        <p:blipFill>
          <a:blip r:embed="rId2"/>
          <a:stretch>
            <a:fillRect/>
          </a:stretch>
        </p:blipFill>
        <p:spPr>
          <a:xfrm>
            <a:off x="285720" y="4929198"/>
            <a:ext cx="2789252" cy="1571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Scale>
                                      <p:cBhvr>
                                        <p:cTn id="7" dur="1000" decel="50000" fill="hold">
                                          <p:stCondLst>
                                            <p:cond delay="0"/>
                                          </p:stCondLst>
                                        </p:cTn>
                                        <p:tgtEl>
                                          <p:spTgt spid="614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1442"/>
                                        </p:tgtEl>
                                        <p:attrNameLst>
                                          <p:attrName>ppt_x</p:attrName>
                                          <p:attrName>ppt_y</p:attrName>
                                        </p:attrNameLst>
                                      </p:cBhvr>
                                    </p:animMotion>
                                    <p:animEffect transition="in" filter="fade">
                                      <p:cBhvr>
                                        <p:cTn id="9" dur="1000"/>
                                        <p:tgtEl>
                                          <p:spTgt spid="61442"/>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Ö</a:t>
            </a:r>
            <a:r>
              <a:rPr lang="de-D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STERREICH</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sp>
        <p:nvSpPr>
          <p:cNvPr id="62467" name="Rectangle 3"/>
          <p:cNvSpPr>
            <a:spLocks noGrp="1" noChangeArrowheads="1"/>
          </p:cNvSpPr>
          <p:nvPr>
            <p:ph type="body" idx="1"/>
          </p:nvPr>
        </p:nvSpPr>
        <p:spPr>
          <a:xfrm>
            <a:off x="263525" y="1598613"/>
            <a:ext cx="4808541" cy="2259015"/>
          </a:xfrm>
        </p:spPr>
        <p:style>
          <a:lnRef idx="1">
            <a:schemeClr val="accent2"/>
          </a:lnRef>
          <a:fillRef idx="2">
            <a:schemeClr val="accent2"/>
          </a:fillRef>
          <a:effectRef idx="1">
            <a:schemeClr val="accent2"/>
          </a:effectRef>
          <a:fontRef idx="minor">
            <a:schemeClr val="dk1"/>
          </a:fontRef>
        </p:style>
        <p:txBody>
          <a:bodyPr/>
          <a:lstStyle/>
          <a:p>
            <a:pPr>
              <a:lnSpc>
                <a:spcPct val="80000"/>
              </a:lnSpc>
            </a:pPr>
            <a:r>
              <a:rPr lang="de-DE" sz="2000" b="1" dirty="0">
                <a:latin typeface="Book Antiqua" pitchFamily="18" charset="0"/>
              </a:rPr>
              <a:t>Das ist eine bürgerliche Republik, ein Bundestaat. Die Hauptstadt ist Wien. Die Republik besteht aus 9 Bundesländern. 1955 wurde das Gesetz über die Neutralität Österreichs genommen. Das ist ein Touristenland. Österreich hat viele Sehenswürdigkeiten. </a:t>
            </a:r>
            <a:endParaRPr lang="ru-RU" sz="2000" b="1" dirty="0">
              <a:latin typeface="Book Antiqua" pitchFamily="18" charset="0"/>
            </a:endParaRPr>
          </a:p>
        </p:txBody>
      </p:sp>
      <p:pic>
        <p:nvPicPr>
          <p:cNvPr id="5" name="Рисунок 4" descr="austrian-flag-map.png"/>
          <p:cNvPicPr>
            <a:picLocks noChangeAspect="1"/>
          </p:cNvPicPr>
          <p:nvPr/>
        </p:nvPicPr>
        <p:blipFill>
          <a:blip r:embed="rId3"/>
          <a:stretch>
            <a:fillRect/>
          </a:stretch>
        </p:blipFill>
        <p:spPr>
          <a:xfrm>
            <a:off x="3857620" y="4071942"/>
            <a:ext cx="5000660" cy="2637848"/>
          </a:xfrm>
          <a:prstGeom prst="rect">
            <a:avLst/>
          </a:prstGeom>
        </p:spPr>
      </p:pic>
      <p:pic>
        <p:nvPicPr>
          <p:cNvPr id="6" name="Рисунок 5" descr="walls.com.ua-7095.jpg"/>
          <p:cNvPicPr>
            <a:picLocks noChangeAspect="1"/>
          </p:cNvPicPr>
          <p:nvPr/>
        </p:nvPicPr>
        <p:blipFill>
          <a:blip r:embed="rId4" cstate="print"/>
          <a:stretch>
            <a:fillRect/>
          </a:stretch>
        </p:blipFill>
        <p:spPr>
          <a:xfrm>
            <a:off x="857224" y="4714884"/>
            <a:ext cx="2428892" cy="1643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Scale>
                                      <p:cBhvr>
                                        <p:cTn id="7" dur="1000" decel="50000" fill="hold">
                                          <p:stCondLst>
                                            <p:cond delay="0"/>
                                          </p:stCondLst>
                                        </p:cTn>
                                        <p:tgtEl>
                                          <p:spTgt spid="624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2466"/>
                                        </p:tgtEl>
                                        <p:attrNameLst>
                                          <p:attrName>ppt_x</p:attrName>
                                          <p:attrName>ppt_y</p:attrName>
                                        </p:attrNameLst>
                                      </p:cBhvr>
                                    </p:animMotion>
                                    <p:animEffect transition="in" filter="fade">
                                      <p:cBhvr>
                                        <p:cTn id="9" dur="1000"/>
                                        <p:tgtEl>
                                          <p:spTgt spid="62466"/>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0.70"/>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par>
                                <p:cTn id="16" presetID="55"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rPr>
              <a:t>DEUTSCHLAND</a:t>
            </a:r>
            <a:endParaRPr lang="ru-RU"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 Antiqua" pitchFamily="18" charset="0"/>
            </a:endParaRPr>
          </a:p>
        </p:txBody>
      </p:sp>
      <p:sp>
        <p:nvSpPr>
          <p:cNvPr id="4" name="TextBox 3"/>
          <p:cNvSpPr txBox="1"/>
          <p:nvPr/>
        </p:nvSpPr>
        <p:spPr>
          <a:xfrm>
            <a:off x="3714744" y="1643050"/>
            <a:ext cx="4929222" cy="369331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de-DE" dirty="0" smtClean="0">
                <a:latin typeface="Book Antiqua" pitchFamily="18" charset="0"/>
              </a:rPr>
              <a:t>Deutschland (Ger. Deutschland), offizieller Name - der Bundesrepublik Deutschland (in deutscher Bundesrepublik Deutschland.), Deutschland - ein Land in Westeuropa. Die Bevölkerung nach der Volkszählung von 2014, mehr als 80 Millionen Menschen das Gebiet - 357 021 Quadratkilometern ist das größte Land in Westeuropa in Bezug auf die Bevölkerung. Ist der sechzehnten Platz in der Welt in Bezug auf die Bevölkerung und zweiundsechzigsten Gebiet. Capital - Berlin. Offizielle Sprache - Deutsch. Über 64% der Bevölkerung bekennt sich das Christentum.</a:t>
            </a:r>
            <a:endParaRPr lang="ru-RU" dirty="0">
              <a:latin typeface="Book Antiqua" pitchFamily="18" charset="0"/>
            </a:endParaRPr>
          </a:p>
        </p:txBody>
      </p:sp>
      <p:pic>
        <p:nvPicPr>
          <p:cNvPr id="5" name="Рисунок 4" descr="453px-de-pahylsvg1.png"/>
          <p:cNvPicPr>
            <a:picLocks noChangeAspect="1"/>
          </p:cNvPicPr>
          <p:nvPr/>
        </p:nvPicPr>
        <p:blipFill>
          <a:blip r:embed="rId2"/>
          <a:stretch>
            <a:fillRect/>
          </a:stretch>
        </p:blipFill>
        <p:spPr>
          <a:xfrm>
            <a:off x="285720" y="2714620"/>
            <a:ext cx="2943231" cy="3898319"/>
          </a:xfrm>
          <a:prstGeom prst="rect">
            <a:avLst/>
          </a:prstGeom>
        </p:spPr>
      </p:pic>
      <p:pic>
        <p:nvPicPr>
          <p:cNvPr id="6" name="Рисунок 5" descr="deutsch.jpg"/>
          <p:cNvPicPr>
            <a:picLocks noChangeAspect="1"/>
          </p:cNvPicPr>
          <p:nvPr/>
        </p:nvPicPr>
        <p:blipFill>
          <a:blip r:embed="rId3" cstate="print"/>
          <a:stretch>
            <a:fillRect/>
          </a:stretch>
        </p:blipFill>
        <p:spPr>
          <a:xfrm>
            <a:off x="4000496" y="5500702"/>
            <a:ext cx="257176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53"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306</Words>
  <Application>Microsoft Office PowerPoint</Application>
  <PresentationFormat>Экран (4:3)</PresentationFormat>
  <Paragraphs>11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LUXEMBURG</vt:lpstr>
      <vt:lpstr>LIECHTENSCHTEIN</vt:lpstr>
      <vt:lpstr>DIE SCHWEIZ</vt:lpstr>
      <vt:lpstr>ÖSTERREICH</vt:lpstr>
      <vt:lpstr>DEUTSCHLAND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Купцовы</dc:creator>
  <cp:lastModifiedBy>Я</cp:lastModifiedBy>
  <cp:revision>6</cp:revision>
  <dcterms:created xsi:type="dcterms:W3CDTF">2015-01-19T03:17:34Z</dcterms:created>
  <dcterms:modified xsi:type="dcterms:W3CDTF">2015-01-19T06:37:52Z</dcterms:modified>
</cp:coreProperties>
</file>