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62" r:id="rId4"/>
    <p:sldId id="263" r:id="rId5"/>
    <p:sldId id="264" r:id="rId6"/>
    <p:sldId id="265" r:id="rId7"/>
    <p:sldId id="266" r:id="rId8"/>
    <p:sldId id="258" r:id="rId9"/>
    <p:sldId id="259" r:id="rId10"/>
    <p:sldId id="260" r:id="rId11"/>
    <p:sldId id="261" r:id="rId12"/>
    <p:sldId id="279" r:id="rId13"/>
    <p:sldId id="271" r:id="rId14"/>
    <p:sldId id="272" r:id="rId15"/>
    <p:sldId id="273" r:id="rId16"/>
    <p:sldId id="280" r:id="rId17"/>
    <p:sldId id="274" r:id="rId18"/>
    <p:sldId id="275" r:id="rId19"/>
    <p:sldId id="281" r:id="rId20"/>
    <p:sldId id="270" r:id="rId21"/>
  </p:sldIdLst>
  <p:sldSz cx="9144000" cy="6858000" type="screen4x3"/>
  <p:notesSz cx="6881813" cy="100028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77" autoAdjust="0"/>
    <p:restoredTop sz="97701" autoAdjust="0"/>
  </p:normalViewPr>
  <p:slideViewPr>
    <p:cSldViewPr>
      <p:cViewPr varScale="1">
        <p:scale>
          <a:sx n="120" d="100"/>
          <a:sy n="120" d="100"/>
        </p:scale>
        <p:origin x="-140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994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500141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500141"/>
          </a:xfrm>
          <a:prstGeom prst="rect">
            <a:avLst/>
          </a:prstGeom>
        </p:spPr>
        <p:txBody>
          <a:bodyPr vert="horz" lIns="91879" tIns="45939" rIns="91879" bIns="45939" rtlCol="0"/>
          <a:lstStyle>
            <a:lvl1pPr algn="r">
              <a:defRPr sz="1200"/>
            </a:lvl1pPr>
          </a:lstStyle>
          <a:p>
            <a:fld id="{2F33F46F-AF9C-432D-AE42-671CFFD8D141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41388" y="750888"/>
            <a:ext cx="4999037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79" tIns="45939" rIns="91879" bIns="4593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8182" y="4751348"/>
            <a:ext cx="5505450" cy="4501278"/>
          </a:xfrm>
          <a:prstGeom prst="rect">
            <a:avLst/>
          </a:prstGeom>
        </p:spPr>
        <p:txBody>
          <a:bodyPr vert="horz" lIns="91879" tIns="45939" rIns="91879" bIns="4593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500961"/>
            <a:ext cx="2982119" cy="500141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98102" y="9500961"/>
            <a:ext cx="2982119" cy="500141"/>
          </a:xfrm>
          <a:prstGeom prst="rect">
            <a:avLst/>
          </a:prstGeom>
        </p:spPr>
        <p:txBody>
          <a:bodyPr vert="horz" lIns="91879" tIns="45939" rIns="91879" bIns="45939" rtlCol="0" anchor="b"/>
          <a:lstStyle>
            <a:lvl1pPr algn="r">
              <a:defRPr sz="1200"/>
            </a:lvl1pPr>
          </a:lstStyle>
          <a:p>
            <a:fld id="{4D8A4650-B74D-4973-879A-06F6B935543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4809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8A4650-B74D-4973-879A-06F6B935543B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47B475-449A-4579-8CEA-FB3CBCF6520B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9AFF91-68A9-4012-8D82-6745E8929F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331472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КОМИТЕТ ОБРАЗОВАНИЯ АДМИНИСТРАЦИИ БАЛАКОВСКОГО МУНИЦИПАЛЬНОГО РАЙОНА МУНИЦИПАЛЬНОЕ АВТОНОМНОЕ ДОШКОЛЬНОЕ ОБРАЗОВАТЕЛЬНОЕ УЧРЕЖДЕНИЕ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ДЕТСКИЙ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САД №67 г. БАЛАКОВО САРАТОВСКОЙ ОБЛАСТИ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Медицинский контроль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 физическим развитием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детей дошкольного возраста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071942"/>
            <a:ext cx="6400800" cy="2165370"/>
          </a:xfrm>
        </p:spPr>
        <p:txBody>
          <a:bodyPr>
            <a:normAutofit fontScale="47500" lnSpcReduction="20000"/>
          </a:bodyPr>
          <a:lstStyle/>
          <a:p>
            <a:endParaRPr lang="ru-RU" dirty="0" smtClean="0"/>
          </a:p>
          <a:p>
            <a:r>
              <a:rPr lang="ru-RU" dirty="0"/>
              <a:t> </a:t>
            </a:r>
          </a:p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r>
              <a:rPr lang="ru-RU" dirty="0" smtClean="0">
                <a:solidFill>
                  <a:schemeClr val="tx1"/>
                </a:solidFill>
              </a:rPr>
              <a:t>Подготовила</a:t>
            </a:r>
            <a:r>
              <a:rPr lang="ru-RU" dirty="0">
                <a:solidFill>
                  <a:schemeClr val="tx1"/>
                </a:solidFill>
              </a:rPr>
              <a:t>: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заместитель </a:t>
            </a:r>
            <a:r>
              <a:rPr lang="ru-RU" dirty="0" smtClean="0">
                <a:solidFill>
                  <a:schemeClr val="tx1"/>
                </a:solidFill>
              </a:rPr>
              <a:t>заведующего</a:t>
            </a:r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dirty="0">
                <a:solidFill>
                  <a:schemeClr val="tx1"/>
                </a:solidFill>
              </a:rPr>
              <a:t> по воспитательно-образовательной работе</a:t>
            </a:r>
          </a:p>
          <a:p>
            <a:pPr algn="r"/>
            <a:r>
              <a:rPr lang="ru-RU" dirty="0">
                <a:solidFill>
                  <a:schemeClr val="tx1"/>
                </a:solidFill>
              </a:rPr>
              <a:t> Махалина И.А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290"/>
            <a:ext cx="8572560" cy="6500858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Главное внимание в процессе наблюдения за физическим развитием  детей необходимо уделять </a:t>
            </a:r>
            <a:r>
              <a:rPr lang="ru-RU" sz="1300" b="1" i="1" dirty="0" smtClean="0">
                <a:latin typeface="Times New Roman" pitchFamily="18" charset="0"/>
                <a:cs typeface="Times New Roman" pitchFamily="18" charset="0"/>
              </a:rPr>
              <a:t>двигательному режиму,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суммарно отражающему </a:t>
            </a:r>
            <a:r>
              <a:rPr lang="ru-RU" sz="1300" u="sng" dirty="0" smtClean="0">
                <a:latin typeface="Times New Roman" pitchFamily="18" charset="0"/>
                <a:cs typeface="Times New Roman" pitchFamily="18" charset="0"/>
              </a:rPr>
              <a:t>общую двигательную деятельность детей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при свободных и организованных формах деятельности. 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i="1" dirty="0" smtClean="0">
                <a:latin typeface="Times New Roman" pitchFamily="18" charset="0"/>
                <a:cs typeface="Times New Roman" pitchFamily="18" charset="0"/>
              </a:rPr>
              <a:t>Оценка двигательного режима </a:t>
            </a:r>
            <a:r>
              <a:rPr lang="ru-RU" sz="1300" i="1" dirty="0" smtClean="0">
                <a:latin typeface="Times New Roman" pitchFamily="18" charset="0"/>
                <a:cs typeface="Times New Roman" pitchFamily="18" charset="0"/>
              </a:rPr>
              <a:t>проводится на основании </a:t>
            </a:r>
            <a:r>
              <a:rPr lang="ru-RU" sz="1300" b="1" i="1" dirty="0" smtClean="0">
                <a:latin typeface="Times New Roman" pitchFamily="18" charset="0"/>
                <a:cs typeface="Times New Roman" pitchFamily="18" charset="0"/>
              </a:rPr>
              <a:t>комплекса показателей: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Времени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двигательной деятельности детей с отражением содержания и качества в различные режимные моменты, определяемого с помощью метода индивидуального хронометража.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Объёма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двигательной деятельности детей с использованием метода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шагометрии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для количественной оценки двигательной активности.</a:t>
            </a:r>
            <a:br>
              <a:rPr lang="ru-RU" sz="1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300" b="1" dirty="0" smtClean="0">
                <a:latin typeface="Times New Roman" pitchFamily="18" charset="0"/>
                <a:cs typeface="Times New Roman" pitchFamily="18" charset="0"/>
              </a:rPr>
              <a:t>Интенсивности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двигательной деятельности детей с помощью метода </a:t>
            </a:r>
            <a:r>
              <a:rPr lang="ru-RU" sz="1300" dirty="0" err="1" smtClean="0">
                <a:latin typeface="Times New Roman" pitchFamily="18" charset="0"/>
                <a:cs typeface="Times New Roman" pitchFamily="18" charset="0"/>
              </a:rPr>
              <a:t>пульсометрии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(частота сердечных сокращений ударов в минуту) при выполнении различных видов мышечной деятельности.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200" b="1" i="1" dirty="0" smtClean="0">
                <a:latin typeface="Times New Roman" pitchFamily="18" charset="0"/>
                <a:cs typeface="Times New Roman" pitchFamily="18" charset="0"/>
              </a:rPr>
              <a:t>Объем двигательной активности по шагомеру</a:t>
            </a: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/>
              <a:t/>
            </a:r>
            <a:br>
              <a:rPr lang="ru-RU" sz="1400" b="1" i="1" dirty="0"/>
            </a:br>
            <a:r>
              <a:rPr lang="ru-RU" sz="1400" b="1" i="1" dirty="0"/>
              <a:t/>
            </a:r>
            <a:br>
              <a:rPr lang="ru-RU" sz="1400" b="1" i="1" dirty="0"/>
            </a:br>
            <a:r>
              <a:rPr lang="ru-RU" sz="1400" b="1" i="1" dirty="0"/>
              <a:t/>
            </a:r>
            <a:br>
              <a:rPr lang="ru-RU" sz="1400" b="1" i="1" dirty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достижения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высокого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уровня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двигательной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активности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детей в</a:t>
            </a:r>
            <a:r>
              <a:rPr lang="ru-RU" sz="13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дошкольном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образовательном учреждении</a:t>
            </a:r>
            <a:r>
              <a:rPr lang="ru-RU" sz="13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реализуются 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все формы двигательной активности </a:t>
            </a:r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300" b="1" i="1" dirty="0">
                <a:latin typeface="Times New Roman" pitchFamily="18" charset="0"/>
                <a:cs typeface="Times New Roman" pitchFamily="18" charset="0"/>
              </a:rPr>
              <a:t>физкультурные занятия, утренняя гимнастика, физкультминутки, спортивные упражнения, прогулки, физические упражнения</a:t>
            </a:r>
            <a:r>
              <a:rPr lang="ru-RU" sz="1300" dirty="0">
                <a:latin typeface="Times New Roman" pitchFamily="18" charset="0"/>
                <a:cs typeface="Times New Roman" pitchFamily="18" charset="0"/>
              </a:rPr>
              <a:t> в сочетании с </a:t>
            </a:r>
            <a:r>
              <a:rPr lang="ru-RU" sz="1300" b="1" i="1" dirty="0">
                <a:latin typeface="Times New Roman" pitchFamily="18" charset="0"/>
                <a:cs typeface="Times New Roman" pitchFamily="18" charset="0"/>
              </a:rPr>
              <a:t>закаливающими мероприятиями, музыкальные занятия, трудовая, игровая деятельность.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b="1" i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928794" y="3357562"/>
          <a:ext cx="5429286" cy="18711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9762"/>
                <a:gridCol w="1809762"/>
                <a:gridCol w="1809762"/>
              </a:tblGrid>
              <a:tr h="32303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Возраст</a:t>
                      </a:r>
                      <a:endParaRPr lang="ru-RU" sz="105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Теплое время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05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Холодное время</a:t>
                      </a:r>
                    </a:p>
                  </a:txBody>
                  <a:tcPr marL="68580" marR="68580" marT="0" marB="0" anchor="ctr"/>
                </a:tc>
              </a:tr>
              <a:tr h="1490084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 года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 года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 лет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 лет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 лет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11-12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12,5-13,5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14-15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15,5-17,5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18-20 тысяч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9-9,5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10-10,5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11-12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12,5-14,5 тысяч</a:t>
                      </a:r>
                    </a:p>
                    <a:p>
                      <a:pPr>
                        <a:lnSpc>
                          <a:spcPct val="130000"/>
                        </a:lnSpc>
                        <a:spcAft>
                          <a:spcPts val="1000"/>
                        </a:spcAft>
                      </a:pPr>
                      <a:r>
                        <a:rPr lang="ru-RU" sz="105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                14,5-17,5 тысяч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147248" cy="288032"/>
          </a:xfrm>
        </p:spPr>
        <p:txBody>
          <a:bodyPr>
            <a:normAutofit fontScale="90000"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Карта контроля занятия по физической культуре учебный год 2014-2015</a:t>
            </a:r>
            <a:endParaRPr lang="ru-RU" sz="14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1198640"/>
              </p:ext>
            </p:extLst>
          </p:nvPr>
        </p:nvGraphicFramePr>
        <p:xfrm>
          <a:off x="611560" y="476672"/>
          <a:ext cx="7992888" cy="60702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6064"/>
                <a:gridCol w="4896544"/>
                <a:gridCol w="1224136"/>
                <a:gridCol w="1296144"/>
              </a:tblGrid>
              <a:tr h="881259">
                <a:tc gridSpan="2">
                  <a:txBody>
                    <a:bodyPr/>
                    <a:lstStyle/>
                    <a:p>
                      <a:r>
                        <a:rPr lang="ru-RU" sz="1400" dirty="0" smtClean="0"/>
                        <a:t>Ф.И.О. </a:t>
                      </a:r>
                      <a:r>
                        <a:rPr lang="ru-RU" sz="1200" dirty="0" smtClean="0"/>
                        <a:t>воспитателя   </a:t>
                      </a:r>
                      <a:r>
                        <a:rPr lang="ru-RU" sz="1200" u="sng" dirty="0" smtClean="0"/>
                        <a:t>Дубинкина М.И.</a:t>
                      </a:r>
                    </a:p>
                    <a:p>
                      <a:r>
                        <a:rPr lang="ru-RU" sz="1200" dirty="0" smtClean="0"/>
                        <a:t>Группа № </a:t>
                      </a:r>
                      <a:r>
                        <a:rPr lang="ru-RU" sz="1200" u="sng" dirty="0" smtClean="0"/>
                        <a:t>14</a:t>
                      </a:r>
                      <a:r>
                        <a:rPr lang="ru-RU" sz="1200" dirty="0" smtClean="0"/>
                        <a:t>  количество детей:  </a:t>
                      </a:r>
                      <a:r>
                        <a:rPr lang="ru-RU" sz="1200" u="sng" dirty="0" smtClean="0"/>
                        <a:t>15</a:t>
                      </a:r>
                    </a:p>
                    <a:p>
                      <a:r>
                        <a:rPr lang="ru-RU" sz="1200" dirty="0" smtClean="0"/>
                        <a:t>Начало режимного момента  </a:t>
                      </a:r>
                      <a:r>
                        <a:rPr lang="ru-RU" sz="1200" u="sng" dirty="0" smtClean="0"/>
                        <a:t>9</a:t>
                      </a:r>
                      <a:r>
                        <a:rPr lang="ru-RU" sz="1200" dirty="0" smtClean="0"/>
                        <a:t>  ч.  </a:t>
                      </a:r>
                      <a:r>
                        <a:rPr lang="ru-RU" sz="1200" u="sng" dirty="0" smtClean="0"/>
                        <a:t>35</a:t>
                      </a:r>
                      <a:r>
                        <a:rPr lang="ru-RU" sz="1200" dirty="0" smtClean="0"/>
                        <a:t> мин.</a:t>
                      </a:r>
                    </a:p>
                    <a:p>
                      <a:r>
                        <a:rPr lang="ru-RU" sz="1200" dirty="0" smtClean="0"/>
                        <a:t>Окончание  </a:t>
                      </a:r>
                      <a:r>
                        <a:rPr lang="ru-RU" sz="1200" u="sng" dirty="0" smtClean="0"/>
                        <a:t>10</a:t>
                      </a:r>
                      <a:r>
                        <a:rPr lang="ru-RU" sz="1200" dirty="0" smtClean="0"/>
                        <a:t>  ч.  </a:t>
                      </a:r>
                      <a:r>
                        <a:rPr lang="ru-RU" sz="1200" u="sng" dirty="0" smtClean="0"/>
                        <a:t>00</a:t>
                      </a:r>
                      <a:r>
                        <a:rPr lang="ru-RU" sz="1200" dirty="0" smtClean="0"/>
                        <a:t> мин.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Дата</a:t>
                      </a:r>
                    </a:p>
                    <a:p>
                      <a:pPr algn="ctr"/>
                      <a:r>
                        <a:rPr lang="ru-RU" sz="1200" dirty="0" smtClean="0"/>
                        <a:t>12.11.2014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Примечание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</a:tr>
              <a:tr h="438470">
                <a:tc gridSpan="2">
                  <a:txBody>
                    <a:bodyPr/>
                    <a:lstStyle/>
                    <a:p>
                      <a:r>
                        <a:rPr lang="ru-RU" sz="1200" dirty="0" smtClean="0"/>
                        <a:t>Критерии: высокий уровень – 3 балла, достаточный</a:t>
                      </a:r>
                      <a:r>
                        <a:rPr lang="ru-RU" sz="1200" baseline="0" dirty="0" smtClean="0"/>
                        <a:t> уровень – 2 балла, низкий уровень – 1 балл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1268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Характеристика условий проведения занятия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84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Соответствие требованиям </a:t>
                      </a:r>
                      <a:r>
                        <a:rPr lang="ru-RU" sz="1200" dirty="0" err="1" smtClean="0"/>
                        <a:t>СанПин</a:t>
                      </a:r>
                      <a:r>
                        <a:rPr lang="ru-RU" sz="1200" dirty="0" smtClean="0"/>
                        <a:t> (проветривание, достаточная освещенность, температурный режим, влажная уборка)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34888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1.2.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Состояние используемого оборудования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1.3.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Соответствие одежды детей проводимому занятию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</a:tr>
              <a:tr h="27087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1.4.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Соответствие деятельности занятия Сан. гигиеническим нормам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84584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dirty="0" smtClean="0"/>
                        <a:t>Характеристика деятельности педагога</a:t>
                      </a:r>
                      <a:endParaRPr lang="ru-RU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2.1.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Готовность педагога к занятию (план, оборудование)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2.2.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Организация индивидуальной работы с детьми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88032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2.3.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Контроль за правильностью осанки детей во время занятий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43847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2.4.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Соответствие физической нагрузки нормам: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dirty="0" smtClean="0"/>
                        <a:t>в вводной части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dirty="0" smtClean="0"/>
                        <a:t>в основной части</a:t>
                      </a:r>
                    </a:p>
                    <a:p>
                      <a:pPr marL="171450" indent="-171450">
                        <a:buFontTx/>
                        <a:buChar char="-"/>
                      </a:pPr>
                      <a:r>
                        <a:rPr lang="ru-RU" sz="1200" dirty="0" smtClean="0"/>
                        <a:t>в заключительной части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 smtClean="0"/>
                    </a:p>
                    <a:p>
                      <a:pPr algn="ctr"/>
                      <a:r>
                        <a:rPr lang="ru-RU" sz="1200" dirty="0" smtClean="0"/>
                        <a:t>соотв.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2.5.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Моторная плотность занятия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2.6.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Развитие основных движений: ходьба, бег, прыжки,</a:t>
                      </a:r>
                      <a:r>
                        <a:rPr lang="ru-RU" sz="1200" baseline="0" dirty="0" smtClean="0"/>
                        <a:t> лазанье, метание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2.7.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Использование нетрадиционных форм проведения занятия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25716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2.8.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Подведение итогов занятия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917569"/>
              </p:ext>
            </p:extLst>
          </p:nvPr>
        </p:nvGraphicFramePr>
        <p:xfrm>
          <a:off x="467544" y="182920"/>
          <a:ext cx="8424936" cy="25511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822"/>
                <a:gridCol w="4688660"/>
                <a:gridCol w="1684987"/>
                <a:gridCol w="1538467"/>
              </a:tblGrid>
              <a:tr h="293752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Характеристика</a:t>
                      </a:r>
                      <a:r>
                        <a:rPr lang="ru-RU" sz="1200" baseline="0" dirty="0" smtClean="0"/>
                        <a:t> деятельности детей на занятии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3.1.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Активность детей на занятии при выполнении задания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3.2.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Готовность детей к занятию (желание  заниматься, эмоциональный настрой, комфортность)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3.3.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Присутствуют ли на занятии соперничество и сопереживание?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0040"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Вывод:</a:t>
                      </a:r>
                      <a:r>
                        <a:rPr lang="ru-RU" sz="1200" baseline="0" dirty="0" smtClean="0"/>
                        <a:t> 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0040"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Предложения</a:t>
                      </a:r>
                      <a:r>
                        <a:rPr lang="ru-RU" sz="1200" baseline="0" dirty="0" smtClean="0"/>
                        <a:t> и замечания:  </a:t>
                      </a:r>
                      <a:r>
                        <a:rPr lang="ru-RU" sz="1200" b="0" i="1" baseline="0" dirty="0" smtClean="0"/>
                        <a:t>замечаний нет</a:t>
                      </a:r>
                      <a:endParaRPr lang="ru-RU" sz="1200" b="0" i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60040">
                <a:tc gridSpan="4">
                  <a:txBody>
                    <a:bodyPr/>
                    <a:lstStyle/>
                    <a:p>
                      <a:r>
                        <a:rPr lang="ru-RU" sz="1200" dirty="0" smtClean="0"/>
                        <a:t>Подпись проверяющего: ____________________  </a:t>
                      </a:r>
                      <a:r>
                        <a:rPr lang="ru-RU" sz="1200" smtClean="0"/>
                        <a:t>Подпись проверяемого _______________________________________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26" t="21476" r="16456" b="13968"/>
          <a:stretch/>
        </p:blipFill>
        <p:spPr bwMode="auto">
          <a:xfrm>
            <a:off x="2500298" y="3071810"/>
            <a:ext cx="4714908" cy="31261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0754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332657"/>
            <a:ext cx="67687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Учебный  </a:t>
            </a:r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год 2014-2015                          Карта 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контроля  утренней   гимнастики 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802215"/>
              </p:ext>
            </p:extLst>
          </p:nvPr>
        </p:nvGraphicFramePr>
        <p:xfrm>
          <a:off x="539551" y="764704"/>
          <a:ext cx="8160568" cy="17304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527"/>
                <a:gridCol w="719634"/>
                <a:gridCol w="924096"/>
                <a:gridCol w="519073"/>
                <a:gridCol w="519073"/>
                <a:gridCol w="605585"/>
                <a:gridCol w="367513"/>
                <a:gridCol w="327649"/>
                <a:gridCol w="481427"/>
                <a:gridCol w="360040"/>
                <a:gridCol w="360040"/>
                <a:gridCol w="360040"/>
                <a:gridCol w="432048"/>
                <a:gridCol w="434293"/>
                <a:gridCol w="357795"/>
                <a:gridCol w="397366"/>
                <a:gridCol w="274369"/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Дата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группы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Ф.И.О.      </a:t>
                      </a:r>
                    </a:p>
                    <a:p>
                      <a:pPr algn="ctr"/>
                      <a:r>
                        <a:rPr lang="ru-RU" sz="9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воспитателя</a:t>
                      </a:r>
                      <a:endParaRPr lang="ru-RU" sz="9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Место  </a:t>
                      </a:r>
                    </a:p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проведения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Соблюдение</a:t>
                      </a:r>
                      <a:r>
                        <a:rPr lang="ru-RU" sz="1000" b="1" kern="1200" baseline="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гигиенических требований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Одежда детей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Руководство воспитателя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Форма</a:t>
                      </a:r>
                    </a:p>
                    <a:p>
                      <a:r>
                        <a:rPr lang="ru-RU" sz="1000" b="1" kern="1200" dirty="0" smtClean="0">
                          <a:solidFill>
                            <a:schemeClr val="lt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организации гимнастики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5440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effectLst/>
                          <a:latin typeface="Times New Roman"/>
                          <a:ea typeface="Times New Roman"/>
                        </a:rPr>
                        <a:t>Помещение группы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Спортивная площадка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kern="1200" dirty="0" smtClean="0">
                          <a:solidFill>
                            <a:schemeClr val="dk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Физкультурный зал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Влажная уборка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Проветривание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Температурные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Показатели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Спортивная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Облегченная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Подготовка педагога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Одежда педагога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Использование  муз. сопровождения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Комплекс ОРУ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Ритмическая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гимнастика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Комбинированная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  <p:pic>
        <p:nvPicPr>
          <p:cNvPr id="5" name="Рисунок 4" descr="C:\Users\МАДОУ67\Desktop\DSC00840.JPG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2010" b="-1734"/>
          <a:stretch/>
        </p:blipFill>
        <p:spPr bwMode="auto">
          <a:xfrm>
            <a:off x="2441307" y="2885656"/>
            <a:ext cx="3966586" cy="336978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4890267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214290"/>
            <a:ext cx="650085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Учебный  год</a:t>
            </a:r>
            <a:r>
              <a:rPr kumimoji="0" lang="ru-RU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2014-2015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Карта   контроля   прогулки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28597" y="642918"/>
          <a:ext cx="8572561" cy="2202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566"/>
                <a:gridCol w="439513"/>
                <a:gridCol w="749276"/>
                <a:gridCol w="535785"/>
                <a:gridCol w="535785"/>
                <a:gridCol w="535785"/>
                <a:gridCol w="426731"/>
                <a:gridCol w="644840"/>
                <a:gridCol w="535785"/>
                <a:gridCol w="535785"/>
                <a:gridCol w="535785"/>
                <a:gridCol w="535785"/>
                <a:gridCol w="535785"/>
                <a:gridCol w="535785"/>
                <a:gridCol w="535785"/>
                <a:gridCol w="535785"/>
              </a:tblGrid>
              <a:tr h="37084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Группа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Ф.И.О.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воспитателя</a:t>
                      </a:r>
                      <a:endParaRPr lang="ru-RU" sz="9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Педагогические  требования  к  организации  прогулки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8965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Подготовка  участка к прогулке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Выносной  материал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Одежда  детей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Время  прогулки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Самостоятельная  деятельность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детей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Подвижные  игры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Трудовые  поручения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Наблюдение в  природе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Индивидуальная работа с детьми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Другие формы двигательной деятельности (указать какие)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Формы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общения детей на прогулке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Работа с ЧБ детьми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Кто осуществляет  контроль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8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1400" dirty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Физкультурные занятия являются основной формой организованного, систематического обучения детей физическим упражнениям в детском саду. При этом решаются взаимосвязанные задачи – оздоровительные, образовательные и воспитательные. </a:t>
            </a:r>
            <a:endParaRPr lang="ru-RU" sz="1400" u="sng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3" t="8871" r="11001" b="20702"/>
          <a:stretch/>
        </p:blipFill>
        <p:spPr bwMode="auto">
          <a:xfrm rot="20923583">
            <a:off x="806647" y="1823434"/>
            <a:ext cx="3579447" cy="2759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Picture 3" descr="C:\Users\МАДОУ67\Desktop\2013-07-13\DSC0087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81"/>
          <a:stretch/>
        </p:blipFill>
        <p:spPr bwMode="auto">
          <a:xfrm>
            <a:off x="4929190" y="1571612"/>
            <a:ext cx="3837912" cy="326601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714380"/>
          </a:xfrm>
        </p:spPr>
        <p:txBody>
          <a:bodyPr>
            <a:no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 проведении медико-педагогического контроля наше дошкольное учреждение  использует 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протокол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572164"/>
          </a:xfrm>
        </p:spPr>
        <p:txBody>
          <a:bodyPr>
            <a:normAutofit fontScale="25000" lnSpcReduction="20000"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ПРОТОКОЛ МЕДИКО-ПЕДАГОГИЧЕСКОГО КОНТРОЛЯ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НА ФИЗКУЛЬТУРНОМ ЗАНЯТИИ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Протокол № 3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Медико-педагогическое наблюдение от «12»  ноября 2014 г.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Мною, медсестрою детского сада №67 проведено наблюдение на занятии физкультурой в старшей группе № 14  в количестве 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детей.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Занятие проводилось в присутствии воспитателя 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Дубинкиной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М.И.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u="sng" dirty="0" smtClean="0">
                <a:latin typeface="Times New Roman" pitchFamily="18" charset="0"/>
                <a:cs typeface="Times New Roman" pitchFamily="18" charset="0"/>
              </a:rPr>
              <a:t>В результате проведенного наблюдения выявлено следующее: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Подготовка к занятию 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Занятие проводится в физкультурном зале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Санитарное состояние зала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Проведена влажная уборка, проветривание физкультурного зала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Соответствие и опрятность физкультурной формы 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Все дети в спортивной форме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Наличие специальной обуви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Все дети в спортивной обуви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Условия, в которых проходило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Занятие  соответствует требованиям </a:t>
            </a:r>
            <a:r>
              <a:rPr lang="ru-RU" sz="4000" i="1" u="sng" dirty="0" err="1" smtClean="0">
                <a:latin typeface="Times New Roman" pitchFamily="18" charset="0"/>
                <a:cs typeface="Times New Roman" pitchFamily="18" charset="0"/>
              </a:rPr>
              <a:t>СаНПин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Соответствие места занятия количеству детей С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оответствует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Состояние воздуха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Освещенность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достаточная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Наблюдения во время занятия: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Занятие началось 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9.35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закончилось  </a:t>
            </a: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10.00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Наличие плана занятия у инструктора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Есть, оборудование достаточное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Дисциплина во время занятия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Все дети дисциплинированы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Имелись ли у детей признаки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переутомляемости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Внешних признаков утомляемости не отмечено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Имели ли место во время занятия срывы. Падения, травмы  </a:t>
            </a:r>
            <a:r>
              <a:rPr lang="ru-RU" sz="4000" i="1" u="sng" dirty="0" smtClean="0">
                <a:latin typeface="Times New Roman" pitchFamily="18" charset="0"/>
                <a:cs typeface="Times New Roman" pitchFamily="18" charset="0"/>
              </a:rPr>
              <a:t>Нет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Общая плотность занятия: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23*100/25=92%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Моторная плотность занятия: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21*100/25=84%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Для наблюдения взят ребенок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Шишков Серёжа, 26.08.09г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Частота сердечных сокращений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100 ударов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Пульс до занятия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90 уд/в минуту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1-часть 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Вводная часть 3 минуты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ОРУ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5 минут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ОД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11 минут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ПИ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4 минуты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3-я часть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Заключительная: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С нагрузкой ребёнок справился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i="1" dirty="0" smtClean="0">
                <a:latin typeface="Times New Roman" pitchFamily="18" charset="0"/>
                <a:cs typeface="Times New Roman" pitchFamily="18" charset="0"/>
              </a:rPr>
              <a:t>Признаков утомляемости нет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PS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пришёл к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90 ударов в минуту</a:t>
            </a:r>
          </a:p>
          <a:p>
            <a:pPr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Замечаний по занятию 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нет.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Медсестра МАДОУ детского сада №67 Зайцева Т.В.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214290"/>
            <a:ext cx="8286808" cy="23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оценки правильности построения занятий, соответствия физической нагрузки функциональным возможностям детей данной возрастной группы, соответствие содержания занятий программе, уровню физической подготовленности детей используется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метод индивидуального хронометража.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Он включает определение времени всего занятия и отдельных его частей: вводной, основной и заключительной. При проведении хронометража отмечается рациональность использования каждой части занятия -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двигательная активность. Оценка двигательной активности проводится путем вычисления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общей и моторной плотности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513091"/>
            <a:ext cx="8215370" cy="37394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b="1" i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плотность представляет собой отношение  полезного времени  к общей продолжительности всего занятия, выраженное в процентах. 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Общая плотность занятия должна составлять не менее 80-90%. </a:t>
            </a: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indent="449263" algn="just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14480" y="3571875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7322"/>
                <a:gridCol w="857256"/>
                <a:gridCol w="2500330"/>
                <a:gridCol w="1381092"/>
              </a:tblGrid>
              <a:tr h="842962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Общая</a:t>
                      </a:r>
                    </a:p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плотность</a:t>
                      </a:r>
                      <a:endParaRPr lang="ru-RU" sz="14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полезное время</a:t>
                      </a:r>
                      <a:endParaRPr lang="ru-RU" sz="1600" b="1" i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продолжительность    занятия</a:t>
                      </a:r>
                      <a:endParaRPr lang="ru-RU" sz="1600" b="1" i="1" kern="1200" dirty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600" b="1" i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16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100</a:t>
                      </a:r>
                      <a:endParaRPr lang="ru-RU" sz="1600" b="1" i="1" kern="1200" dirty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500034" y="4500570"/>
            <a:ext cx="8215370" cy="10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tabLst>
                <a:tab pos="2260600" algn="l"/>
              </a:tabLst>
            </a:pPr>
            <a:r>
              <a:rPr lang="ru-RU" sz="1400" b="1" i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Моторная плотность</a:t>
            </a: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характеризуется отношением времени, непосредственно затрачиваемым ребёнком на выполнение движений, ко всему времени занятия, выраженного в процентах. При достаточной двигательной активности она должна составлять не менее 75%-80%.</a:t>
            </a:r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643042" y="5643578"/>
          <a:ext cx="609600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833454"/>
                <a:gridCol w="2428892"/>
                <a:gridCol w="1309654"/>
              </a:tblGrid>
              <a:tr h="785818">
                <a:tc>
                  <a:txBody>
                    <a:bodyPr/>
                    <a:lstStyle/>
                    <a:p>
                      <a:pPr algn="ctr"/>
                      <a:r>
                        <a:rPr lang="ru-RU" sz="14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Моторная плотность</a:t>
                      </a:r>
                      <a:r>
                        <a:rPr lang="ru-RU" sz="1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800" b="1" kern="1200" dirty="0" smtClean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=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u="sng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 движений</a:t>
                      </a:r>
                      <a:endParaRPr lang="ru-RU" sz="1600" b="1" i="1" kern="1200" dirty="0" smtClean="0">
                        <a:solidFill>
                          <a:schemeClr val="lt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6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общее время занятия</a:t>
                      </a:r>
                      <a:endParaRPr lang="ru-RU" sz="1600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</a:t>
                      </a:r>
                      <a:r>
                        <a:rPr lang="ru-RU" sz="1800" b="1" i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r>
                        <a:rPr lang="ru-RU" sz="1800" b="1" i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100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85728"/>
            <a:ext cx="8429684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Для определения интенсивности мышечной нагрузки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правильности построения занятия и распределения физической нагрузки проводят измерение частоты сердечных сокращений 10-секундными отрезками до занятия, после вводной части,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общеразвивающих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упражнений, основных движений, подвижной игры, заключительной части и в восстановительном периоде в течение 3-5 минут. На основании изменений частоты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сердечных сокращений строят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физиологическую кривую занятия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графическое изображение частоты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сердечных сокращений. По горизонтали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откладываются в масштабе времени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части занятия, а по вертикали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показатели частоты сердечных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сокращений. При правильно построенном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занятии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физиологическая кривая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постепенно повышается 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от начала </a:t>
            </a:r>
          </a:p>
          <a:p>
            <a:pPr algn="just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занятия к основной его части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Максимальная частота сердечных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сокращений обычно достигается во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время подвижной игры, что объясняется как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увеличением нагрузки, так и большим эмоциональным возбуждением детей.</a:t>
            </a:r>
            <a:endParaRPr lang="ru-RU" dirty="0"/>
          </a:p>
        </p:txBody>
      </p:sp>
      <p:pic>
        <p:nvPicPr>
          <p:cNvPr id="2051" name="Picture 3" descr="I:\1\для презентации\DSC00897.JPG"/>
          <p:cNvPicPr>
            <a:picLocks noChangeAspect="1" noChangeArrowheads="1"/>
          </p:cNvPicPr>
          <p:nvPr/>
        </p:nvPicPr>
        <p:blipFill>
          <a:blip r:embed="rId2" cstate="print"/>
          <a:srcRect l="39451" t="3584" r="3583" b="26088"/>
          <a:stretch>
            <a:fillRect/>
          </a:stretch>
        </p:blipFill>
        <p:spPr bwMode="auto">
          <a:xfrm>
            <a:off x="4786314" y="1928802"/>
            <a:ext cx="3857652" cy="3571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85918" y="3500438"/>
          <a:ext cx="5214974" cy="2808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928"/>
                <a:gridCol w="2437721"/>
                <a:gridCol w="1738325"/>
              </a:tblGrid>
              <a:tr h="235443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Структура  занятия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ЧСС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066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Вводная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часть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120 ударов в минуту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464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Общеразвивающие упражнения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150 ударов в минуту</a:t>
                      </a:r>
                    </a:p>
                    <a:p>
                      <a:endParaRPr lang="ru-RU" sz="1200" dirty="0"/>
                    </a:p>
                  </a:txBody>
                  <a:tcPr/>
                </a:tc>
              </a:tr>
              <a:tr h="29066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Основные движения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/>
                        <a:t>170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ударов в минуту</a:t>
                      </a:r>
                      <a:endParaRPr lang="ru-RU" sz="1200" dirty="0"/>
                    </a:p>
                  </a:txBody>
                  <a:tcPr/>
                </a:tc>
              </a:tr>
              <a:tr h="29066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Подвижная игра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110 ударов в минуту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066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Заключительная часть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130 ударов в минуту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464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6.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До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начала занятия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90 ударов в минуту</a:t>
                      </a:r>
                    </a:p>
                    <a:p>
                      <a:endParaRPr lang="ru-RU" sz="12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642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7.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Итоговые показатели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90 ударов в минуту</a:t>
                      </a:r>
                    </a:p>
                    <a:p>
                      <a:endParaRPr lang="ru-RU" sz="12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285852" y="428604"/>
          <a:ext cx="5338762" cy="3595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Диаграмма" r:id="rId3" imgW="5334045" imgH="3591000" progId="MSGraph.Chart.8">
                  <p:embed followColorScheme="full"/>
                </p:oleObj>
              </mc:Choice>
              <mc:Fallback>
                <p:oleObj name="Диаграмма" r:id="rId3" imgW="5334045" imgH="3591000" progId="MSGraph.Chart.8">
                  <p:embed followColorScheme="full"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85852" y="428604"/>
                        <a:ext cx="5338762" cy="35956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357166"/>
            <a:ext cx="8072494" cy="6000792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60000"/>
              </a:lnSpc>
              <a:spcAft>
                <a:spcPts val="1000"/>
              </a:spcAft>
            </a:pP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В настоящее время число здоровых дошкольников </a:t>
            </a:r>
            <a:r>
              <a:rPr lang="ru-RU" sz="18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составляет лишь около 10 % от поступающих в школу. В связи с этим сохранить и укрепить здоровье  детей, учитывая их индивидуальные  особенности, обеспечить качественное  образование без увеличения  учебной  нагрузки является одной из приоритетных задач дошкольного образования</a:t>
            </a:r>
            <a:r>
              <a:rPr lang="ru-RU" sz="1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60000"/>
              </a:lnSpc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 нашем дошкольном  учреждении  применяется система  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медико-педагогического  контроля.  </a:t>
            </a:r>
          </a:p>
          <a:p>
            <a:pPr algn="just">
              <a:lnSpc>
                <a:spcPct val="160000"/>
              </a:lnSpc>
            </a:pP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его содержание  входят следующие разделы:</a:t>
            </a:r>
          </a:p>
          <a:p>
            <a:pPr algn="just"/>
            <a:r>
              <a:rPr lang="ru-RU" sz="2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>
              <a:solidFill>
                <a:schemeClr val="tx1"/>
              </a:solidFill>
            </a:endParaRPr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Санитарно-гигиенический  режим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Организация питание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Режим  дня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Двигательный  режим</a:t>
            </a:r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lnSpc>
                <a:spcPct val="170000"/>
              </a:lnSpc>
              <a:buFont typeface="Wingdings" pitchFamily="2" charset="2"/>
              <a:buChar char="Ø"/>
            </a:pP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Охрана  </a:t>
            </a: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жизни  и безопасность жизнедеятельности 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18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70000"/>
              </a:lnSpc>
            </a:pPr>
            <a:endParaRPr lang="ru-RU" sz="1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571472" y="285728"/>
            <a:ext cx="7429552" cy="2354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Важным</a:t>
            </a:r>
            <a:r>
              <a:rPr kumimoji="0" lang="ru-RU" sz="1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показателем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является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определение внешних признаков утомления. Осуществляя контроль, необходимо отмечать внешние признаки утомления и степень их выраженности, </a:t>
            </a:r>
            <a:r>
              <a:rPr kumimoji="0" lang="ru-RU" sz="14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используя схему</a:t>
            </a:r>
            <a:r>
              <a:rPr lang="ru-RU" sz="1400" dirty="0" smtClean="0"/>
              <a:t> </a:t>
            </a:r>
          </a:p>
          <a:p>
            <a:pPr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ВНЕШНИЕ ПРИЗНАКИ УТОМЛЕНИЯ</a:t>
            </a: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sng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u="sng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43042" y="1285860"/>
          <a:ext cx="6072231" cy="4340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24077"/>
                <a:gridCol w="2024077"/>
                <a:gridCol w="2024077"/>
              </a:tblGrid>
              <a:tr h="269805"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Наблюдаемые признаки и состояние ребенка	</a:t>
                      </a:r>
                    </a:p>
                    <a:p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Степень выраженности утомления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97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 небольшая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средняя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914340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Окраска кожи, лица, шеи	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Небольшое покраснение лица, выражение спокойное	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Значительное покраснение лица, выраженное напряжение	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19697"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Потливость	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Незначительная	</a:t>
                      </a:r>
                    </a:p>
                    <a:p>
                      <a:endParaRPr lang="ru-RU" sz="11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Выраженная потливость лица	</a:t>
                      </a:r>
                    </a:p>
                    <a:p>
                      <a:endParaRPr lang="ru-RU" sz="11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788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Дыхание	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Несколько учащенное, ровное	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	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Резко учащенное	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6850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/>
                          <a:ea typeface="Calibri"/>
                          <a:cs typeface="Times New Roman"/>
                        </a:rPr>
                        <a:t>Движения	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Бодрые задания выполняются четко	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	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Не уверенные, не четкие</a:t>
                      </a:r>
                      <a:r>
                        <a:rPr lang="ru-RU" sz="11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появляются дополнительные движения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581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Самочувствие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Хорошее, жалоб нет</a:t>
                      </a: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	</a:t>
                      </a:r>
                      <a:endParaRPr lang="ru-RU" sz="11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Жалобы на усталость, отказ от дополнительного выполнения заданий	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000100" y="5429264"/>
            <a:ext cx="7358114" cy="11560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263" algn="just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работы по физическому развитию и оздоровлению не может идти сама по себе, она должна базироваться на педагогических и медицинских знаниях взаимодополняющих друг друга.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000098" y="642919"/>
          <a:ext cx="7429556" cy="59828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57389"/>
                <a:gridCol w="1857389"/>
                <a:gridCol w="1857389"/>
                <a:gridCol w="1857389"/>
              </a:tblGrid>
              <a:tr h="439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  контроля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Периодичность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Ответственный за проведения контроля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Температурный режим помещений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месяц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Заведующий, 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медсестра,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зам.зав.по ВОР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Одежда детей и взрослых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месяц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медсестра,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зам.зав.по ВОР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Режим проветривания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месяц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медсестра,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зам.зав.по ВОР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Мебель и оборудование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квартал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медсестра,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зам.зав.по ВОР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Освещение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месяц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медсестра,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зам.зав.по ВОР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909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Санитарное состояние помещений и участка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месяц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Старшая медсестра,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зам.зав.по ВОР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3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Соблюдение  личной гигиены работниками детского сада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Ежедневно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Ст. медсестра, врач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7157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8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Профилактический осмотр сотрудников, наличие  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 книжки.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 раз в квартал</a:t>
                      </a:r>
                      <a:endParaRPr lang="ru-RU" sz="13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Заведующий,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ст. медсестра</a:t>
                      </a:r>
                      <a:endParaRPr lang="ru-RU" sz="13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3007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Соблюдение санитарно-эпидемиологических мероприятий при  инфекции или эпидемии.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При возникновении неблагоприятных  условий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 ст. медсестра, врач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0"/>
            <a:ext cx="9144000" cy="553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kumimoji="0" lang="ru-RU" sz="1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685800" algn="l"/>
              </a:tabLst>
            </a:pPr>
            <a:r>
              <a:rPr lang="ru-RU" sz="1200" b="1" i="1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Санитарно-гигиенический  режим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2643174" y="0"/>
            <a:ext cx="35719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Организация питания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8" y="428607"/>
          <a:ext cx="7929616" cy="6142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2404"/>
                <a:gridCol w="1982404"/>
                <a:gridCol w="1982404"/>
                <a:gridCol w="1982404"/>
              </a:tblGrid>
              <a:tr h="3619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Вопросы контроля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Периодичность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b="1">
                          <a:latin typeface="Times New Roman"/>
                          <a:ea typeface="Times New Roman"/>
                          <a:cs typeface="Times New Roman"/>
                        </a:rPr>
                        <a:t>Ответственные за  контроль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2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Соблюдение  санитарно-гигиенических  норм в кладовых, пищеблоке, группах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Заведующий, старшая медсестра, врач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357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Условия  хранения и соблюдения сроков реализации продуктов  питания.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Заведующий, старшая медсестра, врач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199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Качество  продуктов  питания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Заведующий, старшая медсестра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8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Выполнение  финансового  норматива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Заведующий, бухгалтер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8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Выполнение  натуральных  норм питания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 раз в две недели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Заведующий, старшая медсестра, врач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8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Нормативные  показатели  калорийности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1 раз в месяц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 старшая медсестра, врач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268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Закладка  основных  продуктов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Сотрудники ДОУ ответственные за это мероприятие и утвержденные приказом по ДОУ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889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Бракераж готовой пищи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  <a:endParaRPr lang="ru-RU" sz="13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3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 старшая медсестра, врач</a:t>
                      </a:r>
                      <a:endParaRPr lang="ru-RU" sz="13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4000496" y="0"/>
            <a:ext cx="250033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Культура питания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85800" algn="l"/>
              </a:tabLst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2976" y="1071546"/>
          <a:ext cx="7215240" cy="46037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3810"/>
                <a:gridCol w="1803810"/>
                <a:gridCol w="1803810"/>
                <a:gridCol w="1803810"/>
              </a:tblGrid>
              <a:tr h="54162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№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Вопросы  контроля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Периодичность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Ответственные 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1.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Режим  питания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месяца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 по ВОР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Сервировка стола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месяца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 по ВОР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Подготовка к приему  пищи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разные  периоды (завтрак, обед, полдник) приема  пищи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 по ВОР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Формирование  культуры  еды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 по ВОР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416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Роль педагога в  организации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 по ВОР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5404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Роль помощника воспитателя в организации и проведении питания детей</a:t>
                      </a:r>
                      <a:endParaRPr lang="ru-RU" sz="14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Заведующий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Зам.зав. по ВОР</a:t>
                      </a:r>
                      <a:endParaRPr lang="ru-RU" sz="1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000232" y="0"/>
            <a:ext cx="600079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Режим  дня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4282" y="428604"/>
          <a:ext cx="8501122" cy="619379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91739"/>
                <a:gridCol w="1791739"/>
                <a:gridCol w="1791739"/>
                <a:gridCol w="3125905"/>
              </a:tblGrid>
              <a:tr h="42458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Вопросы контроля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Периодичность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8635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Прием детей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Старшая медсестра, зам.зав.по ВОР, врач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Подготовка педагогов к работе  текущего дня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Ежедневно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Заведующий,  зам.зав.по ВОР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1961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Выполнение режимных  моментов в соответствии с требованиями программы,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 возраста, сезона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 зам.зав.по ВОР, старшая медсестра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Соблюдение норм учебной  нагрузки на детей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зам.зав.по ВОР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15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 утренней гимнастики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 зам.зав.по ВОР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830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Прогулка, особенности  ее организации и содержания в группах  разного  возраста.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Заведующая, зам.зав.по ВОР, старшая медсестра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841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Сон, педагогические  условия организации  сна.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Психолог, зам.зав.по ВОР, старшая медсестра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819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Гимнастика  пробуждения в системе физкультурно-оздоровительной  работы  группы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 раз в неделю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Старшая медсестра, зам.зав.по ВОР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8525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Система  закаливания  группы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 раз в  месяц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Старшая медсестра, зам.зав.по ВОР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733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latin typeface="Times New Roman"/>
                          <a:ea typeface="Times New Roman"/>
                          <a:cs typeface="Times New Roman"/>
                        </a:rPr>
                        <a:t>Обучение – фактор укрепления и охраны здоровье детей</a:t>
                      </a:r>
                      <a:endParaRPr lang="ru-RU" sz="105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1 раз в  квартал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 зам.зав.по ВОР, старшая медсестра</a:t>
                      </a:r>
                      <a:endParaRPr lang="ru-RU" sz="105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0" y="0"/>
            <a:ext cx="871540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685800" algn="l"/>
              </a:tabLst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Двигательный  режим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85720" y="500041"/>
          <a:ext cx="8429684" cy="6135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07421"/>
                <a:gridCol w="2035983"/>
                <a:gridCol w="2178859"/>
                <a:gridCol w="2107421"/>
              </a:tblGrid>
              <a:tr h="18328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Вопросы  контроля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Периодичность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  <a:cs typeface="Times New Roman"/>
                        </a:rPr>
                        <a:t>Ответственные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1288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Двигательный  режим группы; </a:t>
                      </a:r>
                      <a:r>
                        <a:rPr lang="ru-RU" sz="1100" dirty="0" smtClean="0">
                          <a:latin typeface="Times New Roman"/>
                          <a:ea typeface="Times New Roman"/>
                          <a:cs typeface="Times New Roman"/>
                        </a:rPr>
                        <a:t>время </a:t>
                      </a: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двигательной  активности в  течение  недели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Сентябрь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Заведующий,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зам.зав.по ВОР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старшая медсестра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2.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Физкультурные  занятия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раз в месяц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Заведующий,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зам.зав.по ВОР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старшая медсестра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3.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Подвижная  игра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раз в месяц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Заведующий,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зам.зав.по ВОР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 старшая медсестра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32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4.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Спортивные  упражнения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раз в квартал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324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5.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Спортивные  игры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раз в квартал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006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81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6.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Гимнастика после  дневного сна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раз в месяц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Старшая медсестра,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81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7.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Спортивный  досуг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раз в месяц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заведующая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5815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8.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Спортивный  праздник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раз в год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заведующая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306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9.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Дни  здоровья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 раз в месяц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старшая медсестра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6525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10.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Комплексная оценка двигательной  активности детей  в  каждой возрастной  группе ДОУ (время (по режиму),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/>
                          <a:ea typeface="Times New Roman"/>
                          <a:cs typeface="Times New Roman"/>
                        </a:rPr>
                        <a:t>Объем двигательной  активности (по шагомеру), интенсивность (пульсометрия)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1 раз в квартал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Заведующий,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зам.зав.по ВОР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/>
                          <a:ea typeface="Times New Roman"/>
                          <a:cs typeface="Times New Roman"/>
                        </a:rPr>
                        <a:t> старшая медсестра, врач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71480"/>
            <a:ext cx="8229600" cy="5840435"/>
          </a:xfrm>
        </p:spPr>
        <p:txBody>
          <a:bodyPr>
            <a:normAutofit/>
          </a:bodyPr>
          <a:lstStyle/>
          <a:p>
            <a:pPr algn="just">
              <a:lnSpc>
                <a:spcPct val="170000"/>
              </a:lnSpc>
              <a:buNone/>
            </a:pPr>
            <a:r>
              <a:rPr lang="ru-RU" sz="1700" i="1" dirty="0">
                <a:latin typeface="Times New Roman" pitchFamily="18" charset="0"/>
                <a:cs typeface="Times New Roman" pitchFamily="18" charset="0"/>
              </a:rPr>
              <a:t>Медико-педагогический  контроль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может  проводиться врачом  или  медсестрой  совместно с заведующим 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или заместителем заведующего. Постоянного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внимания  требуют  вопросы  питания, режима  дня,  двигательного  режима  и  организации   учебной  нагрузки в  организованных  формах  обучения.</a:t>
            </a:r>
          </a:p>
          <a:p>
            <a:pPr algn="just">
              <a:lnSpc>
                <a:spcPct val="170000"/>
              </a:lnSpc>
              <a:buNone/>
            </a:pP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В системе  медико-педагогического  контроля  особое место  занимает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i="1" u="sng" dirty="0" smtClean="0">
                <a:latin typeface="Times New Roman" pitchFamily="18" charset="0"/>
                <a:cs typeface="Times New Roman" pitchFamily="18" charset="0"/>
              </a:rPr>
              <a:t>медицинский  </a:t>
            </a:r>
            <a:r>
              <a:rPr lang="ru-RU" sz="1700" i="1" u="sng" dirty="0">
                <a:latin typeface="Times New Roman" pitchFamily="18" charset="0"/>
                <a:cs typeface="Times New Roman" pitchFamily="18" charset="0"/>
              </a:rPr>
              <a:t>контроль,</a:t>
            </a:r>
            <a:r>
              <a:rPr lang="ru-RU" sz="17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который  осуществляется  медицинскими  работниками ДОУ. В обязанности врача входит комплексная оценка состояния здоровья детей, систематический контроль за организацией всех разделов физического воспитания и закаливания в детском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саду,  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проведение медико-педагогических наблюдений на физкультурных занятиях не менее 2 раз в каждой возрастной группе в течение года.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</a:pP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Медицинский  контроль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за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физическим развитием  детей в дошкольных  учреждениях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r>
              <a:rPr lang="ru-RU" sz="1600" b="1" u="sng" dirty="0" smtClean="0">
                <a:latin typeface="Times New Roman" pitchFamily="18" charset="0"/>
                <a:cs typeface="Times New Roman" pitchFamily="18" charset="0"/>
              </a:rPr>
              <a:t>включает</a:t>
            </a:r>
            <a:r>
              <a:rPr lang="ru-RU" sz="1600" b="1" u="sng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Динамическое  наблюдение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состоянием  здоровья и физическим  развитием  детей, которое осуществляется  при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осмотрах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врачами дошкольных  учреждений  или  поликлиники. </a:t>
            </a:r>
            <a: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Медико-педагогические  </a:t>
            </a:r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наблюдения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за организацией  двигательного  режима, методикой  проведения и организацией занятий физическими  упражнениями и  их  воздействием на  организм  ребенка; контроль  за  осуществлением системы  закаливания.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Контроль за  санитарно-гигиеническим  состоянием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 мест проведения  занятий (помещения,  участок), физкультурного  оборудования, спортивной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одежды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и обуви.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i="1" dirty="0">
                <a:latin typeface="Times New Roman" pitchFamily="18" charset="0"/>
                <a:cs typeface="Times New Roman" pitchFamily="18" charset="0"/>
              </a:rPr>
              <a:t>Санитарно-просветительную работу</a:t>
            </a:r>
            <a:r>
              <a:rPr lang="ru-RU" sz="16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 </a:t>
            </a: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вопросам физического  воспитания  дошкольников  среди персонала дошкольного  учреждения и  родителей.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1139</TotalTime>
  <Words>1906</Words>
  <Application>Microsoft Office PowerPoint</Application>
  <PresentationFormat>Экран (4:3)</PresentationFormat>
  <Paragraphs>512</Paragraphs>
  <Slides>20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Тема Office</vt:lpstr>
      <vt:lpstr>Диаграмма</vt:lpstr>
      <vt:lpstr> КОМИТЕТ ОБРАЗОВАНИЯ АДМИНИСТРАЦИИ БАЛАКОВСКОГО МУНИЦИПАЛЬНОГО РАЙОНА МУНИЦИПАЛЬНОЕ АВТОНОМНОЕ ДОШКОЛЬНОЕ ОБРАЗОВАТЕЛЬНОЕ УЧРЕЖДЕНИЕ –  ДЕТСКИЙ САД №67 г. БАЛАКОВО САРАТОВСКОЙ ОБЛАСТИ   Медицинский контроль  за физическим развитием  детей дошкольного возраста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Медицинский  контроль  за  физическим развитием  детей в дошкольных  учреждениях                включает: Динамическое  наблюдение  за состоянием  здоровья и физическим  развитием  детей, которое осуществляется  при осмотрах  врачами дошкольных  учреждений  или  поликлиники.  Медико-педагогические  наблюдения  за организацией  двигательного  режима, методикой  проведения и организацией занятий физическими  упражнениями и  их  воздействием на  организм  ребенка; контроль  за  осуществлением системы  закаливания. Контроль за  санитарно-гигиеническим  состоянием  мест проведения  занятий (помещения,  участок), физкультурного  оборудования, спортивной  одежды и обуви. Санитарно-просветительную работу  по  вопросам физического  воспитания  дошкольников  среди персонала дошкольного  учреждения и  родителей.   </vt:lpstr>
      <vt:lpstr>   Главное внимание в процессе наблюдения за физическим развитием  детей необходимо уделять двигательному режиму, суммарно отражающему общую двигательную деятельность детей при свободных и организованных формах деятельности.  Оценка двигательного режима проводится на основании комплекса показателей: Времени  двигательной деятельности детей с отражением содержания и качества в различные режимные моменты, определяемого с помощью метода индивидуального хронометража. Объёма двигательной деятельности детей с использованием метода шагометрии для количественной оценки двигательной активности. Интенсивности  двигательной деятельности детей с помощью метода пульсометрии (частота сердечных сокращений ударов в минуту) при выполнении различных видов мышечной деятельности. Объем двигательной активности по шагомеру       Для достижения высокого уровня двигательной активности детей в дошкольном образовательном учреждении реализуются все формы двигательной активности : физкультурные занятия, утренняя гимнастика, физкультминутки, спортивные упражнения, прогулки, физические упражнения в сочетании с закаливающими мероприятиями, музыкальные занятия, трудовая, игровая деятельность.     </vt:lpstr>
      <vt:lpstr>Карта контроля занятия по физической культуре учебный год 2014-2015</vt:lpstr>
      <vt:lpstr>Презентация PowerPoint</vt:lpstr>
      <vt:lpstr>Презентация PowerPoint</vt:lpstr>
      <vt:lpstr>Презентация PowerPoint</vt:lpstr>
      <vt:lpstr>Презентация PowerPoint</vt:lpstr>
      <vt:lpstr>При проведении медико-педагогического контроля наше дошкольное учреждение  использует  протокол 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КОМИТЕТ ОБРАЗОВАНИЯ АДМИНИСТРАЦИИ БАЛАКОВСКОГО МУНИЦИПАЛЬНОГО РАЙОНА МУНИЦИПАЛЬНОЕ АВТОНОМНОЕ ДОШКОЛЬНОЕ ОБРАЗОВАТЕЛЬНОЕ УЧРЕЖДЕНИЕ - ДЕТСКИЙ САД №67 г. БАЛАКОВО САРАТОВСКОЙ ОБЛАСТИ   Медицинский контроль  за физическим воспитанием детей дошкольного возраста</dc:title>
  <dc:creator>Fantom</dc:creator>
  <cp:lastModifiedBy>ANNA</cp:lastModifiedBy>
  <cp:revision>93</cp:revision>
  <cp:lastPrinted>2014-12-10T03:49:56Z</cp:lastPrinted>
  <dcterms:created xsi:type="dcterms:W3CDTF">2014-12-07T14:54:27Z</dcterms:created>
  <dcterms:modified xsi:type="dcterms:W3CDTF">2014-12-10T03:50:16Z</dcterms:modified>
</cp:coreProperties>
</file>