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100" d="100"/>
          <a:sy n="100" d="100"/>
        </p:scale>
        <p:origin x="-294" y="-43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3048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25146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2819400"/>
            <a:ext cx="6400800" cy="1752600"/>
          </a:xfrm>
        </p:spPr>
        <p:txBody>
          <a:bodyPr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155448" y="2420112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Овал 12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685800" y="381000"/>
            <a:ext cx="7772400" cy="1752600"/>
          </a:xfrm>
        </p:spPr>
        <p:txBody>
          <a:bodyPr anchor="b"/>
          <a:lstStyle>
            <a:lvl1pPr>
              <a:defRPr sz="4200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7010400" y="0"/>
            <a:ext cx="21336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 rot="5400000">
            <a:off x="4021836" y="3278124"/>
            <a:ext cx="6245352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6839712" y="2925763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6934200" y="3020251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915912" y="3009901"/>
            <a:ext cx="457200" cy="441325"/>
          </a:xfrm>
        </p:spPr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04800" y="304800"/>
            <a:ext cx="6553200" cy="5821366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7391400" y="304801"/>
            <a:ext cx="1447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61688" y="1026372"/>
            <a:ext cx="457200" cy="441325"/>
          </a:xfrm>
        </p:spPr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301752" y="1527048"/>
            <a:ext cx="850392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1905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152400" y="2286000"/>
            <a:ext cx="8833104" cy="304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>
            <a:spLocks noChangeArrowheads="1"/>
          </p:cNvSpPr>
          <p:nvPr/>
        </p:nvSpPr>
        <p:spPr bwMode="auto">
          <a:xfrm>
            <a:off x="155448" y="142352"/>
            <a:ext cx="8833104" cy="2139696"/>
          </a:xfrm>
          <a:prstGeom prst="rect">
            <a:avLst/>
          </a:prstGeom>
          <a:solidFill>
            <a:schemeClr val="accent1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368426" y="2743200"/>
            <a:ext cx="6480174" cy="1673225"/>
          </a:xfrm>
        </p:spPr>
        <p:txBody>
          <a:bodyPr anchor="t"/>
          <a:lstStyle>
            <a:lvl1pPr marL="0" indent="0" algn="ctr">
              <a:buNone/>
              <a:defRPr sz="1600" b="1" cap="all" spc="25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Прямоугольник 13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152400" y="2438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4267200" y="2115312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4361688" y="2209800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4343400" y="2199450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533400"/>
            <a:ext cx="7772400" cy="1524000"/>
          </a:xfrm>
        </p:spPr>
        <p:txBody>
          <a:bodyPr anchor="b"/>
          <a:lstStyle>
            <a:lvl1pPr algn="ctr">
              <a:buNone/>
              <a:defRPr sz="4200" b="0" cap="none" baseline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91200" y="6409944"/>
            <a:ext cx="3044952" cy="365760"/>
          </a:xfrm>
        </p:spPr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 flipV="1">
            <a:off x="4563080" y="1575652"/>
            <a:ext cx="8921" cy="4819557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Содержимое 9"/>
          <p:cNvSpPr>
            <a:spLocks noGrp="1"/>
          </p:cNvSpPr>
          <p:nvPr>
            <p:ph sz="half" idx="1"/>
          </p:nvPr>
        </p:nvSpPr>
        <p:spPr>
          <a:xfrm>
            <a:off x="301752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Содержимое 11"/>
          <p:cNvSpPr>
            <a:spLocks noGrp="1"/>
          </p:cNvSpPr>
          <p:nvPr>
            <p:ph sz="half" idx="2"/>
          </p:nvPr>
        </p:nvSpPr>
        <p:spPr>
          <a:xfrm>
            <a:off x="4800600" y="1371600"/>
            <a:ext cx="4038600" cy="4681728"/>
          </a:xfrm>
        </p:spPr>
        <p:txBody>
          <a:bodyPr/>
          <a:lstStyle>
            <a:lvl1pPr>
              <a:defRPr sz="2500"/>
            </a:lvl1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 flipV="1">
            <a:off x="4572000" y="2200275"/>
            <a:ext cx="0" cy="4187952"/>
          </a:xfrm>
          <a:prstGeom prst="line">
            <a:avLst/>
          </a:prstGeom>
          <a:noFill/>
          <a:ln w="9525" cap="flat" cmpd="sng" algn="ctr">
            <a:solidFill>
              <a:schemeClr val="tx2"/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white">
          <a:xfrm>
            <a:off x="0" y="0"/>
            <a:ext cx="9144000" cy="14478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>
          <a:xfrm>
            <a:off x="152400" y="1371600"/>
            <a:ext cx="8833104" cy="914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оугольник 12"/>
          <p:cNvSpPr>
            <a:spLocks noChangeArrowheads="1"/>
          </p:cNvSpPr>
          <p:nvPr/>
        </p:nvSpPr>
        <p:spPr bwMode="auto">
          <a:xfrm>
            <a:off x="145923" y="6391656"/>
            <a:ext cx="8833104" cy="310896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4040188" cy="732974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lang="en-US" sz="2200" b="1" dirty="0" smtClean="0">
                <a:solidFill>
                  <a:srgbClr val="FFFFFF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791330" y="1524000"/>
            <a:ext cx="4041775" cy="731520"/>
          </a:xfrm>
          <a:noFill/>
          <a:ln w="15875" cap="rnd" cmpd="sng" algn="ctr">
            <a:noFill/>
            <a:prstDash val="solid"/>
          </a:ln>
        </p:spPr>
        <p:style>
          <a:lnRef idx="3">
            <a:schemeClr val="lt1"/>
          </a:lnRef>
          <a:fillRef idx="1">
            <a:schemeClr val="accent2"/>
          </a:fillRef>
          <a:effectRef idx="1">
            <a:schemeClr val="accent2"/>
          </a:effectRef>
          <a:fontRef idx="minor">
            <a:schemeClr val="lt1"/>
          </a:fontRef>
        </p:style>
        <p:txBody>
          <a:bodyPr anchor="ctr">
            <a:noAutofit/>
          </a:bodyPr>
          <a:lstStyle>
            <a:lvl1pPr marL="0" indent="0">
              <a:buNone/>
              <a:defRPr sz="2200" b="1"/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04800" y="6409944"/>
            <a:ext cx="3581400" cy="365760"/>
          </a:xfrm>
        </p:spPr>
        <p:txBody>
          <a:bodyPr/>
          <a:lstStyle/>
          <a:p>
            <a:endParaRPr lang="ru-RU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52400" y="128016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4" name="Содержимое 23"/>
          <p:cNvSpPr>
            <a:spLocks noGrp="1"/>
          </p:cNvSpPr>
          <p:nvPr>
            <p:ph sz="quarter" idx="2"/>
          </p:nvPr>
        </p:nvSpPr>
        <p:spPr>
          <a:xfrm>
            <a:off x="301752" y="2471383"/>
            <a:ext cx="4041648" cy="3818404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6" name="Содержимое 25"/>
          <p:cNvSpPr>
            <a:spLocks noGrp="1"/>
          </p:cNvSpPr>
          <p:nvPr>
            <p:ph sz="quarter" idx="4"/>
          </p:nvPr>
        </p:nvSpPr>
        <p:spPr>
          <a:xfrm>
            <a:off x="4800600" y="2471383"/>
            <a:ext cx="4038600" cy="382219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Овал 24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7" name="Овал 26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4343400" y="1042416"/>
            <a:ext cx="457200" cy="441325"/>
          </a:xfrm>
        </p:spPr>
        <p:txBody>
          <a:bodyPr/>
          <a:lstStyle>
            <a:lvl1pPr algn="ctr">
              <a:defRPr/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Заголовок 22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4343400" y="1036020"/>
            <a:ext cx="457200" cy="441325"/>
          </a:xfrm>
        </p:spPr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white">
          <a:xfrm>
            <a:off x="0" y="0"/>
            <a:ext cx="9144000" cy="155448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Прямоугольник 4"/>
          <p:cNvSpPr>
            <a:spLocks noChangeArrowheads="1"/>
          </p:cNvSpPr>
          <p:nvPr/>
        </p:nvSpPr>
        <p:spPr bwMode="auto">
          <a:xfrm>
            <a:off x="146304" y="6391656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6" name="Прямоугольник 5"/>
          <p:cNvSpPr>
            <a:spLocks noChangeArrowheads="1"/>
          </p:cNvSpPr>
          <p:nvPr/>
        </p:nvSpPr>
        <p:spPr bwMode="auto">
          <a:xfrm>
            <a:off x="152400" y="158496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4267200" y="6324600"/>
            <a:ext cx="609600" cy="441324"/>
          </a:xfrm>
        </p:spPr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Прямоугольник 18"/>
          <p:cNvSpPr>
            <a:spLocks noChangeArrowheads="1"/>
          </p:cNvSpPr>
          <p:nvPr/>
        </p:nvSpPr>
        <p:spPr bwMode="auto">
          <a:xfrm>
            <a:off x="152400" y="152400"/>
            <a:ext cx="8833104" cy="304800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18872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3" name="Прямоугольник 12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81000" y="914400"/>
            <a:ext cx="2362200" cy="990600"/>
          </a:xfrm>
        </p:spPr>
        <p:txBody>
          <a:bodyPr anchor="b">
            <a:noAutofit/>
          </a:bodyPr>
          <a:lstStyle>
            <a:lvl1pPr algn="l">
              <a:buNone/>
              <a:defRPr sz="2200" b="1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381000" y="1981200"/>
            <a:ext cx="2362200" cy="4144963"/>
          </a:xfrm>
        </p:spPr>
        <p:txBody>
          <a:bodyPr/>
          <a:lstStyle>
            <a:lvl1pPr marL="0" indent="0">
              <a:spcAft>
                <a:spcPts val="1000"/>
              </a:spcAft>
              <a:buNone/>
              <a:defRPr sz="1600">
                <a:solidFill>
                  <a:srgbClr val="FFFFFF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2400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20" name="Содержимое 19"/>
          <p:cNvSpPr>
            <a:spLocks noGrp="1"/>
          </p:cNvSpPr>
          <p:nvPr>
            <p:ph sz="quarter" idx="1"/>
          </p:nvPr>
        </p:nvSpPr>
        <p:spPr>
          <a:xfrm>
            <a:off x="3124200" y="685800"/>
            <a:ext cx="5638800" cy="5410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Овал 9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Овал 10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>
            <a:lvl1pPr>
              <a:defRPr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Прямоугольник 20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383280" cy="365760"/>
          </a:xfrm>
        </p:spPr>
        <p:txBody>
          <a:bodyPr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Прямая соединительная линия 20"/>
          <p:cNvSpPr>
            <a:spLocks noChangeShapeType="1"/>
          </p:cNvSpPr>
          <p:nvPr/>
        </p:nvSpPr>
        <p:spPr bwMode="auto">
          <a:xfrm>
            <a:off x="152400" y="533400"/>
            <a:ext cx="8833104" cy="0"/>
          </a:xfrm>
          <a:prstGeom prst="line">
            <a:avLst/>
          </a:prstGeom>
          <a:noFill/>
          <a:ln w="11430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20" name="Прямоугольник 19"/>
          <p:cNvSpPr>
            <a:spLocks noChangeArrowheads="1"/>
          </p:cNvSpPr>
          <p:nvPr/>
        </p:nvSpPr>
        <p:spPr bwMode="auto">
          <a:xfrm>
            <a:off x="152400" y="152400"/>
            <a:ext cx="8833104" cy="301752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8" name="Прямоугольник 7"/>
          <p:cNvSpPr/>
          <p:nvPr/>
        </p:nvSpPr>
        <p:spPr>
          <a:xfrm>
            <a:off x="152400" y="609600"/>
            <a:ext cx="2743200" cy="5867400"/>
          </a:xfrm>
          <a:prstGeom prst="rect">
            <a:avLst/>
          </a:prstGeom>
          <a:solidFill>
            <a:schemeClr val="accent1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Прямоугольник 14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2" name="Овал 11"/>
          <p:cNvSpPr/>
          <p:nvPr/>
        </p:nvSpPr>
        <p:spPr>
          <a:xfrm>
            <a:off x="1295400" y="228600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1389888" y="323088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371600" y="312738"/>
            <a:ext cx="457200" cy="441325"/>
          </a:xfrm>
        </p:spPr>
        <p:txBody>
          <a:bodyPr/>
          <a:lstStyle/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000375" y="5029200"/>
            <a:ext cx="5867400" cy="1219200"/>
          </a:xfrm>
        </p:spPr>
        <p:txBody>
          <a:bodyPr anchor="t">
            <a:noAutofit/>
          </a:bodyPr>
          <a:lstStyle>
            <a:lvl1pPr algn="l">
              <a:buNone/>
              <a:defRPr sz="2400" b="1">
                <a:solidFill>
                  <a:schemeClr val="tx2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3000375" y="609600"/>
            <a:ext cx="5867400" cy="4267200"/>
          </a:xfrm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81000" y="990600"/>
            <a:ext cx="2438400" cy="5257800"/>
          </a:xfrm>
        </p:spPr>
        <p:txBody>
          <a:bodyPr/>
          <a:lstStyle>
            <a:lvl1pPr marL="0" indent="0">
              <a:spcAft>
                <a:spcPts val="1000"/>
              </a:spcAft>
              <a:buFontTx/>
              <a:buNone/>
              <a:defRPr sz="1600">
                <a:solidFill>
                  <a:srgbClr val="FFFFFF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2" name="Прямоугольник 21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5788152" y="6404984"/>
            <a:ext cx="3044952" cy="365760"/>
          </a:xfrm>
        </p:spPr>
        <p:txBody>
          <a:bodyPr/>
          <a:lstStyle/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01752" y="6410848"/>
            <a:ext cx="3584448" cy="365760"/>
          </a:xfrm>
        </p:spPr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Прямоугольник 16"/>
          <p:cNvSpPr>
            <a:spLocks noChangeArrowheads="1"/>
          </p:cNvSpPr>
          <p:nvPr/>
        </p:nvSpPr>
        <p:spPr bwMode="white">
          <a:xfrm>
            <a:off x="0" y="6705600"/>
            <a:ext cx="9144000" cy="1524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6" name="Прямоугольник 15"/>
          <p:cNvSpPr>
            <a:spLocks noChangeArrowheads="1"/>
          </p:cNvSpPr>
          <p:nvPr/>
        </p:nvSpPr>
        <p:spPr bwMode="white">
          <a:xfrm>
            <a:off x="0" y="0"/>
            <a:ext cx="9144000" cy="1393371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>
            <a:spLocks noChangeArrowheads="1"/>
          </p:cNvSpPr>
          <p:nvPr/>
        </p:nvSpPr>
        <p:spPr bwMode="white">
          <a:xfrm>
            <a:off x="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9" name="Прямоугольник 18"/>
          <p:cNvSpPr>
            <a:spLocks noChangeArrowheads="1"/>
          </p:cNvSpPr>
          <p:nvPr/>
        </p:nvSpPr>
        <p:spPr bwMode="white">
          <a:xfrm>
            <a:off x="8991600" y="0"/>
            <a:ext cx="152400" cy="6858000"/>
          </a:xfrm>
          <a:prstGeom prst="rect">
            <a:avLst/>
          </a:prstGeom>
          <a:solidFill>
            <a:srgbClr val="FFFFFF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9" name="Прямоугольник 8"/>
          <p:cNvSpPr>
            <a:spLocks noChangeArrowheads="1"/>
          </p:cNvSpPr>
          <p:nvPr/>
        </p:nvSpPr>
        <p:spPr bwMode="auto">
          <a:xfrm>
            <a:off x="149352" y="6388385"/>
            <a:ext cx="8833104" cy="309563"/>
          </a:xfrm>
          <a:prstGeom prst="rect">
            <a:avLst/>
          </a:prstGeom>
          <a:solidFill>
            <a:schemeClr val="accent3"/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5791200" y="6404984"/>
            <a:ext cx="3044952" cy="365760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400">
                <a:solidFill>
                  <a:srgbClr val="FFFFFF"/>
                </a:solidFill>
              </a:defRPr>
            </a:lvl1pPr>
          </a:lstStyle>
          <a:p>
            <a:fld id="{2533358D-A1B0-42F6-AE90-982DBFF98CA8}" type="datetimeFigureOut">
              <a:rPr lang="ru-RU" smtClean="0"/>
              <a:pPr/>
              <a:t>23.01.2015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04800" y="6410848"/>
            <a:ext cx="3581400" cy="365760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rgbClr val="FFFFFF"/>
                </a:solidFill>
              </a:defRPr>
            </a:lvl1pPr>
          </a:lstStyle>
          <a:p>
            <a:endParaRPr lang="ru-RU"/>
          </a:p>
        </p:txBody>
      </p:sp>
      <p:sp>
        <p:nvSpPr>
          <p:cNvPr id="8" name="Прямоугольник 7"/>
          <p:cNvSpPr>
            <a:spLocks noChangeArrowheads="1"/>
          </p:cNvSpPr>
          <p:nvPr/>
        </p:nvSpPr>
        <p:spPr bwMode="auto">
          <a:xfrm>
            <a:off x="152400" y="155448"/>
            <a:ext cx="8833104" cy="6547104"/>
          </a:xfrm>
          <a:prstGeom prst="rect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 dirty="0"/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152400" y="1276743"/>
            <a:ext cx="8833104" cy="0"/>
          </a:xfrm>
          <a:prstGeom prst="line">
            <a:avLst/>
          </a:prstGeom>
          <a:noFill/>
          <a:ln w="9525" cap="flat" cmpd="sng" algn="ctr">
            <a:solidFill>
              <a:schemeClr val="accent3">
                <a:shade val="75000"/>
              </a:schemeClr>
            </a:solidFill>
            <a:prstDash val="sysDash"/>
            <a:round/>
            <a:headEnd type="none" w="med" len="med"/>
            <a:tailEnd type="none" w="med" len="med"/>
          </a:ln>
          <a:effectLst/>
        </p:spPr>
        <p:txBody>
          <a:bodyPr vert="horz" wrap="none" lIns="91440" tIns="45720" rIns="91440" bIns="45720" anchor="ctr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4267200" y="956036"/>
            <a:ext cx="609600" cy="609600"/>
          </a:xfrm>
          <a:prstGeom prst="ellipse">
            <a:avLst/>
          </a:prstGeom>
          <a:solidFill>
            <a:srgbClr val="FFFFFF"/>
          </a:solidFill>
          <a:ln w="158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Овал 14"/>
          <p:cNvSpPr/>
          <p:nvPr/>
        </p:nvSpPr>
        <p:spPr>
          <a:xfrm>
            <a:off x="4361688" y="1050524"/>
            <a:ext cx="420624" cy="420624"/>
          </a:xfrm>
          <a:prstGeom prst="ellipse">
            <a:avLst/>
          </a:prstGeom>
          <a:solidFill>
            <a:srgbClr val="FFFFFF"/>
          </a:solidFill>
          <a:ln w="50800" cap="rnd" cmpd="dbl" algn="ctr">
            <a:solidFill>
              <a:schemeClr val="accent3">
                <a:shade val="75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4343400" y="1040174"/>
            <a:ext cx="457200" cy="441325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>
            <a:lvl1pPr algn="ctr" eaLnBrk="1" latinLnBrk="0" hangingPunct="1">
              <a:defRPr kumimoji="0" sz="1600">
                <a:solidFill>
                  <a:schemeClr val="accent3">
                    <a:shade val="75000"/>
                  </a:schemeClr>
                </a:solidFill>
              </a:defRPr>
            </a:lvl1pPr>
          </a:lstStyle>
          <a:p>
            <a:fld id="{8E579E38-528E-4D63-A2D2-FC055B3BB88A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301752" y="228600"/>
            <a:ext cx="8534400" cy="758952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301752" y="1524000"/>
            <a:ext cx="8534400" cy="459943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1" latinLnBrk="0" hangingPunct="1">
        <a:spcBef>
          <a:spcPct val="0"/>
        </a:spcBef>
        <a:buNone/>
        <a:defRPr kumimoji="0" sz="3300" kern="1200">
          <a:solidFill>
            <a:schemeClr val="accent3">
              <a:shade val="75000"/>
            </a:schemeClr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74320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"/>
        <a:buChar char=""/>
        <a:defRPr kumimoji="0"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ct val="20000"/>
        </a:spcBef>
        <a:buClr>
          <a:schemeClr val="accent3"/>
        </a:buClr>
        <a:buSzPct val="75000"/>
        <a:buFont typeface="Wingdings 2"/>
        <a:buChar char="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ct val="20000"/>
        </a:spcBef>
        <a:buClr>
          <a:schemeClr val="accent4"/>
        </a:buClr>
        <a:buSzPct val="70000"/>
        <a:buFont typeface="Wingdings"/>
        <a:buChar char="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ct val="20000"/>
        </a:spcBef>
        <a:buClr>
          <a:schemeClr val="accent5"/>
        </a:buClr>
        <a:buFontTx/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90000"/>
        <a:buChar char="•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03120" indent="-182880" algn="l" rtl="0" eaLnBrk="1" latinLnBrk="0" hangingPunct="1">
        <a:spcBef>
          <a:spcPct val="20000"/>
        </a:spcBef>
        <a:buClr>
          <a:schemeClr val="accent4">
            <a:shade val="75000"/>
          </a:schemeClr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rtl="0" eaLnBrk="1" latinLnBrk="0" hangingPunct="1">
        <a:spcBef>
          <a:spcPct val="20000"/>
        </a:spcBef>
        <a:buClr>
          <a:schemeClr val="accent2">
            <a:shade val="75000"/>
          </a:schemeClr>
        </a:buClr>
        <a:buSzPct val="90000"/>
        <a:buChar char="•"/>
        <a:defRPr kumimoji="0" sz="1400" kern="1200" cap="all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jpeg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643042" y="4500570"/>
            <a:ext cx="7072362" cy="1752600"/>
          </a:xfrm>
        </p:spPr>
        <p:txBody>
          <a:bodyPr>
            <a:normAutofit fontScale="92500"/>
          </a:bodyPr>
          <a:lstStyle/>
          <a:p>
            <a:r>
              <a:rPr lang="ru-RU" sz="2400" dirty="0" smtClean="0">
                <a:latin typeface="Times New Roman" pitchFamily="18" charset="0"/>
                <a:cs typeface="Times New Roman" pitchFamily="18" charset="0"/>
              </a:rPr>
              <a:t>                                                          </a:t>
            </a:r>
            <a:r>
              <a:rPr lang="ru-RU" sz="2400" b="0" dirty="0" err="1" smtClean="0">
                <a:latin typeface="Times New Roman" pitchFamily="18" charset="0"/>
                <a:cs typeface="Times New Roman" pitchFamily="18" charset="0"/>
              </a:rPr>
              <a:t>Дорунова</a:t>
            </a:r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С. В. </a:t>
            </a:r>
          </a:p>
          <a:p>
            <a:r>
              <a:rPr lang="ru-RU" sz="2400" b="0" smtClean="0">
                <a:latin typeface="Times New Roman" pitchFamily="18" charset="0"/>
                <a:cs typeface="Times New Roman" pitchFamily="18" charset="0"/>
              </a:rPr>
              <a:t>Учитель </a:t>
            </a:r>
            <a:r>
              <a:rPr lang="ru-RU" sz="2400" b="0" smtClean="0">
                <a:latin typeface="Times New Roman" pitchFamily="18" charset="0"/>
                <a:cs typeface="Times New Roman" pitchFamily="18" charset="0"/>
              </a:rPr>
              <a:t>русского языка</a:t>
            </a:r>
            <a:endParaRPr lang="ru-RU" sz="2400" b="0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sz="2400" b="0" dirty="0" smtClean="0">
                <a:latin typeface="Times New Roman" pitchFamily="18" charset="0"/>
                <a:cs typeface="Times New Roman" pitchFamily="18" charset="0"/>
              </a:rPr>
              <a:t>        ГБОУ РК «Школа – интернат № 24»</a:t>
            </a:r>
            <a:endParaRPr lang="ru-RU" sz="2400" b="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800" dirty="0" smtClean="0"/>
              <a:t>Откуда азбука пошла</a:t>
            </a:r>
            <a:endParaRPr lang="ru-RU" sz="4800" dirty="0"/>
          </a:p>
        </p:txBody>
      </p:sp>
      <p:pic>
        <p:nvPicPr>
          <p:cNvPr id="18434" name="Picture 2" descr="http://im0-tub-ru.yandex.net/i?id=a710889cdae3e07006bb77b35fb272d7-7-16f&amp;n=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71744"/>
            <a:ext cx="2214578" cy="1428760"/>
          </a:xfrm>
          <a:prstGeom prst="rect">
            <a:avLst/>
          </a:prstGeom>
          <a:noFill/>
        </p:spPr>
      </p:pic>
      <p:pic>
        <p:nvPicPr>
          <p:cNvPr id="18438" name="Picture 6" descr="http://im3-tub-ru.yandex.net/i?id=ab66d0706f66ba269c3b15f1266cfce0-140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43636" y="2571744"/>
            <a:ext cx="136207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Задачи урока: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Познакомить учащихся с историей появления письменности, славянской азбуки</a:t>
            </a:r>
          </a:p>
          <a:p>
            <a:r>
              <a:rPr lang="ru-RU" dirty="0" smtClean="0"/>
              <a:t>Познакомить учащихся с историей русского алфавита</a:t>
            </a:r>
          </a:p>
          <a:p>
            <a:r>
              <a:rPr lang="ru-RU" dirty="0" smtClean="0"/>
              <a:t>Показать значение научного и просветительного подвига создателей славянской азбуки Кирилла и </a:t>
            </a:r>
            <a:r>
              <a:rPr lang="ru-RU" dirty="0" err="1" smtClean="0"/>
              <a:t>Мефодия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Нарисуй мне письмецо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algn="just"/>
            <a:r>
              <a:rPr lang="ru-RU" sz="2800" dirty="0" smtClean="0"/>
              <a:t>В стародавние времена люди писали не буквами, а картинками, составляли целые послания в картинках. Они старались передать то, что хотели запомнить или передать другим.</a:t>
            </a:r>
          </a:p>
          <a:p>
            <a:pPr algn="just"/>
            <a:r>
              <a:rPr lang="ru-RU" sz="2800" dirty="0" smtClean="0"/>
              <a:t>Составление предложений по картинкам (наскальные рисунки)</a:t>
            </a:r>
          </a:p>
          <a:p>
            <a:pPr algn="just"/>
            <a:r>
              <a:rPr lang="ru-RU" sz="2800" dirty="0" smtClean="0"/>
              <a:t>Постепенно рисунки превратились в значки. Каждый обозначал какое – </a:t>
            </a:r>
            <a:r>
              <a:rPr lang="ru-RU" sz="2800" dirty="0" err="1" smtClean="0"/>
              <a:t>нибудь</a:t>
            </a:r>
            <a:r>
              <a:rPr lang="ru-RU" sz="2800" dirty="0" smtClean="0"/>
              <a:t> слово. Такие значки называются ИЕРОГЛИФЫ.</a:t>
            </a:r>
            <a:endParaRPr lang="ru-RU" sz="2800" dirty="0"/>
          </a:p>
        </p:txBody>
      </p:sp>
      <p:pic>
        <p:nvPicPr>
          <p:cNvPr id="6146" name="Picture 2" descr="http://im3-tub-ru.yandex.net/i?id=ac358503d3fdd803226cdf90362045d3-3-16f&amp;n=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29058" y="5643578"/>
            <a:ext cx="1905000" cy="952500"/>
          </a:xfrm>
          <a:prstGeom prst="rect">
            <a:avLst/>
          </a:prstGeom>
          <a:noFill/>
        </p:spPr>
      </p:pic>
      <p:pic>
        <p:nvPicPr>
          <p:cNvPr id="6150" name="Picture 6" descr="http://im3-tub-ru.yandex.net/i?id=d2fba891f54c83db68c25c87068d845d-117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214950"/>
            <a:ext cx="2143125" cy="1428750"/>
          </a:xfrm>
          <a:prstGeom prst="rect">
            <a:avLst/>
          </a:prstGeom>
          <a:noFill/>
        </p:spPr>
      </p:pic>
      <p:pic>
        <p:nvPicPr>
          <p:cNvPr id="6152" name="Picture 8" descr="http://im2-tub-ru.yandex.net/i?id=54b6d8d878b1b5ace561f8e2c8650a54-8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00100" y="5572140"/>
            <a:ext cx="2047875" cy="1142984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Да будет слог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Постепенно из иероглифов произошла слоговая азбука. В ней каждый знак – это целое слово.</a:t>
            </a:r>
          </a:p>
          <a:p>
            <a:r>
              <a:rPr lang="ru-RU" dirty="0" smtClean="0"/>
              <a:t>Задание: Поменять слово. Найти согласные, которые «шалят»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Глас – голос - гласный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Греки добавили в письмо новые буквы – для обозначения гласных звуков</a:t>
            </a:r>
          </a:p>
          <a:p>
            <a:r>
              <a:rPr lang="ru-RU" dirty="0" smtClean="0"/>
              <a:t>Каким – то народам полюбились больше согласные звуки, а у каких - то даже целые слова состоять из одних  гласных</a:t>
            </a:r>
          </a:p>
          <a:p>
            <a:r>
              <a:rPr lang="ru-RU" dirty="0" smtClean="0"/>
              <a:t>В каком словарном слове (слово связано с Карелией) три «О» (болото)</a:t>
            </a:r>
            <a:endParaRPr lang="ru-RU" dirty="0"/>
          </a:p>
        </p:txBody>
      </p:sp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Первые книги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Почему слова Азбука и Алфавит – разные слова?</a:t>
            </a:r>
          </a:p>
          <a:p>
            <a:r>
              <a:rPr lang="ru-RU" dirty="0" smtClean="0"/>
              <a:t>Слово «азбука» – это переведенное на русский язык слово «алфавит»</a:t>
            </a:r>
          </a:p>
          <a:p>
            <a:r>
              <a:rPr lang="ru-RU" dirty="0" smtClean="0"/>
              <a:t>По - </a:t>
            </a:r>
            <a:r>
              <a:rPr lang="ru-RU" dirty="0" err="1" smtClean="0"/>
              <a:t>древнерусски</a:t>
            </a:r>
            <a:r>
              <a:rPr lang="ru-RU" dirty="0" smtClean="0"/>
              <a:t> первая буква алфавита – «АЗ», вторая – «Буки»: АЗ – БУКИ, т. е. АЗБУКА</a:t>
            </a:r>
          </a:p>
          <a:p>
            <a:r>
              <a:rPr lang="ru-RU" dirty="0" smtClean="0"/>
              <a:t>Кирилл и </a:t>
            </a:r>
            <a:r>
              <a:rPr lang="ru-RU" dirty="0" err="1" smtClean="0"/>
              <a:t>Мефодий</a:t>
            </a:r>
            <a:r>
              <a:rPr lang="ru-RU" dirty="0" smtClean="0"/>
              <a:t> составили славянскую азбуку</a:t>
            </a:r>
            <a:endParaRPr lang="ru-RU" dirty="0"/>
          </a:p>
        </p:txBody>
      </p:sp>
      <p:pic>
        <p:nvPicPr>
          <p:cNvPr id="3074" name="Picture 2" descr="http://im3-tub-ru.yandex.net/i?id=8e5d947d248b07bf7276161971721038-78-144&amp;n=2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643446"/>
            <a:ext cx="2771775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Угадай букву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Иван Федоров на станке напечатал первую русскую азбуку и первую книгу «Апостол». Очень красиво писали первую букву. Она выделялась яркими красками, отличалась от всех.</a:t>
            </a:r>
          </a:p>
          <a:p>
            <a:r>
              <a:rPr lang="ru-RU" dirty="0" smtClean="0"/>
              <a:t>Задание: Разрисовать первую букву в слове.</a:t>
            </a:r>
            <a:endParaRPr lang="ru-RU" dirty="0"/>
          </a:p>
        </p:txBody>
      </p:sp>
      <p:pic>
        <p:nvPicPr>
          <p:cNvPr id="2050" name="Picture 2" descr="http://im2-tub-ru.yandex.net/i?id=ea2e37ebd4862fc452034c5a99bd49a6-2-16f&amp;n=11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928662" y="5143512"/>
            <a:ext cx="1905000" cy="952500"/>
          </a:xfrm>
          <a:prstGeom prst="rect">
            <a:avLst/>
          </a:prstGeom>
          <a:noFill/>
        </p:spPr>
      </p:pic>
      <p:pic>
        <p:nvPicPr>
          <p:cNvPr id="2052" name="Picture 4" descr="http://im2-tub-ru.yandex.net/i?id=775acb2f279921244d980a0f16982969-15-16f&amp;n=1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72264" y="5214950"/>
            <a:ext cx="1905000" cy="952500"/>
          </a:xfrm>
          <a:prstGeom prst="rect">
            <a:avLst/>
          </a:prstGeom>
          <a:noFill/>
        </p:spPr>
      </p:pic>
      <p:pic>
        <p:nvPicPr>
          <p:cNvPr id="2054" name="Picture 6" descr="http://im0-tub-ru.yandex.net/i?id=1e42b86554b35addd0ba83f8d56ea08f-94-144&amp;n=21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929058" y="4929198"/>
            <a:ext cx="10858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Так повелел Петр</a:t>
            </a:r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dirty="0" smtClean="0"/>
              <a:t>Сколько сейчас букв в русском алфавите?</a:t>
            </a:r>
          </a:p>
          <a:p>
            <a:r>
              <a:rPr lang="ru-RU" dirty="0" smtClean="0"/>
              <a:t>Сначала в русской азбуке было 44 буквы. Петр </a:t>
            </a:r>
            <a:r>
              <a:rPr lang="en-US" dirty="0" smtClean="0"/>
              <a:t>I </a:t>
            </a:r>
            <a:r>
              <a:rPr lang="ru-RU" dirty="0" smtClean="0"/>
              <a:t>провел реформу русского письма. Он убрал из алфавита ряд ненужных букв.</a:t>
            </a:r>
          </a:p>
        </p:txBody>
      </p:sp>
      <p:pic>
        <p:nvPicPr>
          <p:cNvPr id="1026" name="Picture 2" descr="Реферат: История русской азбуки: с древности до наших дней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14480" y="4143381"/>
            <a:ext cx="4995863" cy="2143140"/>
          </a:xfrm>
          <a:prstGeom prst="rect">
            <a:avLst/>
          </a:prstGeom>
          <a:noFill/>
        </p:spPr>
      </p:pic>
      <p:pic>
        <p:nvPicPr>
          <p:cNvPr id="1028" name="Picture 4" descr="http://im3-tub-ru.yandex.net/i?id=e48b0179e0ceecf3cc57a54ca069c185-96-144&amp;n=2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14348" y="214290"/>
            <a:ext cx="1009650" cy="1428750"/>
          </a:xfrm>
          <a:prstGeom prst="rect">
            <a:avLst/>
          </a:prstGeom>
          <a:noFill/>
        </p:spPr>
      </p:pic>
    </p:spTree>
  </p:cSld>
  <p:clrMapOvr>
    <a:masterClrMapping/>
  </p:clrMapOvr>
  <p:transition>
    <p:wheel spokes="8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фициальная">
  <a:themeElements>
    <a:clrScheme name="Официальная">
      <a:dk1>
        <a:sysClr val="windowText" lastClr="000000"/>
      </a:dk1>
      <a:lt1>
        <a:sysClr val="window" lastClr="FFFFFF"/>
      </a:lt1>
      <a:dk2>
        <a:srgbClr val="646B86"/>
      </a:dk2>
      <a:lt2>
        <a:srgbClr val="C5D1D7"/>
      </a:lt2>
      <a:accent1>
        <a:srgbClr val="D16349"/>
      </a:accent1>
      <a:accent2>
        <a:srgbClr val="CCB400"/>
      </a:accent2>
      <a:accent3>
        <a:srgbClr val="8CADAE"/>
      </a:accent3>
      <a:accent4>
        <a:srgbClr val="8C7B70"/>
      </a:accent4>
      <a:accent5>
        <a:srgbClr val="8FB08C"/>
      </a:accent5>
      <a:accent6>
        <a:srgbClr val="D19049"/>
      </a:accent6>
      <a:hlink>
        <a:srgbClr val="00A3D6"/>
      </a:hlink>
      <a:folHlink>
        <a:srgbClr val="694F07"/>
      </a:folHlink>
    </a:clrScheme>
    <a:fontScheme name="Официальная">
      <a:majorFont>
        <a:latin typeface="Georgia"/>
        <a:ea typeface=""/>
        <a:cs typeface=""/>
        <a:font script="Jpan" typeface="ＭＳ Ｐゴシック"/>
        <a:font script="Hang" typeface="돋움"/>
        <a:font script="Hans" typeface="方正舒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Georgia"/>
        <a:ea typeface=""/>
        <a:cs typeface=""/>
        <a:font script="Jpan" typeface="ＭＳ Ｐ明朝"/>
        <a:font script="Hang" typeface="바탕"/>
        <a:font script="Hans" typeface="方正舒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Официальная">
      <a:fillStyleLst>
        <a:solidFill>
          <a:schemeClr val="phClr"/>
        </a:solidFill>
        <a:solidFill>
          <a:schemeClr val="phClr">
            <a:tint val="45000"/>
          </a:schemeClr>
        </a:solidFill>
        <a:solidFill>
          <a:schemeClr val="phClr">
            <a:tint val="95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1429" cap="flat" cmpd="sng" algn="ctr">
          <a:solidFill>
            <a:schemeClr val="phClr"/>
          </a:solidFill>
          <a:prstDash val="sysDash"/>
        </a:ln>
        <a:ln w="200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4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threePt" dir="t">
              <a:rot lat="0" lon="0" rev="0"/>
            </a:lightRig>
          </a:scene3d>
          <a:sp3d contourW="9525" prstMaterial="matte">
            <a:bevelT w="0" h="0"/>
            <a:contourClr>
              <a:schemeClr val="phClr">
                <a:shade val="70000"/>
                <a:satMod val="105000"/>
              </a:schemeClr>
            </a:contourClr>
          </a:sp3d>
        </a:effectStyle>
        <a:effectStyle>
          <a:effectLst>
            <a:outerShdw blurRad="50800" dist="254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soft" dir="b">
              <a:rot lat="0" lon="0" rev="0"/>
            </a:lightRig>
          </a:scene3d>
          <a:sp3d prstMaterial="dkEdge">
            <a:bevelT w="63500" h="63500" prst="cross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70000"/>
                <a:satMod val="115000"/>
              </a:schemeClr>
              <a:schemeClr val="phClr">
                <a:tint val="85000"/>
              </a:schemeClr>
            </a:duotone>
          </a:blip>
          <a:tile tx="0" ty="0" sx="85000" sy="85000" flip="none" algn="tl"/>
        </a:blipFill>
        <a:blipFill>
          <a:blip xmlns:r="http://schemas.openxmlformats.org/officeDocument/2006/relationships" r:embed="rId2">
            <a:duotone>
              <a:schemeClr val="phClr">
                <a:shade val="65000"/>
                <a:satMod val="115000"/>
              </a:schemeClr>
              <a:schemeClr val="phClr">
                <a:tint val="85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Civic</Template>
  <TotalTime>64</TotalTime>
  <Words>322</Words>
  <Application>Microsoft Office PowerPoint</Application>
  <PresentationFormat>Экран (4:3)</PresentationFormat>
  <Paragraphs>30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Официальная</vt:lpstr>
      <vt:lpstr>Откуда азбука пошла</vt:lpstr>
      <vt:lpstr>Задачи урока:</vt:lpstr>
      <vt:lpstr>Нарисуй мне письмецо</vt:lpstr>
      <vt:lpstr>Да будет слог</vt:lpstr>
      <vt:lpstr>Глас – голос - гласный</vt:lpstr>
      <vt:lpstr>Первые книги</vt:lpstr>
      <vt:lpstr>Угадай букву</vt:lpstr>
      <vt:lpstr>Так повелел Петр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Откуда азбука пошла</dc:title>
  <dc:creator>Admin</dc:creator>
  <cp:lastModifiedBy>Admin</cp:lastModifiedBy>
  <cp:revision>9</cp:revision>
  <dcterms:created xsi:type="dcterms:W3CDTF">2015-01-23T16:15:25Z</dcterms:created>
  <dcterms:modified xsi:type="dcterms:W3CDTF">2015-01-23T17:21:21Z</dcterms:modified>
</cp:coreProperties>
</file>