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319" r:id="rId3"/>
    <p:sldId id="316" r:id="rId4"/>
    <p:sldId id="261" r:id="rId5"/>
    <p:sldId id="278" r:id="rId6"/>
    <p:sldId id="307" r:id="rId7"/>
    <p:sldId id="317" r:id="rId8"/>
    <p:sldId id="285" r:id="rId9"/>
    <p:sldId id="311" r:id="rId10"/>
    <p:sldId id="310" r:id="rId11"/>
    <p:sldId id="312" r:id="rId12"/>
    <p:sldId id="313" r:id="rId13"/>
    <p:sldId id="292" r:id="rId14"/>
    <p:sldId id="318" r:id="rId15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89" autoAdjust="0"/>
    <p:restoredTop sz="94660"/>
  </p:normalViewPr>
  <p:slideViewPr>
    <p:cSldViewPr>
      <p:cViewPr>
        <p:scale>
          <a:sx n="75" d="100"/>
          <a:sy n="75" d="100"/>
        </p:scale>
        <p:origin x="-1224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DA26AB-4D29-4BDD-8F4E-102F80C7390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A09C77-D6C6-4A0C-A235-EB421D6F91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74835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Надежда\Рабочий стол\863707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3573" y="3977680"/>
            <a:ext cx="3840427" cy="28803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93610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Ребята, послушайте, какая тишина!</a:t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Это в школе начались уроки.</a:t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Мы не будем тратить время зря </a:t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И приступим все к работе.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50825" y="3429000"/>
            <a:ext cx="720725" cy="719138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250825" y="4149725"/>
            <a:ext cx="720725" cy="719138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971550" y="4149725"/>
            <a:ext cx="720725" cy="719138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971550" y="1989138"/>
            <a:ext cx="720725" cy="719137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971550" y="2708275"/>
            <a:ext cx="720725" cy="719138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250825" y="1989138"/>
            <a:ext cx="720725" cy="719137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250825" y="2708275"/>
            <a:ext cx="720725" cy="719138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971550" y="3429000"/>
            <a:ext cx="720725" cy="719138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3059113" y="2708275"/>
            <a:ext cx="720725" cy="7191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3779838" y="2708275"/>
            <a:ext cx="720725" cy="7191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4500563" y="3429000"/>
            <a:ext cx="720725" cy="7191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44" name="Rectangle 16"/>
          <p:cNvSpPr>
            <a:spLocks noChangeArrowheads="1"/>
          </p:cNvSpPr>
          <p:nvPr/>
        </p:nvSpPr>
        <p:spPr bwMode="auto">
          <a:xfrm>
            <a:off x="3779838" y="1989138"/>
            <a:ext cx="720725" cy="7191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45" name="Rectangle 17"/>
          <p:cNvSpPr>
            <a:spLocks noChangeArrowheads="1"/>
          </p:cNvSpPr>
          <p:nvPr/>
        </p:nvSpPr>
        <p:spPr bwMode="auto">
          <a:xfrm>
            <a:off x="3059113" y="1989138"/>
            <a:ext cx="720725" cy="7191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5219700" y="3429000"/>
            <a:ext cx="720725" cy="7191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47" name="Rectangle 19"/>
          <p:cNvSpPr>
            <a:spLocks noChangeArrowheads="1"/>
          </p:cNvSpPr>
          <p:nvPr/>
        </p:nvSpPr>
        <p:spPr bwMode="auto">
          <a:xfrm>
            <a:off x="5219700" y="2708275"/>
            <a:ext cx="720725" cy="7191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48" name="Rectangle 20"/>
          <p:cNvSpPr>
            <a:spLocks noChangeArrowheads="1"/>
          </p:cNvSpPr>
          <p:nvPr/>
        </p:nvSpPr>
        <p:spPr bwMode="auto">
          <a:xfrm>
            <a:off x="4500563" y="2708275"/>
            <a:ext cx="720725" cy="7191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50" name="Rectangle 22"/>
          <p:cNvSpPr>
            <a:spLocks noChangeArrowheads="1"/>
          </p:cNvSpPr>
          <p:nvPr/>
        </p:nvSpPr>
        <p:spPr bwMode="auto">
          <a:xfrm>
            <a:off x="1692275" y="5589588"/>
            <a:ext cx="720725" cy="719137"/>
          </a:xfrm>
          <a:prstGeom prst="rect">
            <a:avLst/>
          </a:prstGeom>
          <a:solidFill>
            <a:srgbClr val="FF0D0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52" name="Rectangle 24"/>
          <p:cNvSpPr>
            <a:spLocks noChangeArrowheads="1"/>
          </p:cNvSpPr>
          <p:nvPr/>
        </p:nvSpPr>
        <p:spPr bwMode="auto">
          <a:xfrm>
            <a:off x="2411413" y="5589588"/>
            <a:ext cx="720725" cy="719137"/>
          </a:xfrm>
          <a:prstGeom prst="rect">
            <a:avLst/>
          </a:prstGeom>
          <a:solidFill>
            <a:srgbClr val="FF0D0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53" name="Rectangle 25"/>
          <p:cNvSpPr>
            <a:spLocks noChangeArrowheads="1"/>
          </p:cNvSpPr>
          <p:nvPr/>
        </p:nvSpPr>
        <p:spPr bwMode="auto">
          <a:xfrm>
            <a:off x="3132138" y="5589588"/>
            <a:ext cx="720725" cy="719137"/>
          </a:xfrm>
          <a:prstGeom prst="rect">
            <a:avLst/>
          </a:prstGeom>
          <a:solidFill>
            <a:srgbClr val="FF0D0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54" name="Rectangle 26"/>
          <p:cNvSpPr>
            <a:spLocks noChangeArrowheads="1"/>
          </p:cNvSpPr>
          <p:nvPr/>
        </p:nvSpPr>
        <p:spPr bwMode="auto">
          <a:xfrm>
            <a:off x="3851275" y="5589588"/>
            <a:ext cx="720725" cy="719137"/>
          </a:xfrm>
          <a:prstGeom prst="rect">
            <a:avLst/>
          </a:prstGeom>
          <a:solidFill>
            <a:srgbClr val="FF0D0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55" name="Rectangle 27"/>
          <p:cNvSpPr>
            <a:spLocks noChangeArrowheads="1"/>
          </p:cNvSpPr>
          <p:nvPr/>
        </p:nvSpPr>
        <p:spPr bwMode="auto">
          <a:xfrm>
            <a:off x="4572000" y="5589588"/>
            <a:ext cx="720725" cy="719137"/>
          </a:xfrm>
          <a:prstGeom prst="rect">
            <a:avLst/>
          </a:prstGeom>
          <a:solidFill>
            <a:srgbClr val="FF0D0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56" name="Rectangle 28"/>
          <p:cNvSpPr>
            <a:spLocks noChangeArrowheads="1"/>
          </p:cNvSpPr>
          <p:nvPr/>
        </p:nvSpPr>
        <p:spPr bwMode="auto">
          <a:xfrm>
            <a:off x="6011863" y="5589588"/>
            <a:ext cx="720725" cy="719137"/>
          </a:xfrm>
          <a:prstGeom prst="rect">
            <a:avLst/>
          </a:prstGeom>
          <a:solidFill>
            <a:srgbClr val="FF0D0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57" name="Rectangle 29"/>
          <p:cNvSpPr>
            <a:spLocks noChangeArrowheads="1"/>
          </p:cNvSpPr>
          <p:nvPr/>
        </p:nvSpPr>
        <p:spPr bwMode="auto">
          <a:xfrm>
            <a:off x="5292725" y="5589588"/>
            <a:ext cx="720725" cy="719137"/>
          </a:xfrm>
          <a:prstGeom prst="rect">
            <a:avLst/>
          </a:prstGeom>
          <a:solidFill>
            <a:srgbClr val="FF0D0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58" name="Rectangle 30"/>
          <p:cNvSpPr>
            <a:spLocks noChangeArrowheads="1"/>
          </p:cNvSpPr>
          <p:nvPr/>
        </p:nvSpPr>
        <p:spPr bwMode="auto">
          <a:xfrm>
            <a:off x="6732588" y="5589588"/>
            <a:ext cx="720725" cy="719137"/>
          </a:xfrm>
          <a:prstGeom prst="rect">
            <a:avLst/>
          </a:prstGeom>
          <a:solidFill>
            <a:srgbClr val="FF0D0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59" name="Rectangle 31"/>
          <p:cNvSpPr>
            <a:spLocks noChangeArrowheads="1"/>
          </p:cNvSpPr>
          <p:nvPr/>
        </p:nvSpPr>
        <p:spPr bwMode="auto">
          <a:xfrm>
            <a:off x="7451725" y="1989138"/>
            <a:ext cx="720725" cy="719137"/>
          </a:xfrm>
          <a:prstGeom prst="rect">
            <a:avLst/>
          </a:prstGeom>
          <a:solidFill>
            <a:srgbClr val="00A8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60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>
                <a:solidFill>
                  <a:schemeClr val="tx1"/>
                </a:solidFill>
                <a:latin typeface="Times New Roman" pitchFamily="18" charset="0"/>
              </a:rPr>
              <a:t>РАВНОВЕЛИКИЕ   ФИГУРЫ</a:t>
            </a:r>
          </a:p>
        </p:txBody>
      </p:sp>
      <p:sp>
        <p:nvSpPr>
          <p:cNvPr id="22562" name="Rectangle 34"/>
          <p:cNvSpPr>
            <a:spLocks noChangeArrowheads="1"/>
          </p:cNvSpPr>
          <p:nvPr/>
        </p:nvSpPr>
        <p:spPr bwMode="auto">
          <a:xfrm>
            <a:off x="8172450" y="1989138"/>
            <a:ext cx="720725" cy="719137"/>
          </a:xfrm>
          <a:prstGeom prst="rect">
            <a:avLst/>
          </a:prstGeom>
          <a:solidFill>
            <a:srgbClr val="00A8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63" name="Rectangle 35"/>
          <p:cNvSpPr>
            <a:spLocks noChangeArrowheads="1"/>
          </p:cNvSpPr>
          <p:nvPr/>
        </p:nvSpPr>
        <p:spPr bwMode="auto">
          <a:xfrm>
            <a:off x="8172450" y="2708275"/>
            <a:ext cx="720725" cy="719138"/>
          </a:xfrm>
          <a:prstGeom prst="rect">
            <a:avLst/>
          </a:prstGeom>
          <a:solidFill>
            <a:srgbClr val="00A8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64" name="Rectangle 36"/>
          <p:cNvSpPr>
            <a:spLocks noChangeArrowheads="1"/>
          </p:cNvSpPr>
          <p:nvPr/>
        </p:nvSpPr>
        <p:spPr bwMode="auto">
          <a:xfrm>
            <a:off x="8172450" y="3429000"/>
            <a:ext cx="720725" cy="719138"/>
          </a:xfrm>
          <a:prstGeom prst="rect">
            <a:avLst/>
          </a:prstGeom>
          <a:solidFill>
            <a:srgbClr val="00A8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65" name="Rectangle 37"/>
          <p:cNvSpPr>
            <a:spLocks noChangeArrowheads="1"/>
          </p:cNvSpPr>
          <p:nvPr/>
        </p:nvSpPr>
        <p:spPr bwMode="auto">
          <a:xfrm>
            <a:off x="6732588" y="1989138"/>
            <a:ext cx="720725" cy="719137"/>
          </a:xfrm>
          <a:prstGeom prst="rect">
            <a:avLst/>
          </a:prstGeom>
          <a:solidFill>
            <a:srgbClr val="00A8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66" name="Rectangle 38"/>
          <p:cNvSpPr>
            <a:spLocks noChangeArrowheads="1"/>
          </p:cNvSpPr>
          <p:nvPr/>
        </p:nvSpPr>
        <p:spPr bwMode="auto">
          <a:xfrm>
            <a:off x="8172450" y="4149725"/>
            <a:ext cx="720725" cy="719138"/>
          </a:xfrm>
          <a:prstGeom prst="rect">
            <a:avLst/>
          </a:prstGeom>
          <a:solidFill>
            <a:srgbClr val="00A8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67" name="Rectangle 39"/>
          <p:cNvSpPr>
            <a:spLocks noChangeArrowheads="1"/>
          </p:cNvSpPr>
          <p:nvPr/>
        </p:nvSpPr>
        <p:spPr bwMode="auto">
          <a:xfrm>
            <a:off x="7451725" y="4149725"/>
            <a:ext cx="720725" cy="719138"/>
          </a:xfrm>
          <a:prstGeom prst="rect">
            <a:avLst/>
          </a:prstGeom>
          <a:solidFill>
            <a:srgbClr val="00A8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68" name="Rectangle 40"/>
          <p:cNvSpPr>
            <a:spLocks noChangeArrowheads="1"/>
          </p:cNvSpPr>
          <p:nvPr/>
        </p:nvSpPr>
        <p:spPr bwMode="auto">
          <a:xfrm>
            <a:off x="6732588" y="4149725"/>
            <a:ext cx="720725" cy="719138"/>
          </a:xfrm>
          <a:prstGeom prst="rect">
            <a:avLst/>
          </a:prstGeom>
          <a:solidFill>
            <a:srgbClr val="00A8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70" name="Text Box 42"/>
          <p:cNvSpPr txBox="1">
            <a:spLocks noChangeArrowheads="1"/>
          </p:cNvSpPr>
          <p:nvPr/>
        </p:nvSpPr>
        <p:spPr bwMode="auto">
          <a:xfrm>
            <a:off x="2411413" y="4437063"/>
            <a:ext cx="307340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chemeClr val="tx1"/>
                </a:solidFill>
              </a:rPr>
              <a:t>S = 8 </a:t>
            </a:r>
            <a:r>
              <a:rPr lang="ru-RU" sz="4800" dirty="0" err="1">
                <a:solidFill>
                  <a:schemeClr val="tx1"/>
                </a:solidFill>
              </a:rPr>
              <a:t>кв.ед</a:t>
            </a:r>
            <a:r>
              <a:rPr lang="ru-RU" sz="40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130768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5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60" grpId="0"/>
      <p:bldP spid="2257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549275"/>
            <a:ext cx="8229600" cy="5688013"/>
          </a:xfrm>
        </p:spPr>
        <p:txBody>
          <a:bodyPr/>
          <a:lstStyle/>
          <a:p>
            <a:r>
              <a:rPr lang="ru-RU" sz="7200" dirty="0">
                <a:latin typeface="Times New Roman" pitchFamily="18" charset="0"/>
              </a:rPr>
              <a:t>Фигуры, имеющие равную площадь, называются</a:t>
            </a:r>
            <a:br>
              <a:rPr lang="ru-RU" sz="7200" dirty="0">
                <a:latin typeface="Times New Roman" pitchFamily="18" charset="0"/>
              </a:rPr>
            </a:br>
            <a:r>
              <a:rPr lang="ru-RU" sz="7200" dirty="0">
                <a:solidFill>
                  <a:srgbClr val="00B050"/>
                </a:solidFill>
                <a:latin typeface="Times New Roman" pitchFamily="18" charset="0"/>
              </a:rPr>
              <a:t> </a:t>
            </a:r>
            <a:r>
              <a:rPr lang="ru-RU" sz="7200" b="1" i="1" dirty="0" smtClean="0">
                <a:solidFill>
                  <a:srgbClr val="00B050"/>
                </a:solidFill>
                <a:latin typeface="Times New Roman" pitchFamily="18" charset="0"/>
              </a:rPr>
              <a:t>равновеликими</a:t>
            </a:r>
            <a:endParaRPr lang="ru-RU" sz="7200" b="1" i="1" dirty="0">
              <a:solidFill>
                <a:srgbClr val="00B05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93485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6" name="Rectangle 6"/>
          <p:cNvSpPr>
            <a:spLocks noGrp="1" noChangeArrowheads="1"/>
          </p:cNvSpPr>
          <p:nvPr>
            <p:ph type="title"/>
          </p:nvPr>
        </p:nvSpPr>
        <p:spPr>
          <a:xfrm>
            <a:off x="250825" y="908050"/>
            <a:ext cx="8229600" cy="4321175"/>
          </a:xfrm>
        </p:spPr>
        <p:txBody>
          <a:bodyPr/>
          <a:lstStyle/>
          <a:p>
            <a:r>
              <a:rPr lang="en-US" sz="22000" b="1" i="1" dirty="0">
                <a:solidFill>
                  <a:srgbClr val="00B050"/>
                </a:solidFill>
                <a:latin typeface="Times New Roman" pitchFamily="18" charset="0"/>
              </a:rPr>
              <a:t>S = </a:t>
            </a:r>
            <a:r>
              <a:rPr lang="en-US" sz="22000" b="1" i="1" dirty="0" err="1">
                <a:solidFill>
                  <a:srgbClr val="00B050"/>
                </a:solidFill>
                <a:latin typeface="Times New Roman" pitchFamily="18" charset="0"/>
              </a:rPr>
              <a:t>a</a:t>
            </a:r>
            <a:r>
              <a:rPr lang="en-US" sz="22000" b="1" i="1" dirty="0" err="1">
                <a:solidFill>
                  <a:srgbClr val="00B050"/>
                </a:solidFill>
                <a:latin typeface="Times New Roman" pitchFamily="18" charset="0"/>
                <a:cs typeface="Arial" charset="0"/>
              </a:rPr>
              <a:t>·b</a:t>
            </a:r>
            <a:endParaRPr lang="en-US" sz="22000" b="1" i="1" dirty="0">
              <a:solidFill>
                <a:srgbClr val="00B05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323850" y="5229225"/>
            <a:ext cx="83534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i="1"/>
              <a:t>Формула площади прямоугольника</a:t>
            </a:r>
          </a:p>
        </p:txBody>
      </p:sp>
    </p:spTree>
    <p:extLst>
      <p:ext uri="{BB962C8B-B14F-4D97-AF65-F5344CB8AC3E}">
        <p14:creationId xmlns="" xmlns:p14="http://schemas.microsoft.com/office/powerpoint/2010/main" val="900445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4001"/>
                            </p:stCondLst>
                            <p:childTnLst>
                              <p:par>
                                <p:cTn id="8" presetID="3" presetClass="entr" presetSubtype="5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/>
      <p:bldP spid="358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Надежда\Рабочий стол\j03433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700808"/>
            <a:ext cx="4032448" cy="419561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Рефлексия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Закончи предложение: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Я узнал…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Я научился…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Мне понравилось…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Я затруднялся…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Мое настроение…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№ 715, 717</a:t>
            </a:r>
          </a:p>
          <a:p>
            <a:r>
              <a:rPr lang="ru-RU" dirty="0"/>
              <a:t>п</a:t>
            </a:r>
            <a:r>
              <a:rPr lang="ru-RU" dirty="0" smtClean="0"/>
              <a:t>.18 стр. 108-109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5191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600" dirty="0" smtClean="0">
                <a:solidFill>
                  <a:schemeClr val="accent2"/>
                </a:solidFill>
              </a:rPr>
              <a:t>Используя формулу пути </a:t>
            </a:r>
            <a:r>
              <a:rPr lang="en-US" sz="3600" dirty="0" smtClean="0">
                <a:solidFill>
                  <a:schemeClr val="accent2"/>
                </a:solidFill>
              </a:rPr>
              <a:t>s=</a:t>
            </a:r>
            <a:r>
              <a:rPr lang="en-US" sz="3600" dirty="0" err="1" smtClean="0">
                <a:solidFill>
                  <a:schemeClr val="accent2"/>
                </a:solidFill>
              </a:rPr>
              <a:t>vt</a:t>
            </a:r>
            <a:r>
              <a:rPr lang="ru-RU" sz="3600" dirty="0" smtClean="0">
                <a:solidFill>
                  <a:schemeClr val="accent2"/>
                </a:solidFill>
              </a:rPr>
              <a:t>, найди неизвестную величину.</a:t>
            </a:r>
            <a:endParaRPr lang="ru-RU" sz="3600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en-US" sz="3600" b="1" dirty="0" smtClean="0">
                <a:latin typeface="+mj-lt"/>
              </a:rPr>
              <a:t>V = 10</a:t>
            </a:r>
            <a:r>
              <a:rPr lang="ru-RU" sz="3600" b="1" dirty="0" smtClean="0">
                <a:latin typeface="+mj-lt"/>
              </a:rPr>
              <a:t> км/ч        3) </a:t>
            </a:r>
            <a:r>
              <a:rPr lang="en-US" sz="3600" b="1" dirty="0" smtClean="0">
                <a:latin typeface="+mj-lt"/>
              </a:rPr>
              <a:t>S = 12 </a:t>
            </a:r>
            <a:r>
              <a:rPr lang="ru-RU" sz="3600" b="1" dirty="0" smtClean="0">
                <a:latin typeface="+mj-lt"/>
              </a:rPr>
              <a:t>км        </a:t>
            </a:r>
          </a:p>
          <a:p>
            <a:pPr marL="514350" indent="-514350">
              <a:buNone/>
            </a:pPr>
            <a:r>
              <a:rPr lang="ru-RU" sz="3600" b="1" dirty="0" smtClean="0">
                <a:latin typeface="+mj-lt"/>
              </a:rPr>
              <a:t>       </a:t>
            </a:r>
            <a:r>
              <a:rPr lang="en-US" sz="3600" b="1" dirty="0" smtClean="0">
                <a:latin typeface="+mj-lt"/>
              </a:rPr>
              <a:t>t</a:t>
            </a:r>
            <a:r>
              <a:rPr lang="ru-RU" sz="3600" b="1" dirty="0" smtClean="0">
                <a:latin typeface="+mj-lt"/>
              </a:rPr>
              <a:t>=8 ч                        </a:t>
            </a:r>
            <a:r>
              <a:rPr lang="en-US" sz="3600" b="1" dirty="0" smtClean="0">
                <a:latin typeface="+mj-lt"/>
              </a:rPr>
              <a:t>V = 3 </a:t>
            </a:r>
            <a:r>
              <a:rPr lang="ru-RU" sz="3600" b="1" dirty="0" smtClean="0">
                <a:latin typeface="+mj-lt"/>
              </a:rPr>
              <a:t>км/ч</a:t>
            </a:r>
          </a:p>
          <a:p>
            <a:pPr marL="514350" indent="-514350">
              <a:buNone/>
            </a:pPr>
            <a:r>
              <a:rPr lang="ru-RU" sz="3600" b="1" dirty="0" smtClean="0">
                <a:latin typeface="+mj-lt"/>
              </a:rPr>
              <a:t>       </a:t>
            </a:r>
            <a:r>
              <a:rPr lang="en-US" sz="3600" b="1" dirty="0" smtClean="0">
                <a:latin typeface="+mj-lt"/>
              </a:rPr>
              <a:t>S - </a:t>
            </a:r>
            <a:r>
              <a:rPr lang="ru-RU" sz="3600" b="1" dirty="0" smtClean="0">
                <a:latin typeface="+mj-lt"/>
              </a:rPr>
              <a:t>?                           </a:t>
            </a:r>
            <a:r>
              <a:rPr lang="en-US" sz="3600" b="1" dirty="0" smtClean="0">
                <a:latin typeface="+mj-lt"/>
              </a:rPr>
              <a:t>t - </a:t>
            </a:r>
            <a:r>
              <a:rPr lang="ru-RU" sz="3600" b="1" dirty="0" smtClean="0">
                <a:latin typeface="+mj-lt"/>
              </a:rPr>
              <a:t>?</a:t>
            </a:r>
          </a:p>
          <a:p>
            <a:pPr marL="514350" indent="-514350">
              <a:buNone/>
            </a:pPr>
            <a:r>
              <a:rPr lang="ru-RU" sz="3600" b="1" dirty="0" smtClean="0">
                <a:latin typeface="+mj-lt"/>
              </a:rPr>
              <a:t>2) </a:t>
            </a:r>
            <a:r>
              <a:rPr lang="en-US" sz="3600" b="1" dirty="0" smtClean="0">
                <a:latin typeface="+mj-lt"/>
              </a:rPr>
              <a:t>S = 90 </a:t>
            </a:r>
            <a:r>
              <a:rPr lang="ru-RU" sz="3600" b="1" dirty="0" smtClean="0">
                <a:latin typeface="+mj-lt"/>
              </a:rPr>
              <a:t>км              4) </a:t>
            </a:r>
            <a:r>
              <a:rPr lang="en-US" sz="3600" b="1" dirty="0" smtClean="0">
                <a:latin typeface="+mj-lt"/>
              </a:rPr>
              <a:t>S = </a:t>
            </a:r>
            <a:r>
              <a:rPr lang="ru-RU" sz="3600" b="1" dirty="0" smtClean="0">
                <a:latin typeface="+mj-lt"/>
              </a:rPr>
              <a:t>10 м</a:t>
            </a:r>
            <a:endParaRPr lang="en-US" sz="3600" b="1" dirty="0" smtClean="0">
              <a:latin typeface="+mj-lt"/>
            </a:endParaRPr>
          </a:p>
          <a:p>
            <a:pPr marL="514350" indent="-514350">
              <a:buNone/>
            </a:pPr>
            <a:r>
              <a:rPr lang="en-US" sz="3600" b="1" dirty="0" smtClean="0">
                <a:latin typeface="+mj-lt"/>
              </a:rPr>
              <a:t>     t = 6 </a:t>
            </a:r>
            <a:r>
              <a:rPr lang="ru-RU" sz="3600" b="1" dirty="0" smtClean="0">
                <a:latin typeface="+mj-lt"/>
              </a:rPr>
              <a:t>ч                         </a:t>
            </a:r>
            <a:r>
              <a:rPr lang="en-US" sz="3600" b="1" dirty="0" smtClean="0">
                <a:latin typeface="+mj-lt"/>
              </a:rPr>
              <a:t>t</a:t>
            </a:r>
            <a:r>
              <a:rPr lang="ru-RU" sz="3600" b="1" dirty="0" smtClean="0">
                <a:latin typeface="+mj-lt"/>
              </a:rPr>
              <a:t> = 2 мин</a:t>
            </a:r>
          </a:p>
          <a:p>
            <a:pPr marL="514350" indent="-514350">
              <a:buNone/>
            </a:pPr>
            <a:r>
              <a:rPr lang="ru-RU" sz="3600" b="1" dirty="0" smtClean="0">
                <a:latin typeface="+mj-lt"/>
              </a:rPr>
              <a:t>     </a:t>
            </a:r>
            <a:r>
              <a:rPr lang="en-US" sz="3600" b="1" dirty="0" smtClean="0">
                <a:latin typeface="+mj-lt"/>
              </a:rPr>
              <a:t>v</a:t>
            </a:r>
            <a:r>
              <a:rPr lang="ru-RU" sz="3600" b="1" dirty="0" smtClean="0">
                <a:latin typeface="+mj-lt"/>
              </a:rPr>
              <a:t> - ?                             </a:t>
            </a:r>
            <a:r>
              <a:rPr lang="en-US" sz="3600" b="1" dirty="0" smtClean="0">
                <a:latin typeface="+mj-lt"/>
              </a:rPr>
              <a:t>V - </a:t>
            </a:r>
            <a:r>
              <a:rPr lang="ru-RU" sz="3600" b="1" dirty="0" smtClean="0">
                <a:latin typeface="+mj-lt"/>
              </a:rPr>
              <a:t>?</a:t>
            </a:r>
          </a:p>
          <a:p>
            <a:pPr marL="514350" indent="-514350">
              <a:buNone/>
            </a:pPr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88640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  </a:t>
            </a:r>
            <a:r>
              <a:rPr lang="ru-RU" sz="3600" dirty="0" smtClean="0"/>
              <a:t>Найдите периметр фигуры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700808"/>
            <a:ext cx="2952328" cy="187220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724128" y="1700808"/>
            <a:ext cx="2016224" cy="187220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187624" y="1116033"/>
            <a:ext cx="1656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         </a:t>
            </a:r>
            <a:r>
              <a:rPr lang="en-US" sz="3200" b="1" dirty="0" smtClean="0"/>
              <a:t>a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156176" y="1116033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    a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779912" y="220486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b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87624" y="3861048"/>
            <a:ext cx="5328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        </a:t>
            </a:r>
            <a:r>
              <a:rPr lang="en-US" sz="3200" b="1" dirty="0" smtClean="0"/>
              <a:t>a = 4</a:t>
            </a:r>
            <a:r>
              <a:rPr lang="ru-RU" sz="3200" b="1" dirty="0" smtClean="0"/>
              <a:t> см</a:t>
            </a:r>
            <a:r>
              <a:rPr lang="en-US" sz="3200" b="1" dirty="0" smtClean="0"/>
              <a:t>       b= 12 </a:t>
            </a:r>
            <a:r>
              <a:rPr lang="ru-RU" sz="3200" b="1" dirty="0" smtClean="0"/>
              <a:t>см</a:t>
            </a:r>
            <a:r>
              <a:rPr lang="en-US" sz="3200" b="1" dirty="0" smtClean="0"/>
              <a:t> 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95536" y="5949280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</a:t>
            </a:r>
            <a:endParaRPr lang="ru-RU" sz="3200" b="1" dirty="0"/>
          </a:p>
        </p:txBody>
      </p:sp>
    </p:spTree>
    <p:extLst>
      <p:ext uri="{BB962C8B-B14F-4D97-AF65-F5344CB8AC3E}">
        <p14:creationId xmlns="" xmlns:p14="http://schemas.microsoft.com/office/powerpoint/2010/main" val="240117548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88640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  </a:t>
            </a:r>
            <a:r>
              <a:rPr lang="ru-RU" sz="3600" dirty="0" smtClean="0"/>
              <a:t>Найдите периметр фигуры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700808"/>
            <a:ext cx="2952328" cy="187220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724128" y="1700808"/>
            <a:ext cx="2016224" cy="187220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187624" y="1116033"/>
            <a:ext cx="1656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         </a:t>
            </a:r>
            <a:r>
              <a:rPr lang="en-US" sz="3200" b="1" dirty="0" smtClean="0"/>
              <a:t>a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156176" y="1116033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    a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779912" y="220486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b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87624" y="3861048"/>
            <a:ext cx="5328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        </a:t>
            </a:r>
            <a:r>
              <a:rPr lang="en-US" sz="3200" b="1" dirty="0" smtClean="0"/>
              <a:t>a = 4</a:t>
            </a:r>
            <a:r>
              <a:rPr lang="ru-RU" sz="3200" b="1" dirty="0" smtClean="0"/>
              <a:t> см</a:t>
            </a:r>
            <a:r>
              <a:rPr lang="en-US" sz="3200" b="1" dirty="0" smtClean="0"/>
              <a:t>       b= 12 </a:t>
            </a:r>
            <a:r>
              <a:rPr lang="ru-RU" sz="3200" b="1" dirty="0" smtClean="0"/>
              <a:t>см</a:t>
            </a:r>
            <a:r>
              <a:rPr lang="en-US" sz="3200" b="1" dirty="0" smtClean="0"/>
              <a:t> 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024856" y="5085184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  P=(</a:t>
            </a:r>
            <a:r>
              <a:rPr lang="en-US" sz="3600" b="1" dirty="0" err="1" smtClean="0"/>
              <a:t>a+b</a:t>
            </a:r>
            <a:r>
              <a:rPr lang="en-US" sz="3600" b="1" dirty="0" smtClean="0"/>
              <a:t>)∙2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760132" y="5056584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    P=a∙4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95536" y="5949280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Р = (4+12)∙2=32 см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436096" y="594928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Р = 4∙4=16 см</a:t>
            </a:r>
            <a:endParaRPr lang="ru-RU" sz="32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73275219"/>
              </p:ext>
            </p:extLst>
          </p:nvPr>
        </p:nvGraphicFramePr>
        <p:xfrm>
          <a:off x="1187624" y="476672"/>
          <a:ext cx="6095997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333"/>
                <a:gridCol w="677333"/>
                <a:gridCol w="677333"/>
                <a:gridCol w="677333"/>
                <a:gridCol w="677333"/>
                <a:gridCol w="677333"/>
                <a:gridCol w="677333"/>
                <a:gridCol w="677333"/>
                <a:gridCol w="677333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27584" y="3501008"/>
            <a:ext cx="74168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sz="2800" dirty="0" smtClean="0"/>
              <a:t>Сумма длин сторон  геометрической фигуры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/>
              <a:t>Инструмент для измерения длины  отрезка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/>
              <a:t>Правило, записанное с помощью букв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/>
              <a:t>Пройденный путь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/>
              <a:t>Арифметическое действие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479561352"/>
              </p:ext>
            </p:extLst>
          </p:nvPr>
        </p:nvGraphicFramePr>
        <p:xfrm>
          <a:off x="1187624" y="908720"/>
          <a:ext cx="6096000" cy="313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 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 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2400" b="1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Й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3  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Ф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   </a:t>
                      </a:r>
                      <a:r>
                        <a:rPr lang="ru-RU" sz="2000" b="1" dirty="0" smtClean="0"/>
                        <a:t>Щ</a:t>
                      </a:r>
                      <a:endParaRPr lang="ru-RU" sz="2000" b="1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4  Р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  <a:r>
                        <a:rPr lang="ru-RU" sz="2400" dirty="0" smtClean="0"/>
                        <a:t>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4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Я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 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sz="2400" b="1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Ь</a:t>
                      </a:r>
                      <a:endParaRPr lang="ru-RU" sz="24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87624" y="4077072"/>
            <a:ext cx="698477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/>
              <a:t> Сумма длин сторон  геометрической фигуры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/>
              <a:t>Инструмент для измерения длины  отрезка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/>
              <a:t>Правило, записанное с помощью букв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/>
              <a:t>Пройденный путь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/>
              <a:t>Арифметическое действие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4706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   </a:t>
            </a:r>
            <a:r>
              <a:rPr lang="ru-RU" sz="6000" dirty="0" smtClean="0">
                <a:solidFill>
                  <a:schemeClr val="accent2"/>
                </a:solidFill>
                <a:latin typeface="+mj-lt"/>
              </a:rPr>
              <a:t>Площадь.                Формула площади прямоугольника</a:t>
            </a:r>
            <a:endParaRPr lang="ru-RU" sz="6000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268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1" y="1000108"/>
            <a:ext cx="3494192" cy="5021180"/>
          </a:xfrm>
          <a:prstGeom prst="rect">
            <a:avLst/>
          </a:prstGeom>
          <a:noFill/>
        </p:spPr>
        <p:txBody>
          <a:bodyPr wrap="none">
            <a:prstTxWarp prst="textCanDown">
              <a:avLst>
                <a:gd name="adj" fmla="val 7533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ЧТО?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КАК?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ГДЕ?</a:t>
            </a:r>
            <a:endParaRPr lang="ru-RU" sz="5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928670"/>
            <a:ext cx="4572032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такое </a:t>
            </a:r>
            <a:r>
              <a:rPr lang="ru-RU" sz="4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ПЛОЩАДЬ?</a:t>
            </a:r>
            <a:endParaRPr lang="ru-RU" sz="40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4810" y="2924944"/>
            <a:ext cx="522536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Как </a:t>
            </a:r>
            <a:r>
              <a:rPr lang="ru-RU" sz="4000" b="1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находить ПЛОЩАДЬ?</a:t>
            </a:r>
            <a:endParaRPr lang="ru-RU" sz="4000" b="1" dirty="0">
              <a:ln w="1905"/>
              <a:solidFill>
                <a:schemeClr val="accent3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03909" y="4613292"/>
            <a:ext cx="5032587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Где </a:t>
            </a:r>
            <a:r>
              <a:rPr lang="ru-RU" sz="4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применить ФОРМУЛУ ПЛОЩАДИ?</a:t>
            </a:r>
            <a:endParaRPr lang="ru-RU" sz="4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1042988" y="1628775"/>
            <a:ext cx="720725" cy="72072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851275" y="2636838"/>
            <a:ext cx="1441450" cy="2952750"/>
          </a:xfrm>
          <a:prstGeom prst="rect">
            <a:avLst/>
          </a:prstGeom>
          <a:solidFill>
            <a:srgbClr val="00990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5292725" y="3357563"/>
            <a:ext cx="1441450" cy="2232025"/>
          </a:xfrm>
          <a:prstGeom prst="rect">
            <a:avLst/>
          </a:prstGeom>
          <a:solidFill>
            <a:srgbClr val="00990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6732588" y="4149725"/>
            <a:ext cx="1441450" cy="1439863"/>
          </a:xfrm>
          <a:prstGeom prst="rect">
            <a:avLst/>
          </a:prstGeom>
          <a:solidFill>
            <a:srgbClr val="00990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755650" y="2565400"/>
            <a:ext cx="15700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/>
              <a:t>1 кв. ед.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3851275" y="2636838"/>
            <a:ext cx="720725" cy="792162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4572000" y="2636838"/>
            <a:ext cx="720725" cy="792162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3851275" y="3429000"/>
            <a:ext cx="720725" cy="720725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4572000" y="3429000"/>
            <a:ext cx="720725" cy="720725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5292725" y="3357563"/>
            <a:ext cx="720725" cy="792162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6011863" y="3357563"/>
            <a:ext cx="720725" cy="792162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400" name="Rectangle 16"/>
          <p:cNvSpPr>
            <a:spLocks noChangeArrowheads="1"/>
          </p:cNvSpPr>
          <p:nvPr/>
        </p:nvSpPr>
        <p:spPr bwMode="auto">
          <a:xfrm>
            <a:off x="3851275" y="4149725"/>
            <a:ext cx="720725" cy="720725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4572000" y="4149725"/>
            <a:ext cx="720725" cy="720725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402" name="Rectangle 18"/>
          <p:cNvSpPr>
            <a:spLocks noChangeArrowheads="1"/>
          </p:cNvSpPr>
          <p:nvPr/>
        </p:nvSpPr>
        <p:spPr bwMode="auto">
          <a:xfrm>
            <a:off x="5292725" y="4149725"/>
            <a:ext cx="720725" cy="720725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6011863" y="4149725"/>
            <a:ext cx="720725" cy="720725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404" name="Rectangle 20"/>
          <p:cNvSpPr>
            <a:spLocks noChangeArrowheads="1"/>
          </p:cNvSpPr>
          <p:nvPr/>
        </p:nvSpPr>
        <p:spPr bwMode="auto">
          <a:xfrm>
            <a:off x="6732588" y="4149725"/>
            <a:ext cx="720725" cy="720725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7451725" y="4149725"/>
            <a:ext cx="720725" cy="720725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406" name="Rectangle 22"/>
          <p:cNvSpPr>
            <a:spLocks noChangeArrowheads="1"/>
          </p:cNvSpPr>
          <p:nvPr/>
        </p:nvSpPr>
        <p:spPr bwMode="auto">
          <a:xfrm>
            <a:off x="3851275" y="4868863"/>
            <a:ext cx="720725" cy="720725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407" name="Rectangle 23"/>
          <p:cNvSpPr>
            <a:spLocks noChangeArrowheads="1"/>
          </p:cNvSpPr>
          <p:nvPr/>
        </p:nvSpPr>
        <p:spPr bwMode="auto">
          <a:xfrm>
            <a:off x="4572000" y="4868863"/>
            <a:ext cx="720725" cy="720725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408" name="Rectangle 24"/>
          <p:cNvSpPr>
            <a:spLocks noChangeArrowheads="1"/>
          </p:cNvSpPr>
          <p:nvPr/>
        </p:nvSpPr>
        <p:spPr bwMode="auto">
          <a:xfrm>
            <a:off x="5292725" y="4868863"/>
            <a:ext cx="720725" cy="720725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409" name="Rectangle 25"/>
          <p:cNvSpPr>
            <a:spLocks noChangeArrowheads="1"/>
          </p:cNvSpPr>
          <p:nvPr/>
        </p:nvSpPr>
        <p:spPr bwMode="auto">
          <a:xfrm>
            <a:off x="6011863" y="4868863"/>
            <a:ext cx="720725" cy="720725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410" name="Rectangle 26"/>
          <p:cNvSpPr>
            <a:spLocks noChangeArrowheads="1"/>
          </p:cNvSpPr>
          <p:nvPr/>
        </p:nvSpPr>
        <p:spPr bwMode="auto">
          <a:xfrm>
            <a:off x="6732588" y="4868863"/>
            <a:ext cx="720725" cy="720725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411" name="Rectangle 27"/>
          <p:cNvSpPr>
            <a:spLocks noChangeArrowheads="1"/>
          </p:cNvSpPr>
          <p:nvPr/>
        </p:nvSpPr>
        <p:spPr bwMode="auto">
          <a:xfrm>
            <a:off x="7451725" y="4868863"/>
            <a:ext cx="720725" cy="720725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412" name="Rectangle 28"/>
          <p:cNvSpPr txBox="1">
            <a:spLocks noGrp="1" noChangeArrowheads="1"/>
          </p:cNvSpPr>
          <p:nvPr>
            <p:ph type="body" idx="1"/>
          </p:nvPr>
        </p:nvSpPr>
        <p:spPr>
          <a:xfrm>
            <a:off x="468313" y="692150"/>
            <a:ext cx="8229600" cy="5505450"/>
          </a:xfrm>
          <a:ln/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6413" name="Text Box 29"/>
          <p:cNvSpPr txBox="1">
            <a:spLocks noChangeArrowheads="1"/>
          </p:cNvSpPr>
          <p:nvPr/>
        </p:nvSpPr>
        <p:spPr bwMode="auto">
          <a:xfrm>
            <a:off x="4787900" y="1268413"/>
            <a:ext cx="337820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F41D0C"/>
                </a:solidFill>
              </a:rPr>
              <a:t>S = 18 </a:t>
            </a:r>
            <a:r>
              <a:rPr lang="ru-RU" sz="4800" dirty="0" err="1">
                <a:solidFill>
                  <a:srgbClr val="F41D0C"/>
                </a:solidFill>
              </a:rPr>
              <a:t>кв.ед</a:t>
            </a:r>
            <a:r>
              <a:rPr lang="ru-RU" sz="4000" dirty="0">
                <a:solidFill>
                  <a:srgbClr val="F41D0C"/>
                </a:solidFill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381232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9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95" presetID="35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4" grpId="0" animBg="1"/>
      <p:bldP spid="16395" grpId="0" animBg="1"/>
      <p:bldP spid="16396" grpId="0" animBg="1"/>
      <p:bldP spid="16397" grpId="0" animBg="1"/>
      <p:bldP spid="16398" grpId="0" animBg="1"/>
      <p:bldP spid="16399" grpId="0" animBg="1"/>
      <p:bldP spid="16400" grpId="0" animBg="1"/>
      <p:bldP spid="16401" grpId="0" animBg="1"/>
      <p:bldP spid="16402" grpId="0" animBg="1"/>
      <p:bldP spid="16403" grpId="0" animBg="1"/>
      <p:bldP spid="16404" grpId="0" animBg="1"/>
      <p:bldP spid="16405" grpId="0" animBg="1"/>
      <p:bldP spid="16406" grpId="0" animBg="1"/>
      <p:bldP spid="16407" grpId="0" animBg="1"/>
      <p:bldP spid="16408" grpId="0" animBg="1"/>
      <p:bldP spid="16409" grpId="0" animBg="1"/>
      <p:bldP spid="16410" grpId="0" animBg="1"/>
      <p:bldP spid="16411" grpId="0" animBg="1"/>
      <p:bldP spid="16412" grpId="1" animBg="1"/>
      <p:bldP spid="164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</TotalTime>
  <Words>309</Words>
  <Application>Microsoft Office PowerPoint</Application>
  <PresentationFormat>Экран (4:3)</PresentationFormat>
  <Paragraphs>105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    Ребята, послушайте, какая тишина! Это в школе начались уроки. Мы не будем тратить время зря  И приступим все к работе.</vt:lpstr>
      <vt:lpstr>Используя формулу пути s=vt, найди неизвестную величину.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РАВНОВЕЛИКИЕ   ФИГУРЫ</vt:lpstr>
      <vt:lpstr>Фигуры, имеющие равную площадь, называются  равновеликими</vt:lpstr>
      <vt:lpstr>S = a·b</vt:lpstr>
      <vt:lpstr>Рефлексия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Ребята, послушайте, какая тишина! Это в школе начались уроки. Мы не будем тратить время зря  И приступим все к работе.</dc:title>
  <cp:lastModifiedBy>Ольга</cp:lastModifiedBy>
  <cp:revision>67</cp:revision>
  <dcterms:modified xsi:type="dcterms:W3CDTF">2015-01-26T16:20:56Z</dcterms:modified>
</cp:coreProperties>
</file>