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5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200400"/>
            <a:ext cx="7543800" cy="1524000"/>
          </a:xfrm>
        </p:spPr>
        <p:txBody>
          <a:bodyPr>
            <a:noAutofit/>
          </a:bodyPr>
          <a:lstStyle>
            <a:lvl1pPr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4724400"/>
            <a:ext cx="6858000" cy="990600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2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C0C-2B7A-4559-84DD-E63AC18C74FA}" type="datetimeFigureOut">
              <a:rPr lang="ru-RU" smtClean="0"/>
              <a:t>23.09.2014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63548-84AF-4A47-B4F8-70DDBFC41271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0"/>
            <a:ext cx="7239000" cy="38862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C0C-2B7A-4559-84DD-E63AC18C74FA}" type="datetimeFigureOut">
              <a:rPr lang="ru-RU" smtClean="0"/>
              <a:t>23.09.2014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63548-84AF-4A47-B4F8-70DDBFC412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" y="685801"/>
            <a:ext cx="1828800" cy="5410199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90800" y="685801"/>
            <a:ext cx="5715000" cy="4876800"/>
          </a:xfrm>
        </p:spPr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C0C-2B7A-4559-84DD-E63AC18C74FA}" type="datetimeFigureOut">
              <a:rPr lang="ru-RU" smtClean="0"/>
              <a:t>23.09.2014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63548-84AF-4A47-B4F8-70DDBFC412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C0C-2B7A-4559-84DD-E63AC18C74FA}" type="datetimeFigureOut">
              <a:rPr lang="ru-RU" smtClean="0"/>
              <a:t>23.09.2014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63548-84AF-4A47-B4F8-70DDBFC412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7240" y="0"/>
            <a:ext cx="7543800" cy="304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276600"/>
            <a:ext cx="7543800" cy="1676400"/>
          </a:xfrm>
        </p:spPr>
        <p:txBody>
          <a:bodyPr anchor="b" anchorCtr="0"/>
          <a:lstStyle>
            <a:lvl1pPr algn="l">
              <a:defRPr sz="54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4953000"/>
            <a:ext cx="6858000" cy="9144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C0C-2B7A-4559-84DD-E63AC18C74FA}" type="datetimeFigureOut">
              <a:rPr lang="ru-RU" smtClean="0"/>
              <a:t>23.09.2014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63548-84AF-4A47-B4F8-70DDBFC412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609601"/>
            <a:ext cx="3657600" cy="376732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C0C-2B7A-4559-84DD-E63AC18C74FA}" type="datetimeFigureOut">
              <a:rPr lang="ru-RU" smtClean="0"/>
              <a:t>23.09.2014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63548-84AF-4A47-B4F8-70DDBFC412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89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89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152" y="609600"/>
            <a:ext cx="3657600" cy="6397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1329264"/>
            <a:ext cx="3657600" cy="3048000"/>
          </a:xfrm>
        </p:spPr>
        <p:txBody>
          <a:bodyPr anchor="t" anchorCtr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C0C-2B7A-4559-84DD-E63AC18C74FA}" type="datetimeFigureOut">
              <a:rPr lang="ru-RU" smtClean="0"/>
              <a:t>23.09.2014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63548-84AF-4A47-B4F8-70DDBFC41271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89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645152" y="1249362"/>
            <a:ext cx="36576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C0C-2B7A-4559-84DD-E63AC18C74FA}" type="datetimeFigureOut">
              <a:rPr lang="ru-RU" smtClean="0"/>
              <a:t>23.09.2014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63548-84AF-4A47-B4F8-70DDBFC412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C0C-2B7A-4559-84DD-E63AC18C74FA}" type="datetimeFigureOut">
              <a:rPr lang="ru-RU" smtClean="0"/>
              <a:t>23.09.2014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63548-84AF-4A47-B4F8-70DDBFC412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10866" y="457200"/>
            <a:ext cx="4594934" cy="4114799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2001" y="457200"/>
            <a:ext cx="2673657" cy="4114800"/>
          </a:xfrm>
        </p:spPr>
        <p:txBody>
          <a:bodyPr>
            <a:normAutofit/>
          </a:bodyPr>
          <a:lstStyle>
            <a:lvl1pPr marL="0" indent="0">
              <a:buNone/>
              <a:defRPr sz="21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C0C-2B7A-4559-84DD-E63AC18C74FA}" type="datetimeFigureOut">
              <a:rPr lang="ru-RU" smtClean="0"/>
              <a:t>23.09.2014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63548-84AF-4A47-B4F8-70DDBFC41271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1677194" y="2514600"/>
            <a:ext cx="3810000" cy="1588"/>
          </a:xfrm>
          <a:prstGeom prst="line">
            <a:avLst/>
          </a:prstGeom>
          <a:ln>
            <a:solidFill>
              <a:schemeClr val="tx2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8952" y="4572000"/>
            <a:ext cx="6784848" cy="1600200"/>
          </a:xfrm>
        </p:spPr>
        <p:txBody>
          <a:bodyPr anchor="b">
            <a:normAutofit/>
          </a:bodyPr>
          <a:lstStyle>
            <a:lvl1pPr algn="l">
              <a:defRPr sz="5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77240" y="457200"/>
            <a:ext cx="7543800" cy="2895600"/>
          </a:xfrm>
          <a:ln w="6350">
            <a:solidFill>
              <a:schemeClr val="tx2"/>
            </a:solidFill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0392" y="3505200"/>
            <a:ext cx="7391400" cy="804862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A8FC0C-2B7A-4559-84DD-E63AC18C74FA}" type="datetimeFigureOut">
              <a:rPr lang="ru-RU" smtClean="0"/>
              <a:t>23.09.2014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63548-84AF-4A47-B4F8-70DDBFC4127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2000" y="4572000"/>
            <a:ext cx="6781800" cy="16002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0" y="685800"/>
            <a:ext cx="7543800" cy="3886200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7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fld id="{B4A8FC0C-2B7A-4559-84DD-E63AC18C74FA}" type="datetimeFigureOut">
              <a:rPr lang="ru-RU" smtClean="0"/>
              <a:t>23.09.2014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1999" y="6208776"/>
            <a:ext cx="48738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7568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fld id="{D0463548-84AF-4A47-B4F8-70DDBFC41271}" type="slidenum">
              <a:rPr lang="ru-RU" smtClean="0"/>
              <a:t>‹#›</a:t>
            </a:fld>
            <a:endParaRPr lang="ru-RU"/>
          </a:p>
        </p:txBody>
      </p:sp>
      <p:sp>
        <p:nvSpPr>
          <p:cNvPr id="8" name="Rectangle 7"/>
          <p:cNvSpPr/>
          <p:nvPr/>
        </p:nvSpPr>
        <p:spPr>
          <a:xfrm>
            <a:off x="777240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777240" y="6172200"/>
            <a:ext cx="7543800" cy="2743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54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94360" indent="-27432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686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4592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1901952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8pPr>
      <a:lvl9pPr marL="246888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Презентация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Ученицы 9 класса «А»</a:t>
            </a:r>
          </a:p>
          <a:p>
            <a:r>
              <a:rPr lang="ru-RU" dirty="0" smtClean="0"/>
              <a:t>ГБОУ СОШ №635</a:t>
            </a:r>
          </a:p>
          <a:p>
            <a:r>
              <a:rPr lang="ru-RU" dirty="0" smtClean="0"/>
              <a:t>СОМОВОЙ ЕВГЕНИИ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32656"/>
            <a:ext cx="4680520" cy="2472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058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83568" y="5517232"/>
            <a:ext cx="7842448" cy="87099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          </a:t>
            </a:r>
            <a:br>
              <a:rPr lang="ru-RU" b="1" dirty="0" smtClean="0"/>
            </a:br>
            <a:r>
              <a:rPr lang="ru-RU" b="1" dirty="0"/>
              <a:t> </a:t>
            </a:r>
            <a:r>
              <a:rPr lang="ru-RU" b="1" dirty="0" smtClean="0"/>
              <a:t>  Людвиг  Ван Бетховен</a:t>
            </a:r>
            <a:r>
              <a:rPr lang="ru-RU" b="1" dirty="0"/>
              <a:t/>
            </a:r>
            <a:br>
              <a:rPr lang="ru-RU" b="1" dirty="0"/>
            </a:br>
            <a:r>
              <a:rPr lang="ru-RU" b="1" dirty="0" smtClean="0"/>
              <a:t>  </a:t>
            </a:r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620688"/>
            <a:ext cx="5367867" cy="4030216"/>
          </a:xfrm>
        </p:spPr>
      </p:pic>
    </p:spTree>
    <p:extLst>
      <p:ext uri="{BB962C8B-B14F-4D97-AF65-F5344CB8AC3E}">
        <p14:creationId xmlns:p14="http://schemas.microsoft.com/office/powerpoint/2010/main" val="2991708417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" t="-209" r="-313" b="8588"/>
          <a:stretch/>
        </p:blipFill>
        <p:spPr>
          <a:xfrm>
            <a:off x="539552" y="548680"/>
            <a:ext cx="8208912" cy="564079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7091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685800"/>
            <a:ext cx="7543800" cy="5407496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Прогрессирующая глухота наложила неизгладимый отпечаток на и без того вспыльчивый характер композитора. Хронические сильные боли в животе отравляли ему жизнь на протяжении тридцати лет, доводя до мыслей о самоубийстве (свидетельством тому может служить т.н. </a:t>
            </a:r>
            <a:r>
              <a:rPr lang="ru-RU" dirty="0" err="1"/>
              <a:t>Хайлигенштадское</a:t>
            </a:r>
            <a:r>
              <a:rPr lang="ru-RU" dirty="0"/>
              <a:t> послание братьям Карлу и Иоганну). Кроме того, ряд описанных симптомов и особенностей поведения позволяет современным психиатрам сделать предположение о том, что Бетховен страдам биполярным расстройством психики. В то же время, у него был круг очень близких друзей, к которым он был искренне сердечно привязан. Во многом именно благодаря этим многолетним дружеским связям Бетховен не был одинок в последние, самые тяжелые месяцы своей жизни.</a:t>
            </a:r>
          </a:p>
          <a:p>
            <a:r>
              <a:rPr lang="ru-RU" dirty="0"/>
              <a:t>По воспоминаниям современников Бетховен пренебрежительно относился к социальным статусам и авторитетам. Он обрывал выступление, если публика в зале начинала шушукаться и отвлекаться от представления, а на званом вечере мог отказаться музицировать, если ему заблаговременно не было сделано такое приглашение. Во избежание разногласий и недоразумений эрцгерцог Рудольф однажды объявил, что обычные правила этикета светских раутов не распространяются на Людвига </a:t>
            </a:r>
            <a:r>
              <a:rPr lang="ru-RU" dirty="0" err="1"/>
              <a:t>ван</a:t>
            </a:r>
            <a:r>
              <a:rPr lang="ru-RU" dirty="0"/>
              <a:t> Бетховена.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7820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685800"/>
            <a:ext cx="7543800" cy="5480050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Творчество Бетховена проникнуто революционной героикой, высокими идеями и образами, насыщено драматизмом и огромной эмоциональной силой. «Через борьбу — к победе» — такова основная идея, с убедительной, </a:t>
            </a:r>
            <a:r>
              <a:rPr lang="ru-RU" dirty="0" err="1"/>
              <a:t>всепокоряющей</a:t>
            </a:r>
            <a:r>
              <a:rPr lang="ru-RU" dirty="0"/>
              <a:t> мощью воплощенная в его Третьей («Героической») и Пятой симфониях. Художественным завещанием Бетховена можно считать трагедийно-оптимистическую Девятую симфонию. Борьба за свободу, братство людей, вера в победу света над мраком запечатлены необыкновенно ярко и убедительно в призывном, жизнеутверждающем финале — оде «К радости» на слова </a:t>
            </a:r>
            <a:r>
              <a:rPr lang="ru-RU" dirty="0" err="1"/>
              <a:t>Ф.Шиллера</a:t>
            </a:r>
            <a:r>
              <a:rPr lang="ru-RU" dirty="0"/>
              <a:t>. Высокий гуманизм, подлинный демократизм, героическое величие, неиссякаемое духовное богатство, мудрость и человечность заключены в творениях гениального немецкого композитора. Для передачи своих мыслей и чувств он всегда находил новые выразительные средства, преобразовывая и обогащая традиционные музыкальные жанры. Истинный новатор, непреклонный борец, он воплощал смелые идейные концепции в удивительно простой, ясной музыке, доступной пониманию самых широких кругов слушателей. Сменяются эпохи, поколения, а бессмертная музыка </a:t>
            </a:r>
            <a:r>
              <a:rPr lang="ru-RU" b="1" dirty="0"/>
              <a:t>Бетховена по-прежнему волну</a:t>
            </a:r>
            <a:r>
              <a:rPr lang="ru-RU" dirty="0"/>
              <a:t>ет и радует сердца людей.</a:t>
            </a:r>
          </a:p>
        </p:txBody>
      </p:sp>
    </p:spTree>
    <p:extLst>
      <p:ext uri="{BB962C8B-B14F-4D97-AF65-F5344CB8AC3E}">
        <p14:creationId xmlns:p14="http://schemas.microsoft.com/office/powerpoint/2010/main" val="1298444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5934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9 симфоний</a:t>
            </a:r>
            <a:br>
              <a:rPr lang="ru-RU" dirty="0" smtClean="0"/>
            </a:br>
            <a:r>
              <a:rPr lang="ru-RU" dirty="0" smtClean="0"/>
              <a:t>Ряд увертюр («Эгмонт», «Кориолан», «</a:t>
            </a:r>
            <a:r>
              <a:rPr lang="ru-RU" dirty="0" err="1" smtClean="0"/>
              <a:t>Леонора</a:t>
            </a:r>
            <a:r>
              <a:rPr lang="ru-RU" dirty="0" smtClean="0"/>
              <a:t>» и др.)</a:t>
            </a:r>
            <a:br>
              <a:rPr lang="ru-RU" dirty="0" smtClean="0"/>
            </a:br>
            <a:r>
              <a:rPr lang="ru-RU" dirty="0" smtClean="0"/>
              <a:t>Опера «</a:t>
            </a:r>
            <a:r>
              <a:rPr lang="ru-RU" dirty="0" err="1" smtClean="0"/>
              <a:t>Фиделио</a:t>
            </a:r>
            <a:r>
              <a:rPr lang="ru-RU" dirty="0" smtClean="0"/>
              <a:t>»</a:t>
            </a:r>
            <a:br>
              <a:rPr lang="ru-RU" dirty="0" smtClean="0"/>
            </a:br>
            <a:r>
              <a:rPr lang="ru-RU" dirty="0" smtClean="0"/>
              <a:t>5 фортепианных концертов и 1 скрипичный</a:t>
            </a:r>
            <a:br>
              <a:rPr lang="ru-RU" dirty="0" smtClean="0"/>
            </a:br>
            <a:r>
              <a:rPr lang="ru-RU" dirty="0" smtClean="0"/>
              <a:t>16 струнных квартетов</a:t>
            </a:r>
            <a:br>
              <a:rPr lang="ru-RU" dirty="0" smtClean="0"/>
            </a:br>
            <a:r>
              <a:rPr lang="ru-RU" dirty="0" smtClean="0"/>
              <a:t>32 фортепианных сонаты (в их числе знаменитые «Патетическая», «Лунная», «Аврора», «Аппассионата» и др.)</a:t>
            </a:r>
            <a:br>
              <a:rPr lang="ru-RU" dirty="0" smtClean="0"/>
            </a:br>
            <a:r>
              <a:rPr lang="ru-RU" dirty="0" smtClean="0"/>
              <a:t>10 скрипичных сонат (в том числе «</a:t>
            </a:r>
            <a:r>
              <a:rPr lang="ru-RU" dirty="0" err="1" smtClean="0"/>
              <a:t>Крейцерова</a:t>
            </a:r>
            <a:r>
              <a:rPr lang="ru-RU" dirty="0" smtClean="0"/>
              <a:t>»).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548680"/>
            <a:ext cx="7351340" cy="1081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Основные произведения: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611560" y="2420888"/>
            <a:ext cx="7543800" cy="38862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7787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1248" y="1268760"/>
            <a:ext cx="91440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Увертюра «Эгмонт» Музыка к трагедии Гёте «Эгмонт» была закончена Бетховеном два года спустя после создания пятой симфонии, в 1810 году. Увертюра — первый из девяти номеров этой музыки. Трагедия привлекла Бетховена своим героическим содержанием. События «Эгмонта» относятся к XVI веку, когда народ Нидерландов восстал против своих поработителей — испанцев. Борьбу народа возглавил граф Эгмонт, смелый и мужественный человек. Эгмонт гибнет, но народ завершает начатое им дело. Восстание закончилось победой в 1576 году. А в 1609 году было заключено перемирие, по которому Испания признала независимость части Нидерландов. Увертюра «Эгмонт» — произведение одночастное. Если в пятой симфонии «события» развертывались на протяжении четырех частей, то в увертюре Бетховен сумел показать основные моменты развития трагедии в сжатой форме. О программном замысле симфонии мы могли лишь догадываться — в «Эгмонте» оно определено содержанием произведения Гёте. Увертюра начинается медленным вступлением. Как и в «Патетической сонате», здесь даны две резко контрастные темы. Первая из них, аккордовая, звучит торжественно, властно. Низкий регистр, минорный лад придают ей мрачную, зловещую окраску.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72876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22123" y="548680"/>
            <a:ext cx="9036495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В оркестре ее исполняют струнные инструменты. Медленный темп, характерный ритм темы напоминают величавую поступь сарабанды. Вторую тему «запевает» гобой, к которому присоединяются другие деревянные духовые инструменты, а затем и струнные. В основе мелодии лежит очень выразительная секундовая интонация, которая придает ей скорбный характер. Тема воспринимается как просьба, жалоба. Зная содержание трагедии Гёте, можно с определенностью говорить о воплощении здесь образов двух враждебных сил: угнетателей-испанцев и страдающего под их властью нидерландского народа. Борьба этих сил составляет основу трагедии Гёте, развитие соответствующих музыкальных тем является содержанием увертюры. Как обычно, увертюра написана в форме сонатного аллегро. Главная партия имеет волевой, героический характер. Она изложена в фа миноре. Сила и энергия ее постепенно возрастают. Вначале она звучит в нижнем регистре у виолончелей и других струнных инструментов </a:t>
            </a:r>
            <a:r>
              <a:rPr lang="ru-RU" sz="1600" dirty="0" err="1" smtClean="0"/>
              <a:t>piano</a:t>
            </a:r>
            <a:r>
              <a:rPr lang="ru-RU" sz="1600" dirty="0" smtClean="0"/>
              <a:t>, затем подхватывается всем оркестром </a:t>
            </a:r>
            <a:r>
              <a:rPr lang="ru-RU" sz="1600" dirty="0" err="1" smtClean="0"/>
              <a:t>fortissimo</a:t>
            </a:r>
            <a:r>
              <a:rPr lang="ru-RU" sz="1600" dirty="0" smtClean="0"/>
              <a:t>. Ход на секунду в начале мелодии раскрывает родство главной партии со второй темой вступления — темой «страданий» народа. Ее героический характер говорит уже не о покорности, а о возмущении нидерландцев и восстании их против поработителей. Побочная партия также тесно связана с музыкой вступления, она совмещает в себе черты обеих его тем. В первой фразе — аккордовой, тяжеловесной — без труда можно узнать тему «поработителей». Изложенная в мажоре, она звучит теперь не только торжественно, но и победно. И здесь эта тема поручена струнным инструментам. Тихое звучание деревянных духовых инструментов во второй фразе роднит побочную партию со второй темой вступления. Мужественная и решительная заключительная партия завершает экспозицию. Разработка очень невелика. В ней как бы продолжается сопоставление контрастных тем вступления, «борьба» обостряется. На робкие «просьбы» каждый раз следует неумолимый и жестокий «ответ». 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0393211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7505" y="836712"/>
            <a:ext cx="87849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Многократное повторение мелодии начала главной партии каждый раз завершается двумя отрывистыми и резкими аккордами. Но «борьба» на этом не заканчивается. В конце репризы она разгорается с еще большей силой. Тема «испанских поработителей» звучит здесь особенно непреклонно и яростно, и еще более жалобно и умоляюще — тема народа. Неравный поединок внезапно обрывается. Реприза заканчивается рядом выдержанных, тихо и печально звучащих аккордов. Бетховен хотел, очевидно, передать здесь последнюю жестокую схватку народа с врагом и гибель героя, Эгмонта. Увертюра заканчивается большой </a:t>
            </a:r>
            <a:r>
              <a:rPr lang="ru-RU" sz="2000" dirty="0" err="1" smtClean="0"/>
              <a:t>кодой,в</a:t>
            </a:r>
            <a:r>
              <a:rPr lang="ru-RU" sz="2000" dirty="0" smtClean="0"/>
              <a:t> которой показан итог борьбы. Ее торжественный и ликующий характер говорит о победе народа. Начало коды напоминает гул приближающейся толпы, который быстро нарастает и выливается в поступь грандиозного массового шествия.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3936271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NewsPrint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  <a:font script="Jpan" typeface="HGP創英角ｺﾞｼｯｸUB"/>
        <a:font script="Hang" typeface="HY견고딕"/>
        <a:font script="Hans" typeface="微软雅黑"/>
        <a:font script="Hant" typeface="微軟正黑體"/>
        <a:font script="Arab" typeface="Tahoma"/>
        <a:font script="Hebr" typeface="To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NewsPrint">
      <a:fillStyleLst>
        <a:solidFill>
          <a:schemeClr val="phClr"/>
        </a:solidFill>
        <a:gradFill rotWithShape="1">
          <a:gsLst>
            <a:gs pos="0">
              <a:schemeClr val="phClr">
                <a:tint val="37000"/>
                <a:hueMod val="100000"/>
                <a:satMod val="200000"/>
                <a:lumMod val="88000"/>
              </a:schemeClr>
            </a:gs>
            <a:gs pos="100000">
              <a:schemeClr val="phClr">
                <a:tint val="53000"/>
                <a:shade val="100000"/>
                <a:hueMod val="100000"/>
                <a:satMod val="350000"/>
                <a:lumMod val="79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83000"/>
                <a:shade val="100000"/>
                <a:alpha val="100000"/>
                <a:hueMod val="100000"/>
                <a:satMod val="220000"/>
                <a:lumMod val="90000"/>
              </a:schemeClr>
            </a:gs>
            <a:gs pos="76000">
              <a:schemeClr val="phClr">
                <a:shade val="100000"/>
              </a:schemeClr>
            </a:gs>
            <a:gs pos="100000">
              <a:schemeClr val="phClr">
                <a:shade val="93000"/>
                <a:alpha val="100000"/>
                <a:satMod val="100000"/>
                <a:lumMod val="93000"/>
              </a:schemeClr>
            </a:gs>
          </a:gsLst>
          <a:path path="circle">
            <a:fillToRect l="15000" t="15000" r="100000" b="100000"/>
          </a:path>
        </a:gradFill>
      </a:fillStyleLst>
      <a:lnStyleLst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12700" dir="528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2700">
            <a:bevelT w="31750" h="127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3000"/>
              </a:schemeClr>
            </a:gs>
            <a:gs pos="100000">
              <a:schemeClr val="phClr">
                <a:shade val="55000"/>
              </a:schemeClr>
            </a:gs>
          </a:gsLst>
          <a:lin ang="5400000" scaled="1"/>
        </a:gradFill>
        <a:blipFill rotWithShape="1">
          <a:blip xmlns:r="http://schemas.openxmlformats.org/officeDocument/2006/relationships" r:embed="rId1">
            <a:duotone>
              <a:schemeClr val="phClr">
                <a:shade val="20000"/>
                <a:satMod val="350000"/>
                <a:lumMod val="125000"/>
              </a:schemeClr>
              <a:schemeClr val="phClr">
                <a:tint val="90000"/>
                <a:satMod val="25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Newsprint</Template>
  <TotalTime>33</TotalTime>
  <Words>1005</Words>
  <Application>Microsoft Office PowerPoint</Application>
  <PresentationFormat>Экран (4:3)</PresentationFormat>
  <Paragraphs>13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NewsPrint</vt:lpstr>
      <vt:lpstr>Презентация </vt:lpstr>
      <vt:lpstr>              Людвиг  Ван Бетховен   </vt:lpstr>
      <vt:lpstr>Презентация PowerPoint</vt:lpstr>
      <vt:lpstr>Презентация PowerPoint</vt:lpstr>
      <vt:lpstr>Презентация PowerPoint</vt:lpstr>
      <vt:lpstr>Основные произведения: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</dc:title>
  <dc:creator>мамонт</dc:creator>
  <cp:lastModifiedBy>мамонт</cp:lastModifiedBy>
  <cp:revision>4</cp:revision>
  <dcterms:created xsi:type="dcterms:W3CDTF">2014-09-23T19:08:48Z</dcterms:created>
  <dcterms:modified xsi:type="dcterms:W3CDTF">2014-09-23T19:42:26Z</dcterms:modified>
</cp:coreProperties>
</file>