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61" r:id="rId2"/>
    <p:sldId id="258" r:id="rId3"/>
    <p:sldId id="270" r:id="rId4"/>
    <p:sldId id="265" r:id="rId5"/>
    <p:sldId id="264" r:id="rId6"/>
    <p:sldId id="268" r:id="rId7"/>
    <p:sldId id="267" r:id="rId8"/>
    <p:sldId id="272" r:id="rId9"/>
    <p:sldId id="269" r:id="rId10"/>
    <p:sldId id="277" r:id="rId11"/>
    <p:sldId id="275" r:id="rId12"/>
    <p:sldId id="274" r:id="rId13"/>
    <p:sldId id="281" r:id="rId14"/>
    <p:sldId id="273" r:id="rId15"/>
    <p:sldId id="271" r:id="rId16"/>
    <p:sldId id="263" r:id="rId17"/>
    <p:sldId id="27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4" d="100"/>
          <a:sy n="104" d="100"/>
        </p:scale>
        <p:origin x="-180" y="-9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EA7D9A1-380A-4EC8-84A6-3967453AA001}" type="datetimeFigureOut">
              <a:rPr lang="ru-RU" smtClean="0"/>
              <a:pPr/>
              <a:t>26.01.2015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5EEE138-F4EF-4B2A-976F-ECEAF5B09A76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gif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gif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jpeg"/><Relationship Id="rId7" Type="http://schemas.openxmlformats.org/officeDocument/2006/relationships/image" Target="../media/image21.jpeg"/><Relationship Id="rId2" Type="http://schemas.openxmlformats.org/officeDocument/2006/relationships/image" Target="../media/image16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0.jpeg"/><Relationship Id="rId5" Type="http://schemas.openxmlformats.org/officeDocument/2006/relationships/image" Target="../media/image19.jpeg"/><Relationship Id="rId4" Type="http://schemas.openxmlformats.org/officeDocument/2006/relationships/image" Target="../media/image18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image" Target="../media/image22.jpe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jpe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31.jpeg"/><Relationship Id="rId4" Type="http://schemas.openxmlformats.org/officeDocument/2006/relationships/image" Target="../media/image30.jpeg"/></Relationships>
</file>

<file path=ppt/slides/_rels/slide1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gif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gif"/><Relationship Id="rId2" Type="http://schemas.openxmlformats.org/officeDocument/2006/relationships/image" Target="../media/image5.gif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gi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gif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gif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gif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428860" y="1428736"/>
            <a:ext cx="6143668" cy="3643338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6"/>
          </a:lnRef>
          <a:fillRef idx="1">
            <a:schemeClr val="lt1"/>
          </a:fillRef>
          <a:effectRef idx="0">
            <a:schemeClr val="accent6"/>
          </a:effectRef>
          <a:fontRef idx="minor">
            <a:schemeClr val="dk1"/>
          </a:fontRef>
        </p:style>
        <p:txBody>
          <a:bodyPr rtlCol="0" anchor="ctr">
            <a:scene3d>
              <a:camera prst="orthographicFront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2800" b="1" dirty="0" smtClean="0">
                <a:ln w="1905">
                  <a:solidFill>
                    <a:srgbClr val="002060"/>
                  </a:solidFill>
                </a:ln>
                <a:solidFill>
                  <a:srgbClr val="002060"/>
                </a:solidFill>
                <a:effectLst>
                  <a:innerShdw blurRad="69850" dist="43180" dir="5400000">
                    <a:srgbClr val="000000">
                      <a:alpha val="65000"/>
                    </a:srgbClr>
                  </a:innerShdw>
                </a:effectLst>
              </a:rPr>
              <a:t>Методические рекомендации:</a:t>
            </a:r>
          </a:p>
          <a:p>
            <a:pPr algn="ctr"/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Информатизация как ресурс повышения качества образовательной и 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 </a:t>
            </a:r>
            <a:r>
              <a:rPr lang="ru-RU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коррекционной работы педагога</a:t>
            </a:r>
            <a:r>
              <a:rPr lang="en-US" sz="3200" b="1" dirty="0" smtClean="0">
                <a:ln w="11430"/>
                <a:gradFill>
                  <a:gsLst>
                    <a:gs pos="0">
                      <a:schemeClr val="accent2">
                        <a:tint val="70000"/>
                        <a:satMod val="245000"/>
                      </a:schemeClr>
                    </a:gs>
                    <a:gs pos="75000">
                      <a:schemeClr val="accent2">
                        <a:tint val="90000"/>
                        <a:shade val="60000"/>
                        <a:satMod val="240000"/>
                      </a:schemeClr>
                    </a:gs>
                    <a:gs pos="100000">
                      <a:schemeClr val="accent2">
                        <a:tint val="100000"/>
                        <a:shade val="50000"/>
                        <a:satMod val="240000"/>
                      </a:scheme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“</a:t>
            </a:r>
            <a:endParaRPr lang="ru-RU" sz="3200" b="1" dirty="0">
              <a:ln w="11430"/>
              <a:gradFill>
                <a:gsLst>
                  <a:gs pos="0">
                    <a:schemeClr val="accent2">
                      <a:tint val="70000"/>
                      <a:satMod val="245000"/>
                    </a:schemeClr>
                  </a:gs>
                  <a:gs pos="75000">
                    <a:schemeClr val="accent2">
                      <a:tint val="90000"/>
                      <a:shade val="60000"/>
                      <a:satMod val="240000"/>
                    </a:schemeClr>
                  </a:gs>
                  <a:gs pos="100000">
                    <a:schemeClr val="accent2">
                      <a:tint val="100000"/>
                      <a:shade val="50000"/>
                      <a:satMod val="240000"/>
                    </a:scheme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7" name="Заголовок 1"/>
          <p:cNvSpPr txBox="1">
            <a:spLocks/>
          </p:cNvSpPr>
          <p:nvPr/>
        </p:nvSpPr>
        <p:spPr>
          <a:xfrm>
            <a:off x="500034" y="285728"/>
            <a:ext cx="8183880" cy="62293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anchor="b">
            <a:normAutofit fontScale="975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Государственное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бюджетное</a:t>
            </a:r>
            <a:r>
              <a:rPr kumimoji="0" lang="ru-RU" sz="18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дошкольное  образовательное  учреждение  детский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сад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№ </a:t>
            </a:r>
            <a:r>
              <a:rPr kumimoji="0" lang="en-US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7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0  Невского  района  Санкт-Петербурга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sp>
        <p:nvSpPr>
          <p:cNvPr id="8" name="Заголовок 1"/>
          <p:cNvSpPr txBox="1">
            <a:spLocks/>
          </p:cNvSpPr>
          <p:nvPr/>
        </p:nvSpPr>
        <p:spPr>
          <a:xfrm>
            <a:off x="428596" y="5572140"/>
            <a:ext cx="8183880" cy="980122"/>
          </a:xfrm>
          <a:prstGeom prst="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txBody>
          <a:bodyPr vert="horz" anchor="b">
            <a:normAutofit fontScale="90000" lnSpcReduction="10000"/>
          </a:bodyPr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из  опыта  работы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старшего  воспитателя   Ивановой  </a:t>
            </a:r>
            <a:r>
              <a:rPr lang="ru-RU" b="1" i="1" dirty="0" smtClean="0"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latin typeface="+mj-lt"/>
                <a:ea typeface="+mj-ea"/>
                <a:cs typeface="+mj-cs"/>
              </a:rPr>
              <a:t>Н. </a:t>
            </a:r>
            <a:r>
              <a:rPr kumimoji="0" lang="ru-RU" sz="1800" b="1" i="1" u="none" strike="noStrike" kern="1200" cap="none" spc="0" normalizeH="0" baseline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Ю. </a:t>
            </a:r>
            <a:r>
              <a:rPr kumimoji="0" lang="ru-RU" sz="18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  </a:t>
            </a:r>
          </a:p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ct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kumimoji="0" lang="ru-RU" sz="1800" b="1" i="1" u="none" strike="noStrike" kern="1200" cap="none" spc="0" normalizeH="0" noProof="0" dirty="0" smtClean="0">
                <a:ln>
                  <a:noFill/>
                </a:ln>
                <a:solidFill>
                  <a:srgbClr val="002060"/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  <a:uLnTx/>
                <a:uFillTx/>
                <a:latin typeface="+mj-lt"/>
                <a:ea typeface="+mj-ea"/>
                <a:cs typeface="+mj-cs"/>
              </a:rPr>
              <a:t>(представлены  ИКТ  - компьютерные  игры  и  упражнения  в  работе  с  детьми совместно с родителями)</a:t>
            </a:r>
            <a:endParaRPr kumimoji="0" lang="ru-RU" sz="1800" b="1" i="1" u="none" strike="noStrike" kern="1200" cap="none" spc="0" normalizeH="0" baseline="0" noProof="0" dirty="0">
              <a:ln>
                <a:noFill/>
              </a:ln>
              <a:solidFill>
                <a:srgbClr val="002060"/>
              </a:solidFill>
              <a:effectLst>
                <a:outerShdw blurRad="53975" dist="22860" dir="5400000" algn="tl" rotWithShape="0">
                  <a:srgbClr val="000000">
                    <a:alpha val="55000"/>
                  </a:srgbClr>
                </a:outerShdw>
              </a:effectLst>
              <a:uLnTx/>
              <a:uFillTx/>
              <a:latin typeface="+mj-lt"/>
              <a:ea typeface="+mj-ea"/>
              <a:cs typeface="+mj-cs"/>
            </a:endParaRPr>
          </a:p>
        </p:txBody>
      </p:sp>
      <p:pic>
        <p:nvPicPr>
          <p:cNvPr id="12" name="Picture 3" descr="C:\Documents and Settings\Кирилл\Рабочий стол\Рабочий стол\МАМА\анимация\22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857224" y="1285860"/>
            <a:ext cx="1447619" cy="144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1746" name="Picture 2" descr="C:\Documents and Settings\Администратор\Мои документы\Мои рисунки\картинки\sm_full.png"/>
          <p:cNvPicPr>
            <a:picLocks noChangeAspect="1" noChangeArrowheads="1"/>
          </p:cNvPicPr>
          <p:nvPr/>
        </p:nvPicPr>
        <p:blipFill>
          <a:blip r:embed="rId3" cstate="email"/>
          <a:srcRect/>
          <a:stretch>
            <a:fillRect/>
          </a:stretch>
        </p:blipFill>
        <p:spPr bwMode="auto">
          <a:xfrm>
            <a:off x="857224" y="2857496"/>
            <a:ext cx="1300127" cy="252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286116" y="3071810"/>
            <a:ext cx="2857520" cy="928694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Формы  работы  с  родителями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786058"/>
            <a:ext cx="2000264" cy="1714512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Конкурсы: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Презентация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«Моя семья»,  компьютерные плакаты 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643306" y="357166"/>
            <a:ext cx="2500330" cy="2286016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Круглые столы,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где родители могли получить ответы на интересующие их вопросы в диалоге друг с другом и педагогом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285720" y="5143512"/>
            <a:ext cx="2643206" cy="1143008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Индивидуальные  и  подгрупповые  консультации</a:t>
            </a:r>
            <a:endParaRPr lang="ru-RU" sz="2000" b="1" dirty="0">
              <a:solidFill>
                <a:srgbClr val="002060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3286116" y="4500570"/>
            <a:ext cx="2571768" cy="1928826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Мастер – классы, 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где  родители  делились друг с другом опытом работы с детьми с использованием ИТК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6143636" y="4357694"/>
            <a:ext cx="2714644" cy="2000264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Семинары, </a:t>
            </a:r>
          </a:p>
          <a:p>
            <a:pPr algn="ctr"/>
            <a:r>
              <a:rPr lang="ru-RU" b="1" dirty="0" smtClean="0">
                <a:solidFill>
                  <a:srgbClr val="002060"/>
                </a:solidFill>
              </a:rPr>
              <a:t>где педагог даёт методические  рекомендации  для  правильного  использования ИТК в играх с детьми дома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858016" y="928670"/>
            <a:ext cx="1928826" cy="2714644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Открытый  просмотр </a:t>
            </a:r>
            <a:r>
              <a:rPr lang="ru-RU" b="1" dirty="0" smtClean="0">
                <a:solidFill>
                  <a:srgbClr val="002060"/>
                </a:solidFill>
              </a:rPr>
              <a:t>работы   с  детьми педагога с </a:t>
            </a:r>
            <a:r>
              <a:rPr lang="ru-RU" b="1" dirty="0" err="1" smtClean="0">
                <a:solidFill>
                  <a:srgbClr val="002060"/>
                </a:solidFill>
              </a:rPr>
              <a:t>использова</a:t>
            </a:r>
            <a:r>
              <a:rPr lang="ru-RU" b="1" dirty="0" smtClean="0">
                <a:solidFill>
                  <a:srgbClr val="002060"/>
                </a:solidFill>
              </a:rPr>
              <a:t>-</a:t>
            </a:r>
          </a:p>
          <a:p>
            <a:pPr algn="ctr"/>
            <a:r>
              <a:rPr lang="ru-RU" b="1" dirty="0" err="1" smtClean="0">
                <a:solidFill>
                  <a:srgbClr val="002060"/>
                </a:solidFill>
              </a:rPr>
              <a:t>нием</a:t>
            </a:r>
            <a:r>
              <a:rPr lang="ru-RU" b="1" dirty="0" smtClean="0">
                <a:solidFill>
                  <a:srgbClr val="002060"/>
                </a:solidFill>
              </a:rPr>
              <a:t> ИТК</a:t>
            </a:r>
            <a:endParaRPr lang="ru-RU" b="1" dirty="0">
              <a:solidFill>
                <a:srgbClr val="002060"/>
              </a:solidFill>
            </a:endParaRPr>
          </a:p>
        </p:txBody>
      </p:sp>
      <p:pic>
        <p:nvPicPr>
          <p:cNvPr id="5122" name="Picture 2" descr="C:\Documents and Settings\Администратор\Мои документы\Мои рисунки\картинки\81a8ae0b84fddf1817c2fdde45eb9313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85720" y="642918"/>
            <a:ext cx="2925000" cy="1800000"/>
          </a:xfrm>
          <a:prstGeom prst="rect">
            <a:avLst/>
          </a:prstGeom>
          <a:noFill/>
        </p:spPr>
      </p:pic>
      <p:cxnSp>
        <p:nvCxnSpPr>
          <p:cNvPr id="15" name="Прямая соединительная линия 14"/>
          <p:cNvCxnSpPr>
            <a:stCxn id="6" idx="0"/>
          </p:cNvCxnSpPr>
          <p:nvPr/>
        </p:nvCxnSpPr>
        <p:spPr>
          <a:xfrm rot="5400000" flipH="1" flipV="1">
            <a:off x="4500562" y="2857496"/>
            <a:ext cx="428628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7" name="Прямая соединительная линия 16"/>
          <p:cNvCxnSpPr>
            <a:stCxn id="6" idx="3"/>
          </p:cNvCxnSpPr>
          <p:nvPr/>
        </p:nvCxnSpPr>
        <p:spPr>
          <a:xfrm flipV="1">
            <a:off x="6143636" y="3000372"/>
            <a:ext cx="714380" cy="535785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9" name="Прямая соединительная линия 18"/>
          <p:cNvCxnSpPr/>
          <p:nvPr/>
        </p:nvCxnSpPr>
        <p:spPr>
          <a:xfrm>
            <a:off x="6000760" y="4000504"/>
            <a:ext cx="571504" cy="357190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1" name="Прямая соединительная линия 20"/>
          <p:cNvCxnSpPr>
            <a:stCxn id="6" idx="2"/>
          </p:cNvCxnSpPr>
          <p:nvPr/>
        </p:nvCxnSpPr>
        <p:spPr>
          <a:xfrm rot="5400000">
            <a:off x="4464843" y="4250537"/>
            <a:ext cx="500066" cy="1588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3" name="Прямая соединительная линия 22"/>
          <p:cNvCxnSpPr/>
          <p:nvPr/>
        </p:nvCxnSpPr>
        <p:spPr>
          <a:xfrm rot="5400000">
            <a:off x="2500298" y="4143380"/>
            <a:ext cx="1143008" cy="857256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25" name="Прямая соединительная линия 24"/>
          <p:cNvCxnSpPr>
            <a:stCxn id="6" idx="1"/>
          </p:cNvCxnSpPr>
          <p:nvPr/>
        </p:nvCxnSpPr>
        <p:spPr>
          <a:xfrm rot="10800000">
            <a:off x="2428860" y="3500439"/>
            <a:ext cx="857256" cy="35719"/>
          </a:xfrm>
          <a:prstGeom prst="line">
            <a:avLst/>
          </a:prstGeom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857224" y="285728"/>
            <a:ext cx="5715040" cy="50006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Содержание работы педагога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142844" y="1071546"/>
            <a:ext cx="8715436" cy="557216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</a:rPr>
              <a:t>1. Поиск </a:t>
            </a:r>
            <a:r>
              <a:rPr lang="ru-RU" sz="2000" b="1" dirty="0">
                <a:solidFill>
                  <a:srgbClr val="002060"/>
                </a:solidFill>
              </a:rPr>
              <a:t>и подбор дополнительной информации для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</a:rPr>
              <a:t>подготовки </a:t>
            </a:r>
            <a:r>
              <a:rPr lang="ru-RU" sz="2000" b="1" dirty="0">
                <a:solidFill>
                  <a:srgbClr val="002060"/>
                </a:solidFill>
              </a:rPr>
              <a:t>к </a:t>
            </a:r>
            <a:r>
              <a:rPr lang="ru-RU" sz="2000" b="1" dirty="0" smtClean="0">
                <a:solidFill>
                  <a:srgbClr val="002060"/>
                </a:solidFill>
              </a:rPr>
              <a:t>совместной деятельности с </a:t>
            </a:r>
            <a:r>
              <a:rPr lang="ru-RU" sz="2000" b="1" dirty="0">
                <a:solidFill>
                  <a:srgbClr val="002060"/>
                </a:solidFill>
              </a:rPr>
              <a:t>использованием </a:t>
            </a:r>
            <a:endParaRPr lang="ru-RU" sz="2000" b="1" dirty="0" smtClean="0">
              <a:solidFill>
                <a:srgbClr val="002060"/>
              </a:solidFill>
            </a:endParaRPr>
          </a:p>
          <a:p>
            <a:pPr marL="457200" indent="-457200"/>
            <a:r>
              <a:rPr lang="ru-RU" sz="2000" b="1" dirty="0" smtClean="0">
                <a:solidFill>
                  <a:srgbClr val="002060"/>
                </a:solidFill>
              </a:rPr>
              <a:t>Интернет – ресурсов.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2. Использование </a:t>
            </a:r>
            <a:r>
              <a:rPr lang="ru-RU" sz="2000" b="1" dirty="0">
                <a:solidFill>
                  <a:srgbClr val="002060"/>
                </a:solidFill>
              </a:rPr>
              <a:t>презентаций, </a:t>
            </a:r>
            <a:r>
              <a:rPr lang="ru-RU" sz="2000" b="1" dirty="0" err="1">
                <a:solidFill>
                  <a:srgbClr val="002060"/>
                </a:solidFill>
              </a:rPr>
              <a:t>мультимедийных</a:t>
            </a:r>
            <a:r>
              <a:rPr lang="ru-RU" sz="2000" b="1" dirty="0">
                <a:solidFill>
                  <a:srgbClr val="002060"/>
                </a:solidFill>
              </a:rPr>
              <a:t> пособий и др. </a:t>
            </a:r>
            <a:r>
              <a:rPr lang="ru-RU" sz="2000" b="1" dirty="0" smtClean="0">
                <a:solidFill>
                  <a:srgbClr val="002060"/>
                </a:solidFill>
              </a:rPr>
              <a:t>в работе с детьми.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3. Разработка конспектов для работы с детьми в разных направлениях образовательных областей, их интеграции с </a:t>
            </a:r>
            <a:r>
              <a:rPr lang="ru-RU" sz="2000" b="1" dirty="0">
                <a:solidFill>
                  <a:srgbClr val="002060"/>
                </a:solidFill>
              </a:rPr>
              <a:t>использованием информационных </a:t>
            </a:r>
            <a:r>
              <a:rPr lang="ru-RU" sz="2000" b="1" dirty="0" smtClean="0">
                <a:solidFill>
                  <a:srgbClr val="002060"/>
                </a:solidFill>
              </a:rPr>
              <a:t>технологий.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4. Использование </a:t>
            </a:r>
            <a:r>
              <a:rPr lang="ru-RU" sz="2000" b="1" dirty="0">
                <a:solidFill>
                  <a:srgbClr val="002060"/>
                </a:solidFill>
              </a:rPr>
              <a:t>сети Интернет для </a:t>
            </a:r>
            <a:r>
              <a:rPr lang="ru-RU" sz="2000" b="1" dirty="0" smtClean="0">
                <a:solidFill>
                  <a:srgbClr val="002060"/>
                </a:solidFill>
              </a:rPr>
              <a:t>самообразования.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5. Использование </a:t>
            </a:r>
            <a:r>
              <a:rPr lang="ru-RU" sz="2000" b="1" dirty="0">
                <a:solidFill>
                  <a:srgbClr val="002060"/>
                </a:solidFill>
              </a:rPr>
              <a:t>готовых цифровых образовательных ресурсов в педагогическом </a:t>
            </a:r>
            <a:r>
              <a:rPr lang="ru-RU" sz="2000" b="1" dirty="0" smtClean="0">
                <a:solidFill>
                  <a:srgbClr val="002060"/>
                </a:solidFill>
              </a:rPr>
              <a:t>процессе.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6. Наличие собственного сайта.  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7. Разработка авторских цифровых ресурсов: игровых упражнений.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8. Создание банка данных информационных игровых упражнений и игр для детей.</a:t>
            </a:r>
            <a:endParaRPr lang="ru-RU" sz="2000" b="1" dirty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9. Готовность </a:t>
            </a:r>
            <a:r>
              <a:rPr lang="ru-RU" sz="2000" b="1" dirty="0">
                <a:solidFill>
                  <a:srgbClr val="002060"/>
                </a:solidFill>
              </a:rPr>
              <a:t>организовать обучение педагогов </a:t>
            </a:r>
            <a:r>
              <a:rPr lang="ru-RU" sz="2000" b="1" dirty="0" smtClean="0">
                <a:solidFill>
                  <a:srgbClr val="002060"/>
                </a:solidFill>
              </a:rPr>
              <a:t>ДОО по использованию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 в работе ИКТ.</a:t>
            </a:r>
            <a:endParaRPr lang="ru-RU" sz="2000" b="1" dirty="0">
              <a:solidFill>
                <a:srgbClr val="002060"/>
              </a:solidFill>
            </a:endParaRPr>
          </a:p>
          <a:p>
            <a:pPr marL="342900" indent="-342900" algn="just">
              <a:buAutoNum type="arabicPeriod"/>
            </a:pPr>
            <a:endParaRPr lang="ru-RU" sz="1600" b="1" dirty="0" smtClean="0">
              <a:solidFill>
                <a:srgbClr val="002060"/>
              </a:solidFill>
            </a:endParaRPr>
          </a:p>
        </p:txBody>
      </p:sp>
      <p:pic>
        <p:nvPicPr>
          <p:cNvPr id="4098" name="Picture 2" descr="C:\Documents and Settings\Администратор\Мои документы\Мои рисунки\картинки\00c54c7b1b0f96ff350d480e4e72a20d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7072330" y="214290"/>
            <a:ext cx="1800000" cy="1800000"/>
          </a:xfrm>
          <a:prstGeom prst="rect">
            <a:avLst/>
          </a:prstGeom>
          <a:noFill/>
        </p:spPr>
      </p:pic>
      <p:sp>
        <p:nvSpPr>
          <p:cNvPr id="9" name="Штриховая стрелка вправо 8"/>
          <p:cNvSpPr/>
          <p:nvPr/>
        </p:nvSpPr>
        <p:spPr>
          <a:xfrm rot="16200000" flipH="1">
            <a:off x="4130274" y="227388"/>
            <a:ext cx="285752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285728"/>
            <a:ext cx="8572560" cy="92869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/>
            <a:r>
              <a:rPr lang="ru-RU" sz="2400" b="1" dirty="0" smtClean="0">
                <a:solidFill>
                  <a:srgbClr val="C00000"/>
                </a:solidFill>
              </a:rPr>
              <a:t>Банк компьютерных обучающих дидактических материалов</a:t>
            </a:r>
            <a:endParaRPr lang="en-US" sz="2400" b="1" dirty="0" smtClean="0">
              <a:solidFill>
                <a:srgbClr val="C00000"/>
              </a:solidFill>
            </a:endParaRPr>
          </a:p>
          <a:p>
            <a:pPr marL="342900" lvl="0" indent="-342900" algn="ctr"/>
            <a:r>
              <a:rPr lang="ru-RU" sz="2000" i="1" dirty="0" smtClean="0">
                <a:solidFill>
                  <a:srgbClr val="C00000"/>
                </a:solidFill>
              </a:rPr>
              <a:t>(</a:t>
            </a:r>
            <a:r>
              <a:rPr lang="ru-RU" i="1" dirty="0" smtClean="0">
                <a:solidFill>
                  <a:srgbClr val="C00000"/>
                </a:solidFill>
              </a:rPr>
              <a:t>использую компьютерные игры Интернет сайтов, </a:t>
            </a:r>
          </a:p>
          <a:p>
            <a:pPr marL="342900" lvl="0" indent="-342900" algn="ctr"/>
            <a:r>
              <a:rPr lang="ru-RU" i="1" dirty="0" smtClean="0">
                <a:solidFill>
                  <a:srgbClr val="C00000"/>
                </a:solidFill>
              </a:rPr>
              <a:t>а также разработанные самостоятельно)</a:t>
            </a:r>
            <a:endParaRPr lang="ru-RU" b="1" dirty="0" smtClean="0">
              <a:solidFill>
                <a:srgbClr val="C0000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7" name="Рисунок 16" descr="16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0826" y="4286256"/>
            <a:ext cx="2400300" cy="1800225"/>
          </a:xfrm>
          <a:prstGeom prst="rect">
            <a:avLst/>
          </a:prstGeom>
        </p:spPr>
      </p:pic>
      <p:pic>
        <p:nvPicPr>
          <p:cNvPr id="18" name="Рисунок 17" descr="11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214282" y="1428736"/>
            <a:ext cx="2876550" cy="2162175"/>
          </a:xfrm>
          <a:prstGeom prst="rect">
            <a:avLst/>
          </a:prstGeom>
        </p:spPr>
      </p:pic>
      <p:pic>
        <p:nvPicPr>
          <p:cNvPr id="19" name="Рисунок 18" descr="12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357554" y="1643050"/>
            <a:ext cx="2400300" cy="1800225"/>
          </a:xfrm>
          <a:prstGeom prst="rect">
            <a:avLst/>
          </a:prstGeom>
        </p:spPr>
      </p:pic>
      <p:pic>
        <p:nvPicPr>
          <p:cNvPr id="20" name="Рисунок 19" descr="13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6000760" y="1500174"/>
            <a:ext cx="2876550" cy="2162175"/>
          </a:xfrm>
          <a:prstGeom prst="rect">
            <a:avLst/>
          </a:prstGeom>
        </p:spPr>
      </p:pic>
      <p:pic>
        <p:nvPicPr>
          <p:cNvPr id="21" name="Рисунок 20" descr="14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285720" y="4143380"/>
            <a:ext cx="2400300" cy="1800225"/>
          </a:xfrm>
          <a:prstGeom prst="rect">
            <a:avLst/>
          </a:prstGeom>
        </p:spPr>
      </p:pic>
      <p:pic>
        <p:nvPicPr>
          <p:cNvPr id="22" name="Рисунок 21" descr="15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2857488" y="3786190"/>
            <a:ext cx="3362325" cy="2514600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428604"/>
            <a:ext cx="8572560" cy="121444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342900" lvl="0" indent="-342900" algn="ctr"/>
            <a:r>
              <a:rPr lang="ru-RU" sz="2000" b="1" dirty="0">
                <a:solidFill>
                  <a:srgbClr val="C00000"/>
                </a:solidFill>
              </a:rPr>
              <a:t>Б</a:t>
            </a:r>
            <a:r>
              <a:rPr lang="ru-RU" sz="2000" b="1" dirty="0" smtClean="0">
                <a:solidFill>
                  <a:srgbClr val="C00000"/>
                </a:solidFill>
              </a:rPr>
              <a:t>анк  компьютерных  обучающих  дидактических  материалов</a:t>
            </a:r>
            <a:endParaRPr lang="en-US" sz="2000" b="1" dirty="0" smtClean="0">
              <a:solidFill>
                <a:srgbClr val="C00000"/>
              </a:solidFill>
            </a:endParaRPr>
          </a:p>
          <a:p>
            <a:pPr marL="342900" lvl="0" indent="-342900" algn="ctr"/>
            <a:r>
              <a:rPr lang="ru-RU" sz="2000" b="1" i="1" dirty="0" smtClean="0">
                <a:solidFill>
                  <a:srgbClr val="002060"/>
                </a:solidFill>
              </a:rPr>
              <a:t>Примеры  самостоятельно разработанных </a:t>
            </a:r>
          </a:p>
          <a:p>
            <a:pPr marL="342900" lvl="0" indent="-342900" algn="ctr"/>
            <a:r>
              <a:rPr lang="ru-RU" sz="2000" b="1" i="1" dirty="0" smtClean="0">
                <a:solidFill>
                  <a:srgbClr val="002060"/>
                </a:solidFill>
              </a:rPr>
              <a:t>компьютерных игр и заданий</a:t>
            </a:r>
            <a:endParaRPr lang="ru-RU" b="1" dirty="0" smtClean="0">
              <a:solidFill>
                <a:srgbClr val="002060"/>
              </a:solidFill>
            </a:endParaRPr>
          </a:p>
        </p:txBody>
      </p:sp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4" name="Rectangle 6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78" name="Rectangle 10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7180" name="Rectangle 1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30" name="Рисунок 29" descr="5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28596" y="4357694"/>
            <a:ext cx="2667000" cy="2019300"/>
          </a:xfrm>
          <a:prstGeom prst="rect">
            <a:avLst/>
          </a:prstGeom>
        </p:spPr>
      </p:pic>
      <p:pic>
        <p:nvPicPr>
          <p:cNvPr id="31" name="Рисунок 30" descr="6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3286116" y="4357694"/>
            <a:ext cx="2676525" cy="2019300"/>
          </a:xfrm>
          <a:prstGeom prst="rect">
            <a:avLst/>
          </a:prstGeom>
        </p:spPr>
      </p:pic>
      <p:pic>
        <p:nvPicPr>
          <p:cNvPr id="32" name="Рисунок 31" descr="7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6143636" y="4357694"/>
            <a:ext cx="2705100" cy="2019300"/>
          </a:xfrm>
          <a:prstGeom prst="rect">
            <a:avLst/>
          </a:prstGeom>
        </p:spPr>
      </p:pic>
      <p:pic>
        <p:nvPicPr>
          <p:cNvPr id="33" name="Рисунок 32" descr="8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28596" y="2071678"/>
            <a:ext cx="2695575" cy="2019300"/>
          </a:xfrm>
          <a:prstGeom prst="rect">
            <a:avLst/>
          </a:prstGeom>
        </p:spPr>
      </p:pic>
      <p:pic>
        <p:nvPicPr>
          <p:cNvPr id="34" name="Рисунок 33" descr="9.JPG"/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3286116" y="2071678"/>
            <a:ext cx="2695575" cy="2019300"/>
          </a:xfrm>
          <a:prstGeom prst="rect">
            <a:avLst/>
          </a:prstGeom>
        </p:spPr>
      </p:pic>
      <p:pic>
        <p:nvPicPr>
          <p:cNvPr id="35" name="Рисунок 34" descr="10.JPG"/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6143636" y="2071678"/>
            <a:ext cx="2695575" cy="2019300"/>
          </a:xfrm>
          <a:prstGeom prst="rect">
            <a:avLst/>
          </a:prstGeom>
        </p:spPr>
      </p:pic>
      <p:sp>
        <p:nvSpPr>
          <p:cNvPr id="18" name="Блок-схема: альтернативный процесс 17"/>
          <p:cNvSpPr/>
          <p:nvPr/>
        </p:nvSpPr>
        <p:spPr>
          <a:xfrm>
            <a:off x="642910" y="3143248"/>
            <a:ext cx="2286016" cy="714380"/>
          </a:xfrm>
          <a:prstGeom prst="flowChartAlternateProcess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Составитель: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старший воспитатель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Иванова Н.Ю.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36" name="Блок-схема: альтернативный процесс 35"/>
          <p:cNvSpPr/>
          <p:nvPr/>
        </p:nvSpPr>
        <p:spPr>
          <a:xfrm>
            <a:off x="3500430" y="3143248"/>
            <a:ext cx="2286016" cy="714380"/>
          </a:xfrm>
          <a:prstGeom prst="flowChartAlternateProcess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Составитель: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старший воспитатель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Иванова Н.Ю.</a:t>
            </a:r>
            <a:endParaRPr lang="ru-RU" sz="1200" b="1" dirty="0">
              <a:solidFill>
                <a:srgbClr val="002060"/>
              </a:solidFill>
            </a:endParaRPr>
          </a:p>
        </p:txBody>
      </p:sp>
      <p:sp>
        <p:nvSpPr>
          <p:cNvPr id="37" name="Блок-схема: альтернативный процесс 36"/>
          <p:cNvSpPr/>
          <p:nvPr/>
        </p:nvSpPr>
        <p:spPr>
          <a:xfrm>
            <a:off x="6357950" y="3143248"/>
            <a:ext cx="2286016" cy="714380"/>
          </a:xfrm>
          <a:prstGeom prst="flowChartAlternateProcess">
            <a:avLst/>
          </a:prstGeom>
          <a:ln/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1">
            <a:schemeClr val="accent3"/>
          </a:lnRef>
          <a:fillRef idx="2">
            <a:schemeClr val="accent3"/>
          </a:fillRef>
          <a:effectRef idx="1">
            <a:schemeClr val="accent3"/>
          </a:effectRef>
          <a:fontRef idx="minor">
            <a:schemeClr val="dk1"/>
          </a:fontRef>
        </p:style>
        <p:txBody>
          <a:bodyPr rtlCol="0" anchor="ctr"/>
          <a:lstStyle/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Составитель: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старший воспитатель</a:t>
            </a:r>
          </a:p>
          <a:p>
            <a:pPr algn="ctr"/>
            <a:r>
              <a:rPr lang="ru-RU" sz="1200" b="1" dirty="0" smtClean="0">
                <a:solidFill>
                  <a:srgbClr val="002060"/>
                </a:solidFill>
              </a:rPr>
              <a:t>Иванова Н.Ю.</a:t>
            </a:r>
            <a:endParaRPr lang="ru-RU" sz="12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571472" y="285728"/>
            <a:ext cx="8072494" cy="714380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Результаты </a:t>
            </a:r>
            <a:r>
              <a:rPr lang="ru-RU" sz="2000" b="1" dirty="0">
                <a:solidFill>
                  <a:srgbClr val="C00000"/>
                </a:solidFill>
              </a:rPr>
              <a:t>диагностики уровня </a:t>
            </a:r>
            <a:r>
              <a:rPr lang="ru-RU" sz="2000" b="1" dirty="0" smtClean="0">
                <a:solidFill>
                  <a:srgbClr val="C00000"/>
                </a:solidFill>
              </a:rPr>
              <a:t>ИКТ - компетентности родителей  для  более  эффективной  совместной  работы.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16200000" flipH="1">
            <a:off x="4130274" y="513140"/>
            <a:ext cx="428628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71472" y="1428736"/>
            <a:ext cx="8072494" cy="1785950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1600" b="1" dirty="0">
                <a:solidFill>
                  <a:srgbClr val="002060"/>
                </a:solidFill>
              </a:rPr>
              <a:t> </a:t>
            </a:r>
            <a:r>
              <a:rPr lang="ru-RU" sz="1600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При </a:t>
            </a:r>
            <a:r>
              <a:rPr lang="ru-RU" b="1" dirty="0">
                <a:solidFill>
                  <a:srgbClr val="002060"/>
                </a:solidFill>
              </a:rPr>
              <a:t>анализе результатов анкетирования и собеседования </a:t>
            </a:r>
            <a:r>
              <a:rPr lang="ru-RU" b="1" dirty="0" smtClean="0">
                <a:solidFill>
                  <a:srgbClr val="002060"/>
                </a:solidFill>
              </a:rPr>
              <a:t>можно выделить четыре </a:t>
            </a:r>
            <a:r>
              <a:rPr lang="ru-RU" b="1" dirty="0">
                <a:solidFill>
                  <a:srgbClr val="002060"/>
                </a:solidFill>
              </a:rPr>
              <a:t>группы </a:t>
            </a:r>
            <a:r>
              <a:rPr lang="ru-RU" b="1" dirty="0" smtClean="0">
                <a:solidFill>
                  <a:srgbClr val="002060"/>
                </a:solidFill>
              </a:rPr>
              <a:t>родителей, </a:t>
            </a:r>
            <a:r>
              <a:rPr lang="ru-RU" b="1" dirty="0">
                <a:solidFill>
                  <a:srgbClr val="002060"/>
                </a:solidFill>
              </a:rPr>
              <a:t>характеризующихся разным уровнем принятия значимости информационно-компьютерных технологий </a:t>
            </a:r>
            <a:r>
              <a:rPr lang="ru-RU" b="1" dirty="0" smtClean="0">
                <a:solidFill>
                  <a:srgbClr val="002060"/>
                </a:solidFill>
              </a:rPr>
              <a:t>и </a:t>
            </a:r>
            <a:r>
              <a:rPr lang="ru-RU" b="1" dirty="0">
                <a:solidFill>
                  <a:srgbClr val="002060"/>
                </a:solidFill>
              </a:rPr>
              <a:t>мотивации применения данных технологий в </a:t>
            </a:r>
            <a:r>
              <a:rPr lang="ru-RU" b="1" dirty="0" smtClean="0">
                <a:solidFill>
                  <a:srgbClr val="002060"/>
                </a:solidFill>
              </a:rPr>
              <a:t>образовательной и  коррекционной работе, а именно использование игровых упражнений  дома с ребенком.</a:t>
            </a:r>
            <a:endParaRPr lang="ru-RU" b="1" dirty="0">
              <a:solidFill>
                <a:srgbClr val="002060"/>
              </a:solidFill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 rot="16200000" flipH="1">
            <a:off x="1357290" y="2643182"/>
            <a:ext cx="500066" cy="1785950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Группа 1</a:t>
            </a:r>
            <a:endParaRPr lang="ru-RU" sz="1200" b="1" dirty="0">
              <a:solidFill>
                <a:srgbClr val="C00000"/>
              </a:solidFill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 rot="16200000" flipH="1">
            <a:off x="3500430" y="2643182"/>
            <a:ext cx="500066" cy="1785950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Группа 2</a:t>
            </a:r>
            <a:endParaRPr lang="ru-RU" sz="1200" b="1" dirty="0">
              <a:solidFill>
                <a:srgbClr val="C00000"/>
              </a:solidFill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 rot="16200000" flipH="1">
            <a:off x="5429256" y="2643182"/>
            <a:ext cx="500066" cy="1785950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Группа 3</a:t>
            </a:r>
            <a:endParaRPr lang="ru-RU" sz="1200" b="1" dirty="0">
              <a:solidFill>
                <a:srgbClr val="C00000"/>
              </a:solidFill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rot="16200000" flipH="1">
            <a:off x="7500958" y="2643182"/>
            <a:ext cx="500066" cy="1785950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" rtlCol="0" anchor="ctr"/>
          <a:lstStyle/>
          <a:p>
            <a:pPr algn="ctr"/>
            <a:r>
              <a:rPr lang="ru-RU" sz="1200" b="1" dirty="0" smtClean="0">
                <a:solidFill>
                  <a:srgbClr val="C00000"/>
                </a:solidFill>
              </a:rPr>
              <a:t>Группа 4</a:t>
            </a:r>
            <a:endParaRPr lang="ru-RU" sz="1200" b="1" dirty="0">
              <a:solidFill>
                <a:srgbClr val="C0000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642910" y="3786190"/>
            <a:ext cx="1847864" cy="135732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уровень работы на компьютере – нулевой, мотивация – отсутствует</a:t>
            </a: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2714612" y="3786190"/>
            <a:ext cx="1847864" cy="135732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уровень работы на компьютере – базовый, мотивация – низкая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4714876" y="3786190"/>
            <a:ext cx="1847864" cy="135732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уровень работы на компьютере – нулевой, мотивация – высокая</a:t>
            </a:r>
          </a:p>
        </p:txBody>
      </p:sp>
      <p:sp>
        <p:nvSpPr>
          <p:cNvPr id="15" name="Скругленный прямоугольник 14"/>
          <p:cNvSpPr/>
          <p:nvPr/>
        </p:nvSpPr>
        <p:spPr>
          <a:xfrm>
            <a:off x="6786578" y="3786190"/>
            <a:ext cx="1847864" cy="135732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i="1" dirty="0">
                <a:solidFill>
                  <a:srgbClr val="002060"/>
                </a:solidFill>
              </a:rPr>
              <a:t>уровень работы на компьютере – базовый, мотивация – высокая</a:t>
            </a:r>
          </a:p>
        </p:txBody>
      </p:sp>
      <p:sp>
        <p:nvSpPr>
          <p:cNvPr id="16" name="Скругленный прямоугольник 15"/>
          <p:cNvSpPr/>
          <p:nvPr/>
        </p:nvSpPr>
        <p:spPr>
          <a:xfrm>
            <a:off x="500034" y="5286388"/>
            <a:ext cx="8215370" cy="121444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 В соответствии с результатами диагностики, можно использовать дифференцированный подход в обучении и разнообразные формы работы с родителями, таким образом, к концу года родители могут иметь базовый уровень  работы  на компьютере и высокую мотивацию к деятельности.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1500166" y="285728"/>
            <a:ext cx="6357982" cy="714380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Компьютерные  игры дома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1" name="Rectangle 7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3" name="Rectangle 9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31755" name="Rectangle 11"/>
          <p:cNvSpPr>
            <a:spLocks noChangeArrowheads="1"/>
          </p:cNvSpPr>
          <p:nvPr/>
        </p:nvSpPr>
        <p:spPr bwMode="auto">
          <a:xfrm>
            <a:off x="0" y="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pic>
        <p:nvPicPr>
          <p:cNvPr id="13" name="Рисунок 12" descr="1.JPG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500166" y="1357298"/>
            <a:ext cx="2800350" cy="2105025"/>
          </a:xfrm>
          <a:prstGeom prst="rect">
            <a:avLst/>
          </a:prstGeom>
        </p:spPr>
      </p:pic>
      <p:pic>
        <p:nvPicPr>
          <p:cNvPr id="14" name="Рисунок 13" descr="2.JP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786314" y="1357298"/>
            <a:ext cx="2800350" cy="2105025"/>
          </a:xfrm>
          <a:prstGeom prst="rect">
            <a:avLst/>
          </a:prstGeom>
        </p:spPr>
      </p:pic>
      <p:pic>
        <p:nvPicPr>
          <p:cNvPr id="15" name="Рисунок 14" descr="3.JPG"/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500166" y="3857628"/>
            <a:ext cx="2800350" cy="2105025"/>
          </a:xfrm>
          <a:prstGeom prst="rect">
            <a:avLst/>
          </a:prstGeom>
        </p:spPr>
      </p:pic>
      <p:pic>
        <p:nvPicPr>
          <p:cNvPr id="16" name="Рисунок 15" descr="4.JPG"/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4786314" y="3857628"/>
            <a:ext cx="2800350" cy="2105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357422" y="714356"/>
            <a:ext cx="6000792" cy="385765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b="1" dirty="0" smtClean="0">
                <a:solidFill>
                  <a:srgbClr val="C00000"/>
                </a:solidFill>
              </a:rPr>
              <a:t>   Таким </a:t>
            </a:r>
            <a:r>
              <a:rPr lang="ru-RU" sz="2400" b="1" dirty="0">
                <a:solidFill>
                  <a:srgbClr val="C00000"/>
                </a:solidFill>
              </a:rPr>
              <a:t>образом, </a:t>
            </a:r>
            <a:r>
              <a:rPr lang="ru-RU" sz="2400" b="1" dirty="0">
                <a:solidFill>
                  <a:srgbClr val="002060"/>
                </a:solidFill>
              </a:rPr>
              <a:t>применение компьютерной техники позволяет оптимизировать </a:t>
            </a:r>
            <a:r>
              <a:rPr lang="ru-RU" sz="2400" b="1" dirty="0" smtClean="0">
                <a:solidFill>
                  <a:srgbClr val="002060"/>
                </a:solidFill>
              </a:rPr>
              <a:t>образовательный </a:t>
            </a:r>
            <a:r>
              <a:rPr lang="ru-RU" sz="2400" b="1" dirty="0">
                <a:solidFill>
                  <a:srgbClr val="002060"/>
                </a:solidFill>
              </a:rPr>
              <a:t>процесс, индивидуализировать </a:t>
            </a:r>
            <a:r>
              <a:rPr lang="ru-RU" sz="2400" b="1" dirty="0" smtClean="0">
                <a:solidFill>
                  <a:srgbClr val="002060"/>
                </a:solidFill>
              </a:rPr>
              <a:t>развитие детей, в том числе, </a:t>
            </a:r>
            <a:r>
              <a:rPr lang="ru-RU" sz="2400" b="1" dirty="0">
                <a:solidFill>
                  <a:srgbClr val="002060"/>
                </a:solidFill>
              </a:rPr>
              <a:t>с </a:t>
            </a:r>
            <a:r>
              <a:rPr lang="ru-RU" sz="2400" b="1" dirty="0" smtClean="0">
                <a:solidFill>
                  <a:srgbClr val="002060"/>
                </a:solidFill>
              </a:rPr>
              <a:t>тяжелыми нарушениями речи, и </a:t>
            </a:r>
            <a:r>
              <a:rPr lang="ru-RU" sz="2400" b="1" dirty="0">
                <a:solidFill>
                  <a:srgbClr val="002060"/>
                </a:solidFill>
              </a:rPr>
              <a:t>значительно повысить эффективность любой </a:t>
            </a:r>
            <a:r>
              <a:rPr lang="ru-RU" sz="2400" b="1" dirty="0" smtClean="0">
                <a:solidFill>
                  <a:srgbClr val="002060"/>
                </a:solidFill>
              </a:rPr>
              <a:t>деятельности педагога с детьми. </a:t>
            </a:r>
            <a:endParaRPr lang="ru-RU" sz="2400" b="1" dirty="0">
              <a:solidFill>
                <a:srgbClr val="002060"/>
              </a:solidFill>
            </a:endParaRPr>
          </a:p>
        </p:txBody>
      </p:sp>
      <p:pic>
        <p:nvPicPr>
          <p:cNvPr id="6" name="Picture 6" descr="C:\Documents and Settings\Администратор\Мои документы\Мои рисунки\картинки\detia-33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928662" y="4500570"/>
            <a:ext cx="1862069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214546" y="285728"/>
            <a:ext cx="3357586" cy="714380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200" b="1" dirty="0" smtClean="0">
                <a:solidFill>
                  <a:srgbClr val="C00000"/>
                </a:solidFill>
              </a:rPr>
              <a:t>Литература:</a:t>
            </a:r>
            <a:endParaRPr lang="ru-RU" sz="32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214282" y="1357298"/>
            <a:ext cx="8501122" cy="514353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609600" indent="-609600">
              <a:lnSpc>
                <a:spcPct val="80000"/>
              </a:lnSpc>
            </a:pPr>
            <a:endParaRPr lang="ru-RU" dirty="0" smtClean="0">
              <a:solidFill>
                <a:srgbClr val="002060"/>
              </a:solidFill>
            </a:endParaRP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err="1" smtClean="0">
                <a:solidFill>
                  <a:srgbClr val="002060"/>
                </a:solidFill>
              </a:rPr>
              <a:t>Венгер</a:t>
            </a:r>
            <a:r>
              <a:rPr lang="ru-RU" dirty="0" smtClean="0">
                <a:solidFill>
                  <a:srgbClr val="002060"/>
                </a:solidFill>
              </a:rPr>
              <a:t> А. А., Дьяченко О. М.,  Игры и упражнения по развитию умственных способностей у детей дошкольного возраста., М. 2001.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err="1" smtClean="0">
                <a:solidFill>
                  <a:srgbClr val="002060"/>
                </a:solidFill>
              </a:rPr>
              <a:t>Горвиц</a:t>
            </a:r>
            <a:r>
              <a:rPr lang="ru-RU" dirty="0" smtClean="0">
                <a:solidFill>
                  <a:srgbClr val="002060"/>
                </a:solidFill>
              </a:rPr>
              <a:t> Ю., </a:t>
            </a:r>
            <a:r>
              <a:rPr lang="ru-RU" dirty="0" err="1" smtClean="0">
                <a:solidFill>
                  <a:srgbClr val="002060"/>
                </a:solidFill>
              </a:rPr>
              <a:t>Поздняк</a:t>
            </a:r>
            <a:r>
              <a:rPr lang="ru-RU" dirty="0" smtClean="0">
                <a:solidFill>
                  <a:srgbClr val="002060"/>
                </a:solidFill>
              </a:rPr>
              <a:t> Л.,  Кому работать с компьютером в детском саду. Дошкольное воспитание, 1991г., № 5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Горячев А.В., «Все по полочкам» программа по информатике для дошкольников, 2002, М.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Калинина Т.В.,  Управление ДОУ. «Новые информационные технологии в дошкольном детстве», М, Сфера, 2008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Коган И. Д., </a:t>
            </a:r>
            <a:r>
              <a:rPr lang="ru-RU" dirty="0" err="1" smtClean="0">
                <a:solidFill>
                  <a:srgbClr val="002060"/>
                </a:solidFill>
              </a:rPr>
              <a:t>Леонас</a:t>
            </a:r>
            <a:r>
              <a:rPr lang="ru-RU" dirty="0" smtClean="0">
                <a:solidFill>
                  <a:srgbClr val="002060"/>
                </a:solidFill>
              </a:rPr>
              <a:t> В.В.,  Эта книга без затей про компьютер для детей, М. Педагогика, 1999.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err="1" smtClean="0">
                <a:solidFill>
                  <a:srgbClr val="002060"/>
                </a:solidFill>
              </a:rPr>
              <a:t>Моторин</a:t>
            </a:r>
            <a:r>
              <a:rPr lang="ru-RU" dirty="0" smtClean="0">
                <a:solidFill>
                  <a:srgbClr val="002060"/>
                </a:solidFill>
              </a:rPr>
              <a:t> В. , "Воспитательные возможности компьютерных игр". Дошкольное воспитание, 2000г., № 1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Новоселова С.Л. ,  Компьютерный мир дошкольника. М.: Новая школа, 1997 г.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Новицкая Н., </a:t>
            </a:r>
            <a:r>
              <a:rPr lang="ru-RU" dirty="0" err="1" smtClean="0">
                <a:solidFill>
                  <a:srgbClr val="002060"/>
                </a:solidFill>
              </a:rPr>
              <a:t>Науменко</a:t>
            </a:r>
            <a:r>
              <a:rPr lang="ru-RU" dirty="0" smtClean="0">
                <a:solidFill>
                  <a:srgbClr val="002060"/>
                </a:solidFill>
              </a:rPr>
              <a:t> Г. ,  Раз, два, три, четыре, пять, мы идем с тобой играть. - М.: Просвещение, 1995.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Управление инновационными процессами в ДОУ. – М., Сфера, 2008 </a:t>
            </a:r>
          </a:p>
          <a:p>
            <a:pPr marL="609600" indent="-609600">
              <a:lnSpc>
                <a:spcPct val="80000"/>
              </a:lnSpc>
              <a:buFontTx/>
              <a:buAutoNum type="arabicPeriod"/>
            </a:pPr>
            <a:r>
              <a:rPr lang="ru-RU" dirty="0" smtClean="0">
                <a:solidFill>
                  <a:srgbClr val="002060"/>
                </a:solidFill>
              </a:rPr>
              <a:t>Гришаева Н.П., Современные технологии эффективной социализации дошкольников в ДОО. - </a:t>
            </a:r>
            <a:r>
              <a:rPr lang="ru-RU" dirty="0" err="1" smtClean="0">
                <a:solidFill>
                  <a:srgbClr val="002060"/>
                </a:solidFill>
              </a:rPr>
              <a:t>Вентана-Граф</a:t>
            </a:r>
            <a:r>
              <a:rPr lang="ru-RU" dirty="0" smtClean="0">
                <a:solidFill>
                  <a:srgbClr val="002060"/>
                </a:solidFill>
              </a:rPr>
              <a:t>, 2015 г.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9" name="Штриховая стрелка вправо 8"/>
          <p:cNvSpPr/>
          <p:nvPr/>
        </p:nvSpPr>
        <p:spPr>
          <a:xfrm rot="16200000" flipH="1">
            <a:off x="3558770" y="656016"/>
            <a:ext cx="714380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Скругленный прямоугольник 9"/>
          <p:cNvSpPr/>
          <p:nvPr/>
        </p:nvSpPr>
        <p:spPr>
          <a:xfrm>
            <a:off x="428596" y="357166"/>
            <a:ext cx="8072494" cy="242889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     Современное человечество включилось в общеисторический процесс, называемый информатизацией. Этот процесс включает в себя доступность любого гражданина к источникам информации, проникновение информационных технологий в научные, производственные, общественные сферы, высокий уровень информационного обслуживания. Процессы, происходящие в связи с информатизацией общества, способствуют не только ускорению научно-технического прогресса, интеллектуализации всех видов человеческой деятельности, но и созданию качественно новой информационной среды социума, обеспечивающей развитие творческого потенциала человека. </a:t>
            </a: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endParaRPr lang="ru-RU" sz="1600" b="1" dirty="0">
              <a:solidFill>
                <a:srgbClr val="002060"/>
              </a:solidFill>
            </a:endParaRPr>
          </a:p>
        </p:txBody>
      </p:sp>
      <p:sp>
        <p:nvSpPr>
          <p:cNvPr id="12" name="Скругленный прямоугольник 11"/>
          <p:cNvSpPr/>
          <p:nvPr/>
        </p:nvSpPr>
        <p:spPr>
          <a:xfrm>
            <a:off x="357158" y="3571876"/>
            <a:ext cx="8215370" cy="2928958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b="1" dirty="0" smtClean="0">
                <a:solidFill>
                  <a:srgbClr val="002060"/>
                </a:solidFill>
              </a:rPr>
              <a:t>    Одним из приоритетных направлений процесса </a:t>
            </a:r>
          </a:p>
          <a:p>
            <a:r>
              <a:rPr lang="ru-RU" b="1" dirty="0" smtClean="0">
                <a:solidFill>
                  <a:srgbClr val="002060"/>
                </a:solidFill>
              </a:rPr>
              <a:t>информатизации современного общества является информатизация образования, представляющую собой систему методов, процессов и программно-технических средств, интегрированных с целью сбора, обработки, хранения, распространения и использования информации в интересах ее потребителей. </a:t>
            </a:r>
          </a:p>
          <a:p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C00000"/>
                </a:solidFill>
              </a:rPr>
              <a:t>Цель информатизации </a:t>
            </a:r>
            <a:r>
              <a:rPr lang="ru-RU" b="1" dirty="0" smtClean="0">
                <a:solidFill>
                  <a:srgbClr val="002060"/>
                </a:solidFill>
              </a:rPr>
              <a:t>состоит в глобальной интенсификации интеллектуальной деятельности за счет использования новых информационных технологий: компьютерных и телекоммуникационных.</a:t>
            </a:r>
          </a:p>
          <a:p>
            <a:pPr marL="342900" indent="-342900" algn="just">
              <a:buAutoNum type="arabicPeriod"/>
            </a:pPr>
            <a:endParaRPr lang="ru-RU" sz="1600" b="1" dirty="0" smtClean="0">
              <a:solidFill>
                <a:srgbClr val="002060"/>
              </a:solidFill>
            </a:endParaRPr>
          </a:p>
        </p:txBody>
      </p:sp>
      <p:sp>
        <p:nvSpPr>
          <p:cNvPr id="13" name="Штриховая стрелка вправо 12"/>
          <p:cNvSpPr/>
          <p:nvPr/>
        </p:nvSpPr>
        <p:spPr>
          <a:xfrm rot="16200000" flipH="1">
            <a:off x="3308737" y="2477685"/>
            <a:ext cx="785818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7654" name="Picture 6" descr="C:\Documents and Settings\Администратор\Мои документы\Мои рисунки\картинки\detia-331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786578" y="2214554"/>
            <a:ext cx="1862069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928926" y="285728"/>
            <a:ext cx="5786478" cy="1143008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Игра — основное условие</a:t>
            </a:r>
            <a:br>
              <a:rPr lang="ru-RU" sz="2400" b="1" dirty="0" smtClean="0">
                <a:solidFill>
                  <a:srgbClr val="C00000"/>
                </a:solidFill>
              </a:rPr>
            </a:br>
            <a:r>
              <a:rPr lang="ru-RU" sz="2400" b="1" dirty="0" smtClean="0">
                <a:solidFill>
                  <a:srgbClr val="C00000"/>
                </a:solidFill>
              </a:rPr>
              <a:t> использования компьютера в работе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с детьми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2786050" y="2000240"/>
            <a:ext cx="5929354" cy="4357718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6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90000"/>
              </a:lnSpc>
              <a:buFontTx/>
              <a:buNone/>
            </a:pPr>
            <a:r>
              <a:rPr lang="ru-RU" sz="1600" b="1" dirty="0" smtClean="0">
                <a:solidFill>
                  <a:srgbClr val="002060"/>
                </a:solidFill>
              </a:rPr>
              <a:t>   </a:t>
            </a:r>
            <a:r>
              <a:rPr lang="ru-RU" b="1" dirty="0" smtClean="0">
                <a:solidFill>
                  <a:srgbClr val="002060"/>
                </a:solidFill>
              </a:rPr>
              <a:t>Компьютер может войти в жизнь ребенка через игру</a:t>
            </a:r>
            <a:r>
              <a:rPr lang="ru-RU" b="1" i="1" dirty="0" smtClean="0">
                <a:solidFill>
                  <a:srgbClr val="002060"/>
                </a:solidFill>
              </a:rPr>
              <a:t>.</a:t>
            </a:r>
            <a:r>
              <a:rPr lang="ru-RU" b="1" dirty="0" smtClean="0">
                <a:solidFill>
                  <a:srgbClr val="002060"/>
                </a:solidFill>
              </a:rPr>
              <a:t> Игра - одна из форм практического мышления. В игре ребенок оперирует своими знаниями, опытом, впечатлением, отображенными в общественной форме игровых способов действия, игровых знаков, приобретающих значение в смысловом поле игр. </a:t>
            </a:r>
          </a:p>
          <a:p>
            <a:pPr>
              <a:lnSpc>
                <a:spcPct val="90000"/>
              </a:lnSpc>
              <a:buFontTx/>
              <a:buNone/>
            </a:pPr>
            <a:r>
              <a:rPr lang="ru-RU" b="1" dirty="0">
                <a:solidFill>
                  <a:srgbClr val="002060"/>
                </a:solidFill>
              </a:rPr>
              <a:t> </a:t>
            </a:r>
            <a:r>
              <a:rPr lang="ru-RU" b="1" dirty="0" smtClean="0">
                <a:solidFill>
                  <a:srgbClr val="002060"/>
                </a:solidFill>
              </a:rPr>
              <a:t>  В ходе игровой деятельности ребенка, с использованием  компьютерных средств у него развивается: теоретическое мышление, развитое воображение, способность к прогнозированию результата действия, проектные качества мышления и др., которые ведут к резкому повышению творческих способностей детей</a:t>
            </a:r>
            <a:r>
              <a:rPr lang="ru-RU" b="1" dirty="0">
                <a:solidFill>
                  <a:srgbClr val="002060"/>
                </a:solidFill>
              </a:rPr>
              <a:t>.</a:t>
            </a:r>
          </a:p>
        </p:txBody>
      </p:sp>
      <p:sp>
        <p:nvSpPr>
          <p:cNvPr id="8" name="Штриховая стрелка вправо 7"/>
          <p:cNvSpPr/>
          <p:nvPr/>
        </p:nvSpPr>
        <p:spPr>
          <a:xfrm rot="16200000" flipH="1">
            <a:off x="5273282" y="1227520"/>
            <a:ext cx="857256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" name="Picture 3" descr="C:\Documents and Settings\Кирилл\Рабочий стол\Рабочий стол\МАМА\анимация\227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571480"/>
            <a:ext cx="1809750" cy="18002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  <p:pic>
        <p:nvPicPr>
          <p:cNvPr id="3074" name="Picture 2" descr="C:\Documents and Settings\Администратор\Мои документы\Мои рисунки\картинки\01ls8.gif"/>
          <p:cNvPicPr>
            <a:picLocks noChangeAspect="1" noChangeArrowheads="1" noCrop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142844" y="2643182"/>
            <a:ext cx="2520000" cy="3600000"/>
          </a:xfrm>
          <a:prstGeom prst="rect">
            <a:avLst/>
          </a:prstGeom>
          <a:noFill/>
          <a:effectLst>
            <a:glow rad="228600">
              <a:schemeClr val="accent5">
                <a:satMod val="175000"/>
                <a:alpha val="40000"/>
              </a:schemeClr>
            </a:glow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9" presetClass="entr" presetSubtype="0" decel="100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428596" y="285728"/>
            <a:ext cx="8429684" cy="714380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    </a:t>
            </a:r>
            <a:r>
              <a:rPr lang="ru-RU" sz="2000" b="1" dirty="0" smtClean="0">
                <a:solidFill>
                  <a:srgbClr val="C00000"/>
                </a:solidFill>
              </a:rPr>
              <a:t>По </a:t>
            </a:r>
            <a:r>
              <a:rPr lang="ru-RU" sz="2000" b="1" dirty="0">
                <a:solidFill>
                  <a:srgbClr val="C00000"/>
                </a:solidFill>
              </a:rPr>
              <a:t>сравнению с традиционными формами обучения и коррекции компьютерные технологии обладают рядом преимуществ: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3000364" y="1142984"/>
            <a:ext cx="1928826" cy="428628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Для  детей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357158" y="2071678"/>
            <a:ext cx="8501122" cy="450059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предъявление </a:t>
            </a:r>
            <a:r>
              <a:rPr lang="ru-RU" b="1" dirty="0">
                <a:solidFill>
                  <a:srgbClr val="002060"/>
                </a:solidFill>
              </a:rPr>
              <a:t>информации на экране компьютера в игровой форме </a:t>
            </a:r>
            <a:r>
              <a:rPr lang="ru-RU" b="1" dirty="0" smtClean="0">
                <a:solidFill>
                  <a:srgbClr val="002060"/>
                </a:solidFill>
              </a:rPr>
              <a:t>вызывает </a:t>
            </a:r>
            <a:r>
              <a:rPr lang="ru-RU" b="1" dirty="0">
                <a:solidFill>
                  <a:srgbClr val="002060"/>
                </a:solidFill>
              </a:rPr>
              <a:t>у детей огромный интерес;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несет </a:t>
            </a:r>
            <a:r>
              <a:rPr lang="ru-RU" b="1" dirty="0">
                <a:solidFill>
                  <a:srgbClr val="002060"/>
                </a:solidFill>
              </a:rPr>
              <a:t>в себе образный тип информации, понятный дошкольникам;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движения</a:t>
            </a:r>
            <a:r>
              <a:rPr lang="ru-RU" b="1" dirty="0">
                <a:solidFill>
                  <a:srgbClr val="002060"/>
                </a:solidFill>
              </a:rPr>
              <a:t>, звук, мультипликация надолго привлекает внимание ребенка;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проблемные </a:t>
            </a:r>
            <a:r>
              <a:rPr lang="ru-RU" b="1" dirty="0">
                <a:solidFill>
                  <a:srgbClr val="002060"/>
                </a:solidFill>
              </a:rPr>
              <a:t>задачи, поощрение ребенка при их правильном решении </a:t>
            </a:r>
            <a:r>
              <a:rPr lang="ru-RU" b="1" dirty="0" smtClean="0">
                <a:solidFill>
                  <a:srgbClr val="002060"/>
                </a:solidFill>
              </a:rPr>
              <a:t>самим </a:t>
            </a:r>
            <a:r>
              <a:rPr lang="ru-RU" b="1" dirty="0">
                <a:solidFill>
                  <a:srgbClr val="002060"/>
                </a:solidFill>
              </a:rPr>
              <a:t>компьютером являются стимулом познавательной активности детей;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предоставляет </a:t>
            </a:r>
            <a:r>
              <a:rPr lang="ru-RU" b="1" dirty="0">
                <a:solidFill>
                  <a:srgbClr val="002060"/>
                </a:solidFill>
              </a:rPr>
              <a:t>возможность индивидуализации обучения;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ребенок </a:t>
            </a:r>
            <a:r>
              <a:rPr lang="ru-RU" b="1" dirty="0">
                <a:solidFill>
                  <a:srgbClr val="002060"/>
                </a:solidFill>
              </a:rPr>
              <a:t>сам регулирует темп и количество решаемых игровых обучающих задач;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в </a:t>
            </a:r>
            <a:r>
              <a:rPr lang="ru-RU" b="1" dirty="0">
                <a:solidFill>
                  <a:srgbClr val="002060"/>
                </a:solidFill>
              </a:rPr>
              <a:t>процессе своей деятельности за компьютером дошкольник приобретает уверенность в себе, в том, что он многое может;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позволяет </a:t>
            </a:r>
            <a:r>
              <a:rPr lang="ru-RU" b="1" dirty="0">
                <a:solidFill>
                  <a:srgbClr val="002060"/>
                </a:solidFill>
              </a:rPr>
              <a:t>моделировать такие жизненные ситуации, которые нельзя увидеть в повседневной жизни (полет ракеты, половодье, неожиданные и необычные эффекты); </a:t>
            </a:r>
          </a:p>
          <a:p>
            <a:pPr>
              <a:buFont typeface="Arial" pitchFamily="34" charset="0"/>
              <a:buChar char="•"/>
            </a:pPr>
            <a:r>
              <a:rPr lang="ru-RU" b="1" dirty="0" smtClean="0">
                <a:solidFill>
                  <a:srgbClr val="002060"/>
                </a:solidFill>
              </a:rPr>
              <a:t>   компьютер </a:t>
            </a:r>
            <a:r>
              <a:rPr lang="ru-RU" b="1" dirty="0">
                <a:solidFill>
                  <a:srgbClr val="002060"/>
                </a:solidFill>
              </a:rPr>
              <a:t>позволяет ребенку самостоятельно исправить ошибки. </a:t>
            </a:r>
          </a:p>
        </p:txBody>
      </p:sp>
      <p:sp>
        <p:nvSpPr>
          <p:cNvPr id="12" name="Штриховая стрелка вправо 11"/>
          <p:cNvSpPr/>
          <p:nvPr/>
        </p:nvSpPr>
        <p:spPr>
          <a:xfrm rot="16200000" flipH="1">
            <a:off x="3630208" y="1156082"/>
            <a:ext cx="571504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9698" name="Picture 2" descr="C:\Documents and Settings\Администратор\Мои документы\Мои рисунки\картинки\komputeri-15.gif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6929454" y="500042"/>
            <a:ext cx="1917857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3500430" y="285728"/>
            <a:ext cx="2786082" cy="428628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r>
              <a:rPr lang="ru-RU" sz="1600" b="1" dirty="0" smtClean="0">
                <a:solidFill>
                  <a:srgbClr val="002060"/>
                </a:solidFill>
              </a:rPr>
              <a:t>    </a:t>
            </a:r>
            <a:r>
              <a:rPr lang="ru-RU" sz="2400" b="1" dirty="0" smtClean="0">
                <a:solidFill>
                  <a:srgbClr val="002060"/>
                </a:solidFill>
              </a:rPr>
              <a:t>Для  педагога</a:t>
            </a:r>
            <a:endParaRPr lang="ru-RU" sz="2400" b="1" dirty="0">
              <a:solidFill>
                <a:srgbClr val="00206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1357298"/>
            <a:ext cx="8501122" cy="514353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srgbClr val="C00000"/>
                </a:solidFill>
              </a:rPr>
              <a:t>              Педагог  имеет  возможность: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 рационально организовать познавательную деятельность детей;  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 повысить  качество  образовательного  и  коррекционного  процесса, вовлекая все виды чувственного восприятия детей в </a:t>
            </a:r>
            <a:r>
              <a:rPr lang="ru-RU" sz="2000" b="1" dirty="0" err="1" smtClean="0">
                <a:solidFill>
                  <a:srgbClr val="002060"/>
                </a:solidFill>
              </a:rPr>
              <a:t>мультимедийный</a:t>
            </a:r>
            <a:r>
              <a:rPr lang="ru-RU" sz="2000" b="1" dirty="0" smtClean="0">
                <a:solidFill>
                  <a:srgbClr val="002060"/>
                </a:solidFill>
              </a:rPr>
              <a:t> контекст и вооружая интеллект новым концептуальным инструментарием;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 построить открытую систему воспитания, обеспечивающую каждому ребенку  собственную траекторию развития;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 вовлечь в процесс активного развития  категории детей, отличающихся способностями;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 использовать специфические свойства компьютера, позволяющие индивидуализировать педагогический  процесс и обратиться к принципиально новым познавательным средствам; 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 smtClean="0">
                <a:solidFill>
                  <a:srgbClr val="002060"/>
                </a:solidFill>
              </a:rPr>
              <a:t>  интенсифицировать все уровни педагогического  процесса;</a:t>
            </a:r>
          </a:p>
          <a:p>
            <a:pPr>
              <a:buFont typeface="Arial" pitchFamily="34" charset="0"/>
              <a:buChar char="•"/>
            </a:pPr>
            <a:r>
              <a:rPr lang="ru-RU" sz="2000" b="1" dirty="0">
                <a:solidFill>
                  <a:srgbClr val="002060"/>
                </a:solidFill>
              </a:rPr>
              <a:t> </a:t>
            </a:r>
            <a:r>
              <a:rPr lang="ru-RU" sz="2000" b="1" dirty="0" smtClean="0">
                <a:solidFill>
                  <a:srgbClr val="002060"/>
                </a:solidFill>
              </a:rPr>
              <a:t> повысить  свой  личный  профессиональный  уровень  мастерства  и   </a:t>
            </a:r>
          </a:p>
          <a:p>
            <a:r>
              <a:rPr lang="ru-RU" sz="2000" b="1" dirty="0" smtClean="0">
                <a:solidFill>
                  <a:srgbClr val="002060"/>
                </a:solidFill>
              </a:rPr>
              <a:t>    самооценку.</a:t>
            </a:r>
          </a:p>
        </p:txBody>
      </p:sp>
      <p:sp>
        <p:nvSpPr>
          <p:cNvPr id="9" name="Штриховая стрелка вправо 8"/>
          <p:cNvSpPr/>
          <p:nvPr/>
        </p:nvSpPr>
        <p:spPr>
          <a:xfrm rot="16200000" flipH="1">
            <a:off x="4630340" y="298826"/>
            <a:ext cx="714380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30722" name="Picture 2" descr="C:\Documents and Settings\Администратор\Мои документы\Мои рисунки\картинки\moving_laptop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500034" y="0"/>
            <a:ext cx="2000000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357166"/>
            <a:ext cx="8501122" cy="50006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О  чём  надо  знать  педагогу,  используя  ИКТ  в  работе  с  детьми?</a:t>
            </a:r>
            <a:endParaRPr lang="ru-RU" sz="2000" b="1" dirty="0">
              <a:solidFill>
                <a:srgbClr val="C00000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5400000">
            <a:off x="1375149" y="410745"/>
            <a:ext cx="1357322" cy="2393172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«За»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7" name="Штриховая стрелка вправо 6"/>
          <p:cNvSpPr/>
          <p:nvPr/>
        </p:nvSpPr>
        <p:spPr>
          <a:xfrm rot="5400000">
            <a:off x="6304371" y="267869"/>
            <a:ext cx="1500198" cy="2678924"/>
          </a:xfrm>
          <a:prstGeom prst="stripedRightArrow">
            <a:avLst>
              <a:gd name="adj1" fmla="val 50000"/>
              <a:gd name="adj2" fmla="val 50579"/>
            </a:avLst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sz="1600" b="1" dirty="0" smtClean="0">
                <a:solidFill>
                  <a:srgbClr val="C00000"/>
                </a:solidFill>
              </a:rPr>
              <a:t>«Против»</a:t>
            </a:r>
            <a:endParaRPr lang="ru-RU" sz="1600" b="1" dirty="0">
              <a:solidFill>
                <a:srgbClr val="C00000"/>
              </a:solidFill>
            </a:endParaRPr>
          </a:p>
        </p:txBody>
      </p:sp>
      <p:sp>
        <p:nvSpPr>
          <p:cNvPr id="8" name="Скругленный прямоугольник 7"/>
          <p:cNvSpPr/>
          <p:nvPr/>
        </p:nvSpPr>
        <p:spPr>
          <a:xfrm>
            <a:off x="357158" y="2428868"/>
            <a:ext cx="3500462" cy="50006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Достоинства компьютера: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9" name="Picture 8" descr="C:\Users\viki\AppData\Local\Microsoft\Windows\Temporary Internet Files\Content.IE5\HT7649U9\MCj0431566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1142984"/>
            <a:ext cx="1800000" cy="1800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Скругленный прямоугольник 9"/>
          <p:cNvSpPr/>
          <p:nvPr/>
        </p:nvSpPr>
        <p:spPr>
          <a:xfrm>
            <a:off x="5214942" y="2428868"/>
            <a:ext cx="3357586" cy="500066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>
              <a:lnSpc>
                <a:spcPct val="80000"/>
              </a:lnSpc>
              <a:buFontTx/>
              <a:buNone/>
            </a:pPr>
            <a:r>
              <a:rPr lang="ru-RU" b="1" dirty="0" smtClean="0">
                <a:solidFill>
                  <a:srgbClr val="002060"/>
                </a:solidFill>
              </a:rPr>
              <a:t>Недостатки компьютера: </a:t>
            </a:r>
            <a:endParaRPr lang="ru-RU" dirty="0">
              <a:solidFill>
                <a:srgbClr val="002060"/>
              </a:solidFill>
            </a:endParaRPr>
          </a:p>
        </p:txBody>
      </p:sp>
      <p:sp>
        <p:nvSpPr>
          <p:cNvPr id="11" name="Штриховая стрелка вправо 10"/>
          <p:cNvSpPr/>
          <p:nvPr/>
        </p:nvSpPr>
        <p:spPr>
          <a:xfrm rot="16200000" flipH="1">
            <a:off x="1879977" y="2477685"/>
            <a:ext cx="500066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2" name="Штриховая стрелка вправо 11"/>
          <p:cNvSpPr/>
          <p:nvPr/>
        </p:nvSpPr>
        <p:spPr>
          <a:xfrm rot="16200000" flipH="1">
            <a:off x="6844918" y="2513404"/>
            <a:ext cx="571504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3" name="Скругленный прямоугольник 12"/>
          <p:cNvSpPr/>
          <p:nvPr/>
        </p:nvSpPr>
        <p:spPr>
          <a:xfrm>
            <a:off x="357158" y="3429000"/>
            <a:ext cx="4500594" cy="3143272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rgbClr val="002060"/>
                </a:solidFill>
              </a:rPr>
              <a:t>Компьютер может помочь развитию у детей таких важнейших операций мышления как обобщение и классификация;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rgbClr val="002060"/>
                </a:solidFill>
              </a:rPr>
              <a:t> В процессе занятий на компьютере улучшаются память и внимание детей;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rgbClr val="002060"/>
                </a:solidFill>
              </a:rPr>
              <a:t>При игре в компьютерные игры у детей раньше развивается знаковая функция сознания, которая лежит в основе абстрактного мышления; </a:t>
            </a:r>
          </a:p>
          <a:p>
            <a:pPr>
              <a:lnSpc>
                <a:spcPct val="80000"/>
              </a:lnSpc>
              <a:buFont typeface="Arial" pitchFamily="34" charset="0"/>
              <a:buChar char="•"/>
            </a:pPr>
            <a:r>
              <a:rPr lang="ru-RU" sz="1600" b="1" i="1" dirty="0" smtClean="0">
                <a:solidFill>
                  <a:srgbClr val="002060"/>
                </a:solidFill>
              </a:rPr>
              <a:t> Компьютерные игры имеют большое значение не только для развития интеллекта детей, но и для развития их моторики, для формирования координации зрительной и моторной функций</a:t>
            </a:r>
          </a:p>
        </p:txBody>
      </p:sp>
      <p:sp>
        <p:nvSpPr>
          <p:cNvPr id="14" name="Скругленный прямоугольник 13"/>
          <p:cNvSpPr/>
          <p:nvPr/>
        </p:nvSpPr>
        <p:spPr>
          <a:xfrm>
            <a:off x="5143504" y="3500438"/>
            <a:ext cx="3786214" cy="307183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>
              <a:lnSpc>
                <a:spcPct val="80000"/>
              </a:lnSpc>
              <a:buFontTx/>
              <a:buNone/>
            </a:pPr>
            <a:r>
              <a:rPr lang="ru-RU" sz="1400" i="1" dirty="0" smtClean="0">
                <a:solidFill>
                  <a:srgbClr val="002060"/>
                </a:solidFill>
              </a:rPr>
              <a:t>   </a:t>
            </a:r>
            <a:r>
              <a:rPr lang="ru-RU" sz="1600" b="1" i="1" dirty="0" smtClean="0">
                <a:solidFill>
                  <a:srgbClr val="002060"/>
                </a:solidFill>
              </a:rPr>
              <a:t>Чрезмерное обращение с компьютером может привести к ухудшению зрения ребенка,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002060"/>
                </a:solidFill>
              </a:rPr>
              <a:t>а также отрицательно сказаться на его психическом здоровье.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002060"/>
                </a:solidFill>
              </a:rPr>
              <a:t>   Особенно это опасно для застенчивых детей.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002060"/>
                </a:solidFill>
              </a:rPr>
              <a:t>   И главное, нельзя уповать только на компьютер. </a:t>
            </a:r>
          </a:p>
          <a:p>
            <a:pPr>
              <a:lnSpc>
                <a:spcPct val="80000"/>
              </a:lnSpc>
              <a:buFontTx/>
              <a:buNone/>
            </a:pPr>
            <a:r>
              <a:rPr lang="ru-RU" sz="1600" b="1" i="1" dirty="0" smtClean="0">
                <a:solidFill>
                  <a:srgbClr val="002060"/>
                </a:solidFill>
              </a:rPr>
              <a:t>   Ребенок – маленький человек, он может формироваться и развиваться, только общаясь с людьми, и, живя в реальном мире.</a:t>
            </a:r>
            <a:endParaRPr lang="ru-RU" sz="1600" b="1" i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plus(in)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Скругленный прямоугольник 5"/>
          <p:cNvSpPr/>
          <p:nvPr/>
        </p:nvSpPr>
        <p:spPr>
          <a:xfrm>
            <a:off x="214282" y="357166"/>
            <a:ext cx="8643998" cy="92869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Необходимо помнить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о </a:t>
            </a:r>
            <a:r>
              <a:rPr lang="ru-RU" sz="2400" b="1" dirty="0" err="1" smtClean="0">
                <a:solidFill>
                  <a:srgbClr val="C00000"/>
                </a:solidFill>
              </a:rPr>
              <a:t>здоровьесбережении</a:t>
            </a:r>
            <a:r>
              <a:rPr lang="ru-RU" sz="2400" b="1" dirty="0" smtClean="0">
                <a:solidFill>
                  <a:srgbClr val="C00000"/>
                </a:solidFill>
              </a:rPr>
              <a:t>  детей  в  работе  с  компьютером!</a:t>
            </a:r>
            <a:endParaRPr lang="ru-RU" sz="2400" b="1" dirty="0">
              <a:solidFill>
                <a:srgbClr val="C00000"/>
              </a:solidFill>
            </a:endParaRPr>
          </a:p>
        </p:txBody>
      </p:sp>
      <p:pic>
        <p:nvPicPr>
          <p:cNvPr id="7" name="Рисунок 3" descr="http://parta-nsk.ru/images/stories/foto17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85720" y="2285992"/>
            <a:ext cx="4071966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2">
                <a:satMod val="175000"/>
                <a:alpha val="40000"/>
              </a:schemeClr>
            </a:glow>
          </a:effectLst>
        </p:spPr>
      </p:pic>
      <p:pic>
        <p:nvPicPr>
          <p:cNvPr id="8" name="Рисунок 3" descr="http://parta-nsk.ru/images/stories/foto17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3438" y="2285992"/>
            <a:ext cx="4087783" cy="40719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>
            <a:glow rad="228600">
              <a:schemeClr val="accent3">
                <a:satMod val="175000"/>
                <a:alpha val="40000"/>
              </a:schemeClr>
            </a:glow>
          </a:effectLst>
        </p:spPr>
      </p:pic>
      <p:sp>
        <p:nvSpPr>
          <p:cNvPr id="9" name="Штриховая стрелка вправо 8"/>
          <p:cNvSpPr/>
          <p:nvPr/>
        </p:nvSpPr>
        <p:spPr>
          <a:xfrm rot="16200000" flipH="1">
            <a:off x="1951415" y="1120363"/>
            <a:ext cx="928694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sp>
        <p:nvSpPr>
          <p:cNvPr id="10" name="Штриховая стрелка вправо 9"/>
          <p:cNvSpPr/>
          <p:nvPr/>
        </p:nvSpPr>
        <p:spPr>
          <a:xfrm rot="16200000" flipH="1">
            <a:off x="6094819" y="1120363"/>
            <a:ext cx="928694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3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285720" y="1643050"/>
            <a:ext cx="8358246" cy="485778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1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Задачи  работы  с  родителями:  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Выявить  уровень  компьютерной  грамотности и  информационной  культуры  каждого  родителя.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Разработать систему организации консультативной  поддержки в области повышения информационной компетентности  родителей,  учитывая их  индивидуальные  знания  и  умения.</a:t>
            </a:r>
          </a:p>
          <a:p>
            <a:pPr marL="342900" indent="-342900" algn="just"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 Разработать </a:t>
            </a:r>
            <a:r>
              <a:rPr lang="ru-RU" sz="2000" b="1" dirty="0">
                <a:solidFill>
                  <a:srgbClr val="002060"/>
                </a:solidFill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</a:rPr>
              <a:t>апробировать технологии </a:t>
            </a:r>
            <a:r>
              <a:rPr lang="ru-RU" sz="2000" b="1" dirty="0" err="1">
                <a:solidFill>
                  <a:srgbClr val="002060"/>
                </a:solidFill>
              </a:rPr>
              <a:t>мультимедийного</a:t>
            </a:r>
            <a:r>
              <a:rPr lang="ru-RU" sz="2000" b="1" dirty="0">
                <a:solidFill>
                  <a:srgbClr val="002060"/>
                </a:solidFill>
              </a:rPr>
              <a:t> сопровождения </a:t>
            </a:r>
            <a:r>
              <a:rPr lang="ru-RU" sz="2000" b="1" dirty="0" smtClean="0">
                <a:solidFill>
                  <a:srgbClr val="002060"/>
                </a:solidFill>
              </a:rPr>
              <a:t> коррекционной  работы  с  детьми.</a:t>
            </a:r>
          </a:p>
          <a:p>
            <a:pPr marL="342900" lvl="0" indent="-342900" algn="just">
              <a:buFontTx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Создать банк  </a:t>
            </a:r>
            <a:r>
              <a:rPr lang="ru-RU" sz="2000" b="1" dirty="0">
                <a:solidFill>
                  <a:srgbClr val="002060"/>
                </a:solidFill>
              </a:rPr>
              <a:t>компьютерных обучающих программ, </a:t>
            </a:r>
            <a:r>
              <a:rPr lang="ru-RU" sz="2000" b="1" dirty="0" smtClean="0">
                <a:solidFill>
                  <a:srgbClr val="002060"/>
                </a:solidFill>
              </a:rPr>
              <a:t>дидактических материалов </a:t>
            </a:r>
            <a:r>
              <a:rPr lang="ru-RU" sz="2000" b="1" dirty="0">
                <a:solidFill>
                  <a:srgbClr val="002060"/>
                </a:solidFill>
              </a:rPr>
              <a:t>по использованию информационных технологий в работе </a:t>
            </a:r>
            <a:r>
              <a:rPr lang="ru-RU" sz="2000" b="1" dirty="0" smtClean="0">
                <a:solidFill>
                  <a:srgbClr val="002060"/>
                </a:solidFill>
              </a:rPr>
              <a:t> с детьми; </a:t>
            </a:r>
          </a:p>
          <a:p>
            <a:pPr marL="342900" lvl="0" indent="-342900" algn="just">
              <a:buFontTx/>
              <a:buAutoNum type="arabicPeriod"/>
            </a:pPr>
            <a:r>
              <a:rPr lang="ru-RU" sz="2000" b="1" dirty="0" smtClean="0">
                <a:solidFill>
                  <a:srgbClr val="002060"/>
                </a:solidFill>
              </a:rPr>
              <a:t>Систематизировать, постоянно обновлять </a:t>
            </a:r>
            <a:r>
              <a:rPr lang="ru-RU" sz="2000" b="1" dirty="0">
                <a:solidFill>
                  <a:srgbClr val="002060"/>
                </a:solidFill>
              </a:rPr>
              <a:t>и </a:t>
            </a:r>
            <a:r>
              <a:rPr lang="ru-RU" sz="2000" b="1" dirty="0" smtClean="0">
                <a:solidFill>
                  <a:srgbClr val="002060"/>
                </a:solidFill>
              </a:rPr>
              <a:t>пополнять информационные ресурсы,  опираясь  на  индивидуальные  результаты  каждого  воспитанника  в  процессе  образовательной и коррекционной  работы.</a:t>
            </a:r>
            <a:endParaRPr lang="ru-RU" sz="2000" b="1" dirty="0">
              <a:solidFill>
                <a:srgbClr val="002060"/>
              </a:solidFill>
            </a:endParaRPr>
          </a:p>
          <a:p>
            <a:pPr marL="342900" indent="-342900" algn="just">
              <a:buAutoNum type="arabicPeriod"/>
            </a:pPr>
            <a:endParaRPr lang="ru-RU" sz="1600" b="1" dirty="0" smtClean="0">
              <a:solidFill>
                <a:srgbClr val="002060"/>
              </a:solidFill>
            </a:endParaRPr>
          </a:p>
        </p:txBody>
      </p:sp>
      <p:sp>
        <p:nvSpPr>
          <p:cNvPr id="6" name="Штриховая стрелка вправо 5"/>
          <p:cNvSpPr/>
          <p:nvPr/>
        </p:nvSpPr>
        <p:spPr>
          <a:xfrm rot="16200000" flipH="1">
            <a:off x="3987398" y="656016"/>
            <a:ext cx="857256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2052" name="Picture 4" descr="C:\Documents and Settings\Администратор\Мои документы\Мои рисунки\картинки\mainst.gif"/>
          <p:cNvPicPr>
            <a:picLocks noChangeAspect="1" noChangeArrowheads="1" noCrop="1"/>
          </p:cNvPicPr>
          <p:nvPr/>
        </p:nvPicPr>
        <p:blipFill>
          <a:blip r:embed="rId2" cstate="email"/>
          <a:srcRect/>
          <a:stretch>
            <a:fillRect/>
          </a:stretch>
        </p:blipFill>
        <p:spPr bwMode="auto">
          <a:xfrm>
            <a:off x="7072330" y="1142984"/>
            <a:ext cx="1516596" cy="1080000"/>
          </a:xfrm>
          <a:prstGeom prst="rect">
            <a:avLst/>
          </a:prstGeom>
          <a:noFill/>
        </p:spPr>
      </p:pic>
      <p:sp>
        <p:nvSpPr>
          <p:cNvPr id="10" name="Скругленный прямоугольник 9"/>
          <p:cNvSpPr/>
          <p:nvPr/>
        </p:nvSpPr>
        <p:spPr>
          <a:xfrm>
            <a:off x="285720" y="285728"/>
            <a:ext cx="8715436" cy="714380"/>
          </a:xfrm>
          <a:prstGeom prst="roundRect">
            <a:avLst/>
          </a:prstGeom>
          <a:solidFill>
            <a:srgbClr val="FFFF99"/>
          </a:solidFill>
          <a:ln>
            <a:solidFill>
              <a:schemeClr val="accent6"/>
            </a:solidFill>
          </a:ln>
          <a:effectLst>
            <a:innerShdw blurRad="114300">
              <a:prstClr val="black"/>
            </a:inn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 sz="1600" b="1" dirty="0" smtClean="0">
              <a:solidFill>
                <a:srgbClr val="C00000"/>
              </a:solidFill>
            </a:endParaRPr>
          </a:p>
          <a:p>
            <a:pPr algn="ctr"/>
            <a:r>
              <a:rPr lang="ru-RU" sz="2000" b="1" dirty="0" smtClean="0">
                <a:solidFill>
                  <a:srgbClr val="C00000"/>
                </a:solidFill>
              </a:rPr>
              <a:t>Цель  работы  с  родителями:  </a:t>
            </a:r>
            <a:r>
              <a:rPr lang="ru-RU" sz="1600" b="1" dirty="0" smtClean="0">
                <a:solidFill>
                  <a:srgbClr val="002060"/>
                </a:solidFill>
              </a:rPr>
              <a:t>повышение </a:t>
            </a:r>
            <a:r>
              <a:rPr lang="ru-RU" sz="1600" b="1" dirty="0">
                <a:solidFill>
                  <a:srgbClr val="002060"/>
                </a:solidFill>
              </a:rPr>
              <a:t>качества </a:t>
            </a:r>
            <a:r>
              <a:rPr lang="ru-RU" sz="1600" b="1" dirty="0" smtClean="0">
                <a:solidFill>
                  <a:srgbClr val="002060"/>
                </a:solidFill>
              </a:rPr>
              <a:t> работы  с  детьми </a:t>
            </a:r>
            <a:r>
              <a:rPr lang="ru-RU" sz="1600" b="1" dirty="0">
                <a:solidFill>
                  <a:srgbClr val="002060"/>
                </a:solidFill>
              </a:rPr>
              <a:t>через активное внедрение </a:t>
            </a:r>
            <a:r>
              <a:rPr lang="ru-RU" sz="1600" b="1" dirty="0" smtClean="0">
                <a:solidFill>
                  <a:srgbClr val="002060"/>
                </a:solidFill>
              </a:rPr>
              <a:t> процесса  </a:t>
            </a:r>
            <a:r>
              <a:rPr lang="ru-RU" sz="1600" b="1" dirty="0">
                <a:solidFill>
                  <a:srgbClr val="002060"/>
                </a:solidFill>
              </a:rPr>
              <a:t>информационных </a:t>
            </a:r>
            <a:r>
              <a:rPr lang="ru-RU" sz="1600" b="1" dirty="0" smtClean="0">
                <a:solidFill>
                  <a:srgbClr val="002060"/>
                </a:solidFill>
              </a:rPr>
              <a:t>технологий  педагогом  совместно с родителями</a:t>
            </a:r>
            <a:endParaRPr lang="ru-RU" sz="1600" b="1" dirty="0">
              <a:solidFill>
                <a:srgbClr val="002060"/>
              </a:solidFill>
            </a:endParaRPr>
          </a:p>
          <a:p>
            <a:pPr algn="ctr"/>
            <a:r>
              <a:rPr lang="ru-RU" sz="1600" b="1" dirty="0" smtClean="0">
                <a:solidFill>
                  <a:srgbClr val="002060"/>
                </a:solidFill>
              </a:rPr>
              <a:t> </a:t>
            </a:r>
            <a:endParaRPr lang="ru-RU" sz="1600" b="1" dirty="0">
              <a:solidFill>
                <a:srgbClr val="00206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Скругленный прямоугольник 4"/>
          <p:cNvSpPr/>
          <p:nvPr/>
        </p:nvSpPr>
        <p:spPr>
          <a:xfrm>
            <a:off x="357158" y="285728"/>
            <a:ext cx="8501122" cy="92869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4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Условия  </a:t>
            </a:r>
            <a:r>
              <a:rPr lang="ru-RU" sz="2400" b="1" dirty="0">
                <a:solidFill>
                  <a:srgbClr val="C00000"/>
                </a:solidFill>
              </a:rPr>
              <a:t>внедрения информационных </a:t>
            </a:r>
            <a:r>
              <a:rPr lang="ru-RU" sz="2400" b="1" dirty="0" smtClean="0">
                <a:solidFill>
                  <a:srgbClr val="C00000"/>
                </a:solidFill>
              </a:rPr>
              <a:t>технологий  в  работе </a:t>
            </a:r>
          </a:p>
          <a:p>
            <a:pPr algn="ctr"/>
            <a:r>
              <a:rPr lang="ru-RU" sz="2400" b="1" dirty="0" smtClean="0">
                <a:solidFill>
                  <a:srgbClr val="C00000"/>
                </a:solidFill>
              </a:rPr>
              <a:t> с  родителями: </a:t>
            </a:r>
            <a:endParaRPr lang="ru-RU" sz="2400" b="1" dirty="0">
              <a:solidFill>
                <a:srgbClr val="C00000"/>
              </a:solidFill>
            </a:endParaRPr>
          </a:p>
        </p:txBody>
      </p:sp>
      <p:sp>
        <p:nvSpPr>
          <p:cNvPr id="7" name="Скругленный прямоугольник 6"/>
          <p:cNvSpPr/>
          <p:nvPr/>
        </p:nvSpPr>
        <p:spPr>
          <a:xfrm>
            <a:off x="500034" y="2714620"/>
            <a:ext cx="8072494" cy="3786214"/>
          </a:xfrm>
          <a:prstGeom prst="roundRect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5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000" b="1" dirty="0" smtClean="0">
                <a:solidFill>
                  <a:srgbClr val="002060"/>
                </a:solidFill>
              </a:rPr>
              <a:t> 	Свою эффективность доказывают компьютерные игры с детьми дома. НО! С детьми должны работать родители, знающие технические возможности компьютера, имеющие навыки работы с ним, четко выполняющие </a:t>
            </a:r>
            <a:r>
              <a:rPr lang="ru-RU" sz="2000" b="1" dirty="0" smtClean="0">
                <a:solidFill>
                  <a:srgbClr val="C00000"/>
                </a:solidFill>
              </a:rPr>
              <a:t>санитарные нормы и правила </a:t>
            </a:r>
            <a:r>
              <a:rPr lang="ru-RU" sz="2000" b="1" dirty="0" smtClean="0">
                <a:solidFill>
                  <a:srgbClr val="002060"/>
                </a:solidFill>
              </a:rPr>
              <a:t>использования компьютеров, владеющие методикой приобщения детей  к новым информационным технологиям.</a:t>
            </a:r>
            <a:endParaRPr lang="ru-RU" sz="2000" dirty="0" smtClean="0">
              <a:solidFill>
                <a:srgbClr val="002060"/>
              </a:solidFill>
            </a:endParaRPr>
          </a:p>
          <a:p>
            <a:r>
              <a:rPr lang="ru-RU" sz="2000" b="1" dirty="0" smtClean="0">
                <a:solidFill>
                  <a:srgbClr val="002060"/>
                </a:solidFill>
              </a:rPr>
              <a:t>	Учитывая это, </a:t>
            </a:r>
            <a:r>
              <a:rPr lang="ru-RU" sz="2000" b="1" dirty="0" smtClean="0">
                <a:solidFill>
                  <a:srgbClr val="C00000"/>
                </a:solidFill>
              </a:rPr>
              <a:t>первостепенной задачей </a:t>
            </a:r>
            <a:r>
              <a:rPr lang="ru-RU" sz="2000" b="1" dirty="0" smtClean="0">
                <a:solidFill>
                  <a:srgbClr val="002060"/>
                </a:solidFill>
              </a:rPr>
              <a:t>педагога становится повышение компьютерной грамотности родителей  для того, чтобы каждый из них мог использовать современные компьютерные технологии для проведения игровых занятий с детьми дома на качественно новом уровне для повышения эффективности педагогической работы.</a:t>
            </a:r>
            <a:endParaRPr lang="ru-RU" sz="2000" dirty="0">
              <a:solidFill>
                <a:srgbClr val="002060"/>
              </a:solidFill>
            </a:endParaRPr>
          </a:p>
        </p:txBody>
      </p:sp>
      <p:sp>
        <p:nvSpPr>
          <p:cNvPr id="8" name="Штриховая стрелка вправо 7"/>
          <p:cNvSpPr/>
          <p:nvPr/>
        </p:nvSpPr>
        <p:spPr>
          <a:xfrm rot="16200000" flipH="1">
            <a:off x="1879977" y="1263239"/>
            <a:ext cx="1357322" cy="1402564"/>
          </a:xfrm>
          <a:prstGeom prst="stripedRightArrow">
            <a:avLst/>
          </a:prstGeom>
          <a:solidFill>
            <a:srgbClr val="FFFF99"/>
          </a:solidFill>
          <a:ln>
            <a:noFill/>
          </a:ln>
          <a:effectLst>
            <a:glow rad="228600">
              <a:schemeClr val="accent2">
                <a:satMod val="175000"/>
                <a:alpha val="40000"/>
              </a:schemeClr>
            </a:glow>
            <a:outerShdw blurRad="44450" dist="27940" dir="5400000" algn="ctr">
              <a:srgbClr val="000000">
                <a:alpha val="32000"/>
              </a:srgbClr>
            </a:outerShdw>
          </a:effectLst>
          <a:scene3d>
            <a:camera prst="orthographicFront">
              <a:rot lat="0" lon="0" rev="0"/>
            </a:camera>
            <a:lightRig rig="balanced" dir="t">
              <a:rot lat="0" lon="0" rev="8700000"/>
            </a:lightRig>
          </a:scene3d>
          <a:sp3d>
            <a:bevelT w="190500" h="381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vert="vert270" rtlCol="0" anchor="ctr"/>
          <a:lstStyle/>
          <a:p>
            <a:pPr algn="ctr"/>
            <a:r>
              <a:rPr lang="ru-RU" b="1" dirty="0" smtClean="0">
                <a:solidFill>
                  <a:srgbClr val="C00000"/>
                </a:solidFill>
              </a:rPr>
              <a:t> </a:t>
            </a:r>
            <a:endParaRPr lang="ru-RU" b="1" dirty="0">
              <a:solidFill>
                <a:srgbClr val="C00000"/>
              </a:solidFill>
            </a:endParaRPr>
          </a:p>
        </p:txBody>
      </p:sp>
      <p:pic>
        <p:nvPicPr>
          <p:cNvPr id="1026" name="Picture 2" descr="C:\Documents and Settings\Администратор\Мои документы\Мои рисунки\картинки\61.gif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5429256" y="857232"/>
            <a:ext cx="2348498" cy="180000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446</TotalTime>
  <Words>1303</Words>
  <Application>Microsoft Office PowerPoint</Application>
  <PresentationFormat>Экран (4:3)</PresentationFormat>
  <Paragraphs>155</Paragraphs>
  <Slides>17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18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  <vt:lpstr>Слайд 14</vt:lpstr>
      <vt:lpstr>Слайд 15</vt:lpstr>
      <vt:lpstr>Слайд 16</vt:lpstr>
      <vt:lpstr>Слайд 17</vt:lpstr>
    </vt:vector>
  </TitlesOfParts>
  <Company>Microsoft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XTreme</dc:creator>
  <cp:lastModifiedBy>Master</cp:lastModifiedBy>
  <cp:revision>61</cp:revision>
  <dcterms:created xsi:type="dcterms:W3CDTF">2012-01-03T10:27:16Z</dcterms:created>
  <dcterms:modified xsi:type="dcterms:W3CDTF">2015-01-26T20:12:41Z</dcterms:modified>
  <cp:contentStatus>Окончательное</cp:contentStatus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_MarkAsFinal">
    <vt:bool>true</vt:bool>
  </property>
</Properties>
</file>