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1" r:id="rId6"/>
    <p:sldId id="262" r:id="rId7"/>
    <p:sldId id="263" r:id="rId8"/>
    <p:sldId id="260" r:id="rId9"/>
    <p:sldId id="264" r:id="rId10"/>
    <p:sldId id="265" r:id="rId11"/>
    <p:sldId id="266" r:id="rId12"/>
    <p:sldId id="267"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19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F32C2A-A93A-4DAE-A572-DE607D230A4D}" type="datetimeFigureOut">
              <a:rPr lang="ru-RU" smtClean="0"/>
              <a:t>26.01.2015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BE9028-BE64-445E-85F3-F9659FBB45AD}" type="slidenum">
              <a:rPr lang="ru-RU" smtClean="0"/>
              <a:t>‹#›</a:t>
            </a:fld>
            <a:endParaRPr lang="ru-RU"/>
          </a:p>
        </p:txBody>
      </p:sp>
    </p:spTree>
    <p:extLst>
      <p:ext uri="{BB962C8B-B14F-4D97-AF65-F5344CB8AC3E}">
        <p14:creationId xmlns:p14="http://schemas.microsoft.com/office/powerpoint/2010/main" val="407939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Образ слайда 1"/>
          <p:cNvSpPr>
            <a:spLocks noGrp="1" noRot="1" noChangeAspect="1" noTextEdit="1"/>
          </p:cNvSpPr>
          <p:nvPr>
            <p:ph type="sldImg"/>
          </p:nvPr>
        </p:nvSpPr>
        <p:spPr bwMode="auto">
          <a:noFill/>
          <a:ln>
            <a:solidFill>
              <a:srgbClr val="000000"/>
            </a:solidFill>
            <a:miter lim="800000"/>
            <a:headEnd/>
            <a:tailEnd/>
          </a:ln>
        </p:spPr>
      </p:sp>
      <p:sp>
        <p:nvSpPr>
          <p:cNvPr id="2355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355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86F5C2-EEDE-4B33-B1E4-ACB279F6B7CE}" type="slidenum">
              <a:rPr lang="ru-RU" smtClean="0"/>
              <a:pPr/>
              <a:t>6</a:t>
            </a:fld>
            <a:endParaRPr lang="ru-RU" smtClean="0"/>
          </a:p>
        </p:txBody>
      </p:sp>
    </p:spTree>
    <p:extLst>
      <p:ext uri="{BB962C8B-B14F-4D97-AF65-F5344CB8AC3E}">
        <p14:creationId xmlns:p14="http://schemas.microsoft.com/office/powerpoint/2010/main" val="2159009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pic>
        <p:nvPicPr>
          <p:cNvPr id="3" name="Picture 7" descr="4c8aa36f7131"/>
          <p:cNvPicPr>
            <a:picLocks noChangeAspect="1" noChangeArrowheads="1"/>
          </p:cNvPicPr>
          <p:nvPr/>
        </p:nvPicPr>
        <p:blipFill>
          <a:blip r:embed="rId2"/>
          <a:srcRect/>
          <a:stretch>
            <a:fillRect/>
          </a:stretch>
        </p:blipFill>
        <p:spPr bwMode="auto">
          <a:xfrm>
            <a:off x="2411413" y="1989138"/>
            <a:ext cx="4235450" cy="3600450"/>
          </a:xfrm>
          <a:prstGeom prst="rect">
            <a:avLst/>
          </a:prstGeom>
          <a:noFill/>
          <a:ln w="9525">
            <a:noFill/>
            <a:miter lim="800000"/>
            <a:headEnd/>
            <a:tailEnd/>
          </a:ln>
        </p:spPr>
      </p:pic>
      <p:sp>
        <p:nvSpPr>
          <p:cNvPr id="3074" name="Rectangle 2"/>
          <p:cNvSpPr>
            <a:spLocks noGrp="1" noChangeArrowheads="1"/>
          </p:cNvSpPr>
          <p:nvPr>
            <p:ph type="ctrTitle"/>
          </p:nvPr>
        </p:nvSpPr>
        <p:spPr>
          <a:xfrm>
            <a:off x="684213" y="260350"/>
            <a:ext cx="7772400" cy="1470025"/>
          </a:xfrm>
          <a:noFill/>
          <a:ln w="9525">
            <a:noFill/>
          </a:ln>
        </p:spPr>
        <p:txBody>
          <a:bodyPr/>
          <a:lstStyle>
            <a:lvl1pPr>
              <a:defRPr/>
            </a:lvl1pPr>
          </a:lstStyle>
          <a:p>
            <a:r>
              <a:rPr lang="ru-RU" smtClean="0"/>
              <a:t>Образец заголовка</a:t>
            </a:r>
            <a:endParaRPr lang="ru-RU"/>
          </a:p>
        </p:txBody>
      </p:sp>
      <p:sp>
        <p:nvSpPr>
          <p:cNvPr id="4" name="Rectangle 4"/>
          <p:cNvSpPr>
            <a:spLocks noGrp="1" noChangeArrowheads="1"/>
          </p:cNvSpPr>
          <p:nvPr>
            <p:ph type="dt" sz="half" idx="10"/>
          </p:nvPr>
        </p:nvSpPr>
        <p:spPr>
          <a:xfrm>
            <a:off x="457200" y="6245225"/>
            <a:ext cx="2133600" cy="476250"/>
          </a:xfrm>
        </p:spPr>
        <p:txBody>
          <a:bodyPr/>
          <a:lstStyle>
            <a:lvl1pPr>
              <a:defRPr/>
            </a:lvl1pPr>
          </a:lstStyle>
          <a:p>
            <a:pPr>
              <a:defRPr/>
            </a:pPr>
            <a:endParaRPr lang="ru-RU"/>
          </a:p>
        </p:txBody>
      </p:sp>
      <p:sp>
        <p:nvSpPr>
          <p:cNvPr id="5"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ru-RU"/>
          </a:p>
        </p:txBody>
      </p:sp>
      <p:sp>
        <p:nvSpPr>
          <p:cNvPr id="6"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1596A4F2-DECC-4897-ABF7-E4FEA2103BC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600" dirty="0" smtClean="0"/>
              <a:t>Курсовой проект</a:t>
            </a:r>
            <a:br>
              <a:rPr lang="ru-RU" sz="3600" dirty="0" smtClean="0"/>
            </a:br>
            <a:r>
              <a:rPr lang="en-US" sz="3600" dirty="0" smtClean="0"/>
              <a:t>“</a:t>
            </a:r>
            <a:r>
              <a:rPr lang="ru-RU" sz="3600" dirty="0" smtClean="0"/>
              <a:t>Организация работы с одарёнными детьми</a:t>
            </a:r>
            <a:r>
              <a:rPr lang="en-US" sz="3600" dirty="0" smtClean="0"/>
              <a:t>”</a:t>
            </a:r>
            <a:endParaRPr lang="ru-RU" sz="3600" dirty="0"/>
          </a:p>
        </p:txBody>
      </p:sp>
      <p:sp>
        <p:nvSpPr>
          <p:cNvPr id="4" name="TextBox 3"/>
          <p:cNvSpPr txBox="1"/>
          <p:nvPr/>
        </p:nvSpPr>
        <p:spPr>
          <a:xfrm>
            <a:off x="1295400" y="990600"/>
            <a:ext cx="6475427" cy="369332"/>
          </a:xfrm>
          <a:prstGeom prst="rect">
            <a:avLst/>
          </a:prstGeom>
          <a:noFill/>
        </p:spPr>
        <p:txBody>
          <a:bodyPr wrap="none" rtlCol="0">
            <a:spAutoFit/>
          </a:bodyPr>
          <a:lstStyle/>
          <a:p>
            <a:r>
              <a:rPr lang="ru-RU" dirty="0" smtClean="0"/>
              <a:t>МБОУ </a:t>
            </a:r>
            <a:r>
              <a:rPr lang="en-US" dirty="0" smtClean="0"/>
              <a:t>“</a:t>
            </a:r>
            <a:r>
              <a:rPr lang="ru-RU" dirty="0" smtClean="0"/>
              <a:t>Торбеевская средняя общеобразовательная школа №1</a:t>
            </a:r>
            <a:r>
              <a:rPr lang="en-US" dirty="0" smtClean="0"/>
              <a:t>”</a:t>
            </a:r>
            <a:endParaRPr lang="ru-RU" dirty="0"/>
          </a:p>
        </p:txBody>
      </p:sp>
      <p:sp>
        <p:nvSpPr>
          <p:cNvPr id="5" name="TextBox 4"/>
          <p:cNvSpPr txBox="1"/>
          <p:nvPr/>
        </p:nvSpPr>
        <p:spPr>
          <a:xfrm>
            <a:off x="2971800" y="4876800"/>
            <a:ext cx="5943600" cy="646331"/>
          </a:xfrm>
          <a:prstGeom prst="rect">
            <a:avLst/>
          </a:prstGeom>
          <a:noFill/>
        </p:spPr>
        <p:txBody>
          <a:bodyPr wrap="square" rtlCol="0">
            <a:spAutoFit/>
          </a:bodyPr>
          <a:lstStyle/>
          <a:p>
            <a:r>
              <a:rPr lang="ru-RU" dirty="0" smtClean="0"/>
              <a:t>Выполнила: </a:t>
            </a:r>
            <a:r>
              <a:rPr lang="ru-RU" dirty="0" err="1" smtClean="0"/>
              <a:t>Терёшкина</a:t>
            </a:r>
            <a:r>
              <a:rPr lang="ru-RU" dirty="0" smtClean="0"/>
              <a:t> Г.П – учитель английского языка</a:t>
            </a:r>
          </a:p>
          <a:p>
            <a:r>
              <a:rPr lang="ru-RU" dirty="0" smtClean="0"/>
              <a:t>Руководитель: </a:t>
            </a:r>
            <a:r>
              <a:rPr lang="ru-RU" dirty="0" err="1" smtClean="0"/>
              <a:t>Кочеваткина</a:t>
            </a:r>
            <a:r>
              <a:rPr lang="ru-RU" dirty="0" smtClean="0"/>
              <a:t>  О.В</a:t>
            </a:r>
            <a:endParaRPr lang="ru-RU" dirty="0"/>
          </a:p>
        </p:txBody>
      </p:sp>
    </p:spTree>
  </p:cSld>
  <p:clrMapOvr>
    <a:masterClrMapping/>
  </p:clrMapOvr>
  <p:transition>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884238"/>
          </a:xfrm>
        </p:spPr>
        <p:txBody>
          <a:bodyPr>
            <a:normAutofit/>
          </a:bodyPr>
          <a:lstStyle/>
          <a:p>
            <a:r>
              <a:rPr lang="ru-RU" sz="3600" dirty="0" smtClean="0"/>
              <a:t>Тип одарённости и пути её развития</a:t>
            </a:r>
            <a:endParaRPr lang="ru-RU" sz="3600" dirty="0"/>
          </a:p>
        </p:txBody>
      </p:sp>
      <p:sp>
        <p:nvSpPr>
          <p:cNvPr id="3" name="Содержимое 2"/>
          <p:cNvSpPr>
            <a:spLocks noGrp="1"/>
          </p:cNvSpPr>
          <p:nvPr>
            <p:ph idx="1"/>
          </p:nvPr>
        </p:nvSpPr>
        <p:spPr/>
        <p:txBody>
          <a:bodyPr>
            <a:normAutofit/>
          </a:bodyPr>
          <a:lstStyle/>
          <a:p>
            <a:pPr marL="514350" indent="-514350">
              <a:buNone/>
            </a:pPr>
            <a:r>
              <a:rPr lang="ru-RU" sz="1800" b="1" dirty="0" smtClean="0"/>
              <a:t>3. Академическая одарённость </a:t>
            </a:r>
          </a:p>
          <a:p>
            <a:pPr marL="514350" indent="-514350"/>
            <a:r>
              <a:rPr lang="en-US" sz="1800" dirty="0" smtClean="0"/>
              <a:t>“</a:t>
            </a:r>
            <a:r>
              <a:rPr lang="ru-RU" sz="1800" dirty="0" smtClean="0"/>
              <a:t>Ассамблея знаний</a:t>
            </a:r>
            <a:r>
              <a:rPr lang="en-US" sz="1800" dirty="0" smtClean="0"/>
              <a:t>” – </a:t>
            </a:r>
            <a:r>
              <a:rPr lang="ru-RU" sz="1800" dirty="0" smtClean="0"/>
              <a:t>публичное награждение учащихся по результатам конкурсов, олимпиад, конференций</a:t>
            </a:r>
          </a:p>
          <a:p>
            <a:pPr marL="514350" indent="-514350"/>
            <a:r>
              <a:rPr lang="ru-RU" sz="1800" dirty="0" smtClean="0"/>
              <a:t>Выдвижение на премии районного школьного уровня</a:t>
            </a:r>
          </a:p>
          <a:p>
            <a:pPr marL="514350" indent="-514350"/>
            <a:r>
              <a:rPr lang="ru-RU" sz="1800" dirty="0" smtClean="0"/>
              <a:t>Вручение дипломов </a:t>
            </a:r>
            <a:r>
              <a:rPr lang="en-US" sz="1800" dirty="0" smtClean="0"/>
              <a:t>“</a:t>
            </a:r>
            <a:r>
              <a:rPr lang="ru-RU" sz="1800" dirty="0" smtClean="0"/>
              <a:t>За особые успехи в изучении ИЯ</a:t>
            </a:r>
            <a:r>
              <a:rPr lang="en-US" sz="1800" dirty="0" smtClean="0"/>
              <a:t>”</a:t>
            </a:r>
          </a:p>
          <a:p>
            <a:pPr marL="514350" indent="-514350">
              <a:buNone/>
            </a:pPr>
            <a:r>
              <a:rPr lang="en-US" sz="1800" b="1" dirty="0" smtClean="0"/>
              <a:t>4. </a:t>
            </a:r>
            <a:r>
              <a:rPr lang="ru-RU" sz="1800" b="1" dirty="0" smtClean="0"/>
              <a:t>Социальная одаренность</a:t>
            </a:r>
          </a:p>
          <a:p>
            <a:pPr marL="514350" indent="-514350"/>
            <a:r>
              <a:rPr lang="ru-RU" sz="1800" dirty="0" smtClean="0"/>
              <a:t>Практикумы по речевому мастерству и проведению дискуссий на ИЯ, (встречи русских, мордовских и американских школьников)</a:t>
            </a:r>
          </a:p>
          <a:p>
            <a:pPr marL="514350" indent="-514350"/>
            <a:r>
              <a:rPr lang="ru-RU" sz="1800" dirty="0" smtClean="0"/>
              <a:t>Подготовка и проведение ученических конференций на ИЯ – </a:t>
            </a:r>
            <a:r>
              <a:rPr lang="en-US" sz="1800" dirty="0" smtClean="0"/>
              <a:t>“</a:t>
            </a:r>
            <a:r>
              <a:rPr lang="ru-RU" sz="1800" dirty="0" smtClean="0"/>
              <a:t>Моя малая родина</a:t>
            </a:r>
            <a:r>
              <a:rPr lang="en-US" sz="1800" dirty="0" smtClean="0"/>
              <a:t>”</a:t>
            </a:r>
            <a:endParaRPr lang="ru-RU" sz="1800" dirty="0" smtClean="0"/>
          </a:p>
          <a:p>
            <a:pPr marL="514350" indent="-514350"/>
            <a:r>
              <a:rPr lang="ru-RU" sz="1800" dirty="0" smtClean="0"/>
              <a:t>Организация экскурсий </a:t>
            </a:r>
          </a:p>
          <a:p>
            <a:pPr marL="514350" indent="-514350">
              <a:buNone/>
            </a:pPr>
            <a:endParaRPr lang="en-US" sz="1800" dirty="0" smtClean="0"/>
          </a:p>
          <a:p>
            <a:pPr marL="514350" indent="-514350">
              <a:buNone/>
            </a:pPr>
            <a:endParaRPr lang="ru-RU" sz="1800" dirty="0"/>
          </a:p>
        </p:txBody>
      </p:sp>
    </p:spTree>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09600"/>
            <a:ext cx="8229600" cy="1066800"/>
          </a:xfrm>
        </p:spPr>
        <p:txBody>
          <a:bodyPr>
            <a:normAutofit fontScale="90000"/>
          </a:bodyPr>
          <a:lstStyle/>
          <a:p>
            <a:r>
              <a:rPr lang="ru-RU" dirty="0" smtClean="0"/>
              <a:t>Основные подходы в работе с одаренными детьми</a:t>
            </a:r>
            <a:endParaRPr lang="ru-RU" dirty="0"/>
          </a:p>
        </p:txBody>
      </p:sp>
      <p:sp>
        <p:nvSpPr>
          <p:cNvPr id="3" name="Содержимое 2"/>
          <p:cNvSpPr>
            <a:spLocks noGrp="1"/>
          </p:cNvSpPr>
          <p:nvPr>
            <p:ph idx="1"/>
          </p:nvPr>
        </p:nvSpPr>
        <p:spPr>
          <a:xfrm>
            <a:off x="457200" y="1828800"/>
            <a:ext cx="8229600" cy="4297363"/>
          </a:xfrm>
        </p:spPr>
        <p:txBody>
          <a:bodyPr/>
          <a:lstStyle/>
          <a:p>
            <a:r>
              <a:rPr lang="ru-RU" dirty="0" smtClean="0"/>
              <a:t>Ускорение и углубление.</a:t>
            </a:r>
          </a:p>
          <a:p>
            <a:r>
              <a:rPr lang="ru-RU" dirty="0" smtClean="0"/>
              <a:t>Обогащение.</a:t>
            </a:r>
          </a:p>
          <a:p>
            <a:r>
              <a:rPr lang="ru-RU" dirty="0" err="1" smtClean="0"/>
              <a:t>Проблематизация</a:t>
            </a:r>
            <a:r>
              <a:rPr lang="ru-RU" dirty="0" smtClean="0"/>
              <a:t>.</a:t>
            </a:r>
          </a:p>
          <a:p>
            <a:r>
              <a:rPr lang="ru-RU" dirty="0" smtClean="0"/>
              <a:t>Повышение уровня сложности заданий.</a:t>
            </a:r>
            <a:endParaRPr lang="ru-RU" dirty="0"/>
          </a:p>
        </p:txBody>
      </p:sp>
    </p:spTree>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219200"/>
          </a:xfrm>
        </p:spPr>
        <p:txBody>
          <a:bodyPr>
            <a:normAutofit fontScale="90000"/>
          </a:bodyPr>
          <a:lstStyle/>
          <a:p>
            <a:r>
              <a:rPr lang="ru-RU" dirty="0" smtClean="0"/>
              <a:t>Основные формы и методы работы с одаренными детьми</a:t>
            </a:r>
            <a:endParaRPr lang="ru-RU" dirty="0"/>
          </a:p>
        </p:txBody>
      </p:sp>
      <p:sp>
        <p:nvSpPr>
          <p:cNvPr id="3" name="Содержимое 2"/>
          <p:cNvSpPr>
            <a:spLocks noGrp="1"/>
          </p:cNvSpPr>
          <p:nvPr>
            <p:ph idx="1"/>
          </p:nvPr>
        </p:nvSpPr>
        <p:spPr>
          <a:xfrm>
            <a:off x="914400" y="1981200"/>
            <a:ext cx="7772400" cy="4144963"/>
          </a:xfrm>
        </p:spPr>
        <p:txBody>
          <a:bodyPr>
            <a:normAutofit/>
          </a:bodyPr>
          <a:lstStyle/>
          <a:p>
            <a:r>
              <a:rPr lang="ru-RU" sz="2400" dirty="0" smtClean="0"/>
              <a:t>Создание презентации и проектов</a:t>
            </a:r>
          </a:p>
          <a:p>
            <a:r>
              <a:rPr lang="ru-RU" sz="2400" dirty="0" smtClean="0"/>
              <a:t>Обучение (</a:t>
            </a:r>
            <a:r>
              <a:rPr lang="ru-RU" sz="2400" dirty="0" err="1" smtClean="0"/>
              <a:t>межпредметная</a:t>
            </a:r>
            <a:r>
              <a:rPr lang="ru-RU" sz="2400" dirty="0" smtClean="0"/>
              <a:t> связь)</a:t>
            </a:r>
          </a:p>
          <a:p>
            <a:r>
              <a:rPr lang="ru-RU" sz="2400" dirty="0" smtClean="0"/>
              <a:t>Деятельность (интегрированное обучение)</a:t>
            </a:r>
          </a:p>
          <a:p>
            <a:r>
              <a:rPr lang="ru-RU" sz="2400" dirty="0" smtClean="0"/>
              <a:t>Ролевые игры</a:t>
            </a:r>
          </a:p>
          <a:p>
            <a:r>
              <a:rPr lang="ru-RU" sz="2400" dirty="0" smtClean="0"/>
              <a:t>Выполнение упражнений творческого направления и внеклассная работа</a:t>
            </a:r>
            <a:endParaRPr lang="ru-RU" sz="2400" dirty="0"/>
          </a:p>
        </p:txBody>
      </p:sp>
    </p:spTree>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5125" name="Picture 5" descr="C:\Documents and Settings\Галина Петровна\Рабочий стол\Полфест\фестиваль III\DSCN7412.JPG"/>
          <p:cNvPicPr>
            <a:picLocks noChangeAspect="1" noChangeArrowheads="1"/>
          </p:cNvPicPr>
          <p:nvPr/>
        </p:nvPicPr>
        <p:blipFill>
          <a:blip r:embed="rId2" cstate="print"/>
          <a:srcRect/>
          <a:stretch>
            <a:fillRect/>
          </a:stretch>
        </p:blipFill>
        <p:spPr bwMode="auto">
          <a:xfrm>
            <a:off x="4572000" y="3429000"/>
            <a:ext cx="4572000" cy="3429000"/>
          </a:xfrm>
          <a:prstGeom prst="rect">
            <a:avLst/>
          </a:prstGeom>
          <a:noFill/>
        </p:spPr>
      </p:pic>
      <p:pic>
        <p:nvPicPr>
          <p:cNvPr id="5126" name="Picture 6" descr="C:\Documents and Settings\Галина Петровна\Рабочий стол\Полфест\фестиваль III\DSCN7371.JPG"/>
          <p:cNvPicPr>
            <a:picLocks noChangeAspect="1" noChangeArrowheads="1"/>
          </p:cNvPicPr>
          <p:nvPr/>
        </p:nvPicPr>
        <p:blipFill>
          <a:blip r:embed="rId3" cstate="print"/>
          <a:srcRect/>
          <a:stretch>
            <a:fillRect/>
          </a:stretch>
        </p:blipFill>
        <p:spPr bwMode="auto">
          <a:xfrm>
            <a:off x="0" y="3505200"/>
            <a:ext cx="4572000" cy="3429000"/>
          </a:xfrm>
          <a:prstGeom prst="rect">
            <a:avLst/>
          </a:prstGeom>
          <a:noFill/>
        </p:spPr>
      </p:pic>
      <p:pic>
        <p:nvPicPr>
          <p:cNvPr id="5124" name="Picture 4" descr="C:\Documents and Settings\Галина Петровна\Рабочий стол\Полфест\фестиваль III\DSCN7350.JPG"/>
          <p:cNvPicPr>
            <a:picLocks noChangeAspect="1" noChangeArrowheads="1"/>
          </p:cNvPicPr>
          <p:nvPr/>
        </p:nvPicPr>
        <p:blipFill>
          <a:blip r:embed="rId4" cstate="print"/>
          <a:srcRect/>
          <a:stretch>
            <a:fillRect/>
          </a:stretch>
        </p:blipFill>
        <p:spPr bwMode="auto">
          <a:xfrm>
            <a:off x="4343400" y="1"/>
            <a:ext cx="4800600" cy="3600450"/>
          </a:xfrm>
          <a:prstGeom prst="rect">
            <a:avLst/>
          </a:prstGeom>
          <a:ln>
            <a:noFill/>
          </a:ln>
          <a:effectLst>
            <a:outerShdw blurRad="292100" dist="139700" dir="2700000" algn="tl" rotWithShape="0">
              <a:srgbClr val="333333">
                <a:alpha val="65000"/>
              </a:srgbClr>
            </a:outerShdw>
          </a:effectLst>
        </p:spPr>
      </p:pic>
      <p:pic>
        <p:nvPicPr>
          <p:cNvPr id="5123" name="Picture 3" descr="C:\Documents and Settings\Галина Петровна\Рабочий стол\Полфест\фестиваль III\DSCN7356.JPG"/>
          <p:cNvPicPr>
            <a:picLocks noChangeAspect="1" noChangeArrowheads="1"/>
          </p:cNvPicPr>
          <p:nvPr/>
        </p:nvPicPr>
        <p:blipFill>
          <a:blip r:embed="rId5" cstate="print"/>
          <a:srcRect/>
          <a:stretch>
            <a:fillRect/>
          </a:stretch>
        </p:blipFill>
        <p:spPr bwMode="auto">
          <a:xfrm>
            <a:off x="0" y="0"/>
            <a:ext cx="4775200" cy="3581400"/>
          </a:xfrm>
          <a:prstGeom prst="rect">
            <a:avLst/>
          </a:prstGeom>
          <a:ln>
            <a:noFill/>
          </a:ln>
          <a:effectLst>
            <a:outerShdw blurRad="292100" dist="139700" dir="2700000" algn="tl" rotWithShape="0">
              <a:srgbClr val="333333">
                <a:alpha val="65000"/>
              </a:srgbClr>
            </a:outerShdw>
          </a:effectLst>
        </p:spPr>
      </p:pic>
      <p:sp>
        <p:nvSpPr>
          <p:cNvPr id="9" name="Прямоугольник 8"/>
          <p:cNvSpPr/>
          <p:nvPr/>
        </p:nvSpPr>
        <p:spPr>
          <a:xfrm>
            <a:off x="2438400" y="228600"/>
            <a:ext cx="3546933" cy="923330"/>
          </a:xfrm>
          <a:prstGeom prst="rect">
            <a:avLst/>
          </a:prstGeom>
          <a:noFill/>
        </p:spPr>
        <p:txBody>
          <a:bodyPr wrap="none" lIns="91440" tIns="45720" rIns="91440" bIns="45720">
            <a:spAutoFit/>
          </a:bodyPr>
          <a:lstStyle/>
          <a:p>
            <a:pPr algn="ctr"/>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Результаты</a:t>
            </a:r>
            <a:endParaRPr lang="ru-RU"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39962"/>
          </a:xfrm>
        </p:spPr>
        <p:txBody>
          <a:bodyPr>
            <a:normAutofit/>
          </a:bodyPr>
          <a:lstStyle/>
          <a:p>
            <a:r>
              <a:rPr lang="ru-RU" sz="4000" dirty="0" smtClean="0"/>
              <a:t>Результаты:</a:t>
            </a:r>
            <a:br>
              <a:rPr lang="ru-RU" sz="4000" dirty="0" smtClean="0"/>
            </a:br>
            <a:r>
              <a:rPr lang="ru-RU" sz="4000" dirty="0" smtClean="0"/>
              <a:t>основные черты присущие одаренным детям</a:t>
            </a:r>
            <a:endParaRPr lang="ru-RU" sz="4000" dirty="0"/>
          </a:p>
        </p:txBody>
      </p:sp>
      <p:sp>
        <p:nvSpPr>
          <p:cNvPr id="3" name="Содержимое 2"/>
          <p:cNvSpPr>
            <a:spLocks noGrp="1"/>
          </p:cNvSpPr>
          <p:nvPr>
            <p:ph idx="1"/>
          </p:nvPr>
        </p:nvSpPr>
        <p:spPr>
          <a:xfrm>
            <a:off x="457200" y="2362200"/>
            <a:ext cx="8229600" cy="3763963"/>
          </a:xfrm>
        </p:spPr>
        <p:txBody>
          <a:bodyPr/>
          <a:lstStyle/>
          <a:p>
            <a:pPr marL="514350" indent="-514350">
              <a:buFont typeface="+mj-lt"/>
              <a:buAutoNum type="arabicPeriod"/>
            </a:pPr>
            <a:r>
              <a:rPr lang="ru-RU" dirty="0" smtClean="0"/>
              <a:t>Хорошая память</a:t>
            </a:r>
          </a:p>
          <a:p>
            <a:pPr marL="514350" indent="-514350">
              <a:buFont typeface="+mj-lt"/>
              <a:buAutoNum type="arabicPeriod"/>
            </a:pPr>
            <a:r>
              <a:rPr lang="ru-RU" dirty="0" smtClean="0"/>
              <a:t>Развитое мышление</a:t>
            </a:r>
          </a:p>
          <a:p>
            <a:pPr marL="514350" indent="-514350">
              <a:buFont typeface="+mj-lt"/>
              <a:buAutoNum type="arabicPeriod"/>
            </a:pPr>
            <a:r>
              <a:rPr lang="ru-RU" dirty="0" smtClean="0"/>
              <a:t>Высокий интеллект</a:t>
            </a:r>
          </a:p>
          <a:p>
            <a:pPr marL="514350" indent="-514350">
              <a:buFont typeface="+mj-lt"/>
              <a:buAutoNum type="arabicPeriod"/>
            </a:pPr>
            <a:r>
              <a:rPr lang="ru-RU" dirty="0" smtClean="0"/>
              <a:t>Владение богатым словарным запасом</a:t>
            </a:r>
          </a:p>
          <a:p>
            <a:pPr marL="514350" indent="-514350">
              <a:buFont typeface="+mj-lt"/>
              <a:buAutoNum type="arabicPeriod"/>
            </a:pPr>
            <a:endParaRPr lang="ru-RU" dirty="0"/>
          </a:p>
        </p:txBody>
      </p:sp>
    </p:spTree>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1295400"/>
          </a:xfrm>
        </p:spPr>
        <p:txBody>
          <a:bodyPr>
            <a:normAutofit fontScale="90000"/>
          </a:bodyPr>
          <a:lstStyle/>
          <a:p>
            <a:r>
              <a:rPr lang="ru-RU" dirty="0" smtClean="0"/>
              <a:t>Внеурочная деятельность по </a:t>
            </a:r>
            <a:br>
              <a:rPr lang="ru-RU" dirty="0" smtClean="0"/>
            </a:br>
            <a:r>
              <a:rPr lang="ru-RU" dirty="0" smtClean="0"/>
              <a:t>английскому языку</a:t>
            </a:r>
            <a:endParaRPr lang="ru-RU" dirty="0"/>
          </a:p>
        </p:txBody>
      </p:sp>
      <p:sp>
        <p:nvSpPr>
          <p:cNvPr id="3" name="Содержимое 2"/>
          <p:cNvSpPr>
            <a:spLocks noGrp="1"/>
          </p:cNvSpPr>
          <p:nvPr>
            <p:ph idx="1"/>
          </p:nvPr>
        </p:nvSpPr>
        <p:spPr>
          <a:xfrm>
            <a:off x="457200" y="1676400"/>
            <a:ext cx="8229600" cy="4449763"/>
          </a:xfrm>
        </p:spPr>
        <p:txBody>
          <a:bodyPr>
            <a:normAutofit/>
          </a:bodyPr>
          <a:lstStyle/>
          <a:p>
            <a:pPr>
              <a:buNone/>
            </a:pPr>
            <a:r>
              <a:rPr lang="ru-RU" sz="2800" dirty="0" smtClean="0"/>
              <a:t>Работа с одаренными детьми должна не только основываться на урочной деятельности, но и включать в себя внеклассные мероприятия. Именно внеклассная работа, по моему мнению и вызывает тот незаменимый интерес к изучению английского языка </a:t>
            </a:r>
            <a:endParaRPr lang="ru-RU" sz="2800" dirty="0"/>
          </a:p>
        </p:txBody>
      </p:sp>
    </p:spTree>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2000"/>
            <a:ext cx="8229600" cy="655638"/>
          </a:xfrm>
        </p:spPr>
        <p:txBody>
          <a:bodyPr>
            <a:normAutofit fontScale="90000"/>
          </a:bodyPr>
          <a:lstStyle/>
          <a:p>
            <a:r>
              <a:rPr lang="ru-RU" dirty="0" smtClean="0"/>
              <a:t>Внеурочная деятельность по </a:t>
            </a:r>
            <a:br>
              <a:rPr lang="ru-RU" dirty="0" smtClean="0"/>
            </a:br>
            <a:r>
              <a:rPr lang="ru-RU" dirty="0" smtClean="0"/>
              <a:t>английскому языку</a:t>
            </a: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t>Неделя иностранных языков</a:t>
            </a:r>
          </a:p>
          <a:p>
            <a:pPr marL="514350" indent="-514350">
              <a:buFont typeface="+mj-lt"/>
              <a:buAutoNum type="arabicPeriod"/>
            </a:pPr>
            <a:r>
              <a:rPr lang="ru-RU" dirty="0" smtClean="0"/>
              <a:t>Олимпиады</a:t>
            </a:r>
          </a:p>
          <a:p>
            <a:pPr marL="514350" indent="-514350">
              <a:buFont typeface="+mj-lt"/>
              <a:buAutoNum type="arabicPeriod"/>
            </a:pPr>
            <a:r>
              <a:rPr lang="ru-RU" dirty="0" smtClean="0"/>
              <a:t>Конкурсы, чтецов, стихотворных переводчиков</a:t>
            </a:r>
          </a:p>
          <a:p>
            <a:pPr marL="514350" indent="-514350">
              <a:buFont typeface="+mj-lt"/>
              <a:buAutoNum type="arabicPeriod"/>
            </a:pPr>
            <a:r>
              <a:rPr lang="ru-RU" dirty="0" smtClean="0"/>
              <a:t>Драматизация сказок, проведение спектаклей</a:t>
            </a:r>
          </a:p>
          <a:p>
            <a:pPr marL="514350" indent="-514350">
              <a:buFont typeface="+mj-lt"/>
              <a:buAutoNum type="arabicPeriod"/>
            </a:pPr>
            <a:r>
              <a:rPr lang="ru-RU" dirty="0" smtClean="0"/>
              <a:t>Школьные и районные фестивали</a:t>
            </a:r>
            <a:endParaRPr lang="ru-RU" dirty="0"/>
          </a:p>
        </p:txBody>
      </p:sp>
    </p:spTree>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2000"/>
            <a:ext cx="8229600" cy="1600200"/>
          </a:xfrm>
        </p:spPr>
        <p:txBody>
          <a:bodyPr>
            <a:normAutofit/>
          </a:bodyPr>
          <a:lstStyle/>
          <a:p>
            <a:r>
              <a:rPr lang="en-US" sz="2700" dirty="0" smtClean="0"/>
              <a:t>“</a:t>
            </a:r>
            <a:r>
              <a:rPr lang="ru-RU" sz="2700" dirty="0" smtClean="0"/>
              <a:t>В каждом человеке солнце, только дай ему светить</a:t>
            </a:r>
            <a:r>
              <a:rPr lang="en-US" sz="2700" dirty="0" smtClean="0"/>
              <a:t>”</a:t>
            </a:r>
            <a:r>
              <a:rPr lang="ru-RU" sz="2700"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endParaRPr lang="ru-RU" dirty="0" smtClean="0"/>
          </a:p>
          <a:p>
            <a:pPr>
              <a:buNone/>
            </a:pPr>
            <a:endParaRPr lang="ru-RU" dirty="0"/>
          </a:p>
        </p:txBody>
      </p:sp>
      <p:sp>
        <p:nvSpPr>
          <p:cNvPr id="4" name="TextBox 3"/>
          <p:cNvSpPr txBox="1"/>
          <p:nvPr/>
        </p:nvSpPr>
        <p:spPr>
          <a:xfrm>
            <a:off x="6324600" y="1524000"/>
            <a:ext cx="3352800" cy="523220"/>
          </a:xfrm>
          <a:prstGeom prst="rect">
            <a:avLst/>
          </a:prstGeom>
          <a:noFill/>
        </p:spPr>
        <p:txBody>
          <a:bodyPr wrap="square" rtlCol="0">
            <a:spAutoFit/>
          </a:bodyPr>
          <a:lstStyle/>
          <a:p>
            <a:r>
              <a:rPr lang="ru-RU" sz="2800" dirty="0" smtClean="0"/>
              <a:t>Сократ</a:t>
            </a:r>
            <a:endParaRPr lang="ru-RU" sz="2800" dirty="0"/>
          </a:p>
        </p:txBody>
      </p:sp>
      <p:sp>
        <p:nvSpPr>
          <p:cNvPr id="6" name="TextBox 5"/>
          <p:cNvSpPr txBox="1"/>
          <p:nvPr/>
        </p:nvSpPr>
        <p:spPr>
          <a:xfrm>
            <a:off x="1066800" y="2209800"/>
            <a:ext cx="7086600" cy="2862322"/>
          </a:xfrm>
          <a:prstGeom prst="rect">
            <a:avLst/>
          </a:prstGeom>
          <a:noFill/>
        </p:spPr>
        <p:txBody>
          <a:bodyPr wrap="square" rtlCol="0">
            <a:spAutoFit/>
          </a:bodyPr>
          <a:lstStyle/>
          <a:p>
            <a:r>
              <a:rPr lang="ru-RU" sz="2000" dirty="0" smtClean="0"/>
              <a:t>Станет ли ребёнок талантливой личностью с признаками одарённости? Это зависит от широкого спектра причин и факторов. Важную роль в этом играют взрослые, перед педагогом стоит нелегкая задача по созданию максимально благоприятных, комфортных условий для всестороннего развития ученика, формированию ситуации успеха, которая будет положительно мотивировать и стимулировать творческую активность одарённых школьников. Я пытаюсь достичь этого.</a:t>
            </a:r>
            <a:endParaRPr lang="ru-RU" sz="2000" dirty="0"/>
          </a:p>
        </p:txBody>
      </p:sp>
    </p:spTree>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1143000"/>
          </a:xfrm>
        </p:spPr>
        <p:txBody>
          <a:bodyPr>
            <a:normAutofit fontScale="90000"/>
          </a:bodyPr>
          <a:lstStyle/>
          <a:p>
            <a:r>
              <a:rPr lang="ru-RU" dirty="0" err="1" smtClean="0"/>
              <a:t>Терёшкина</a:t>
            </a:r>
            <a:r>
              <a:rPr lang="ru-RU" dirty="0" smtClean="0"/>
              <a:t> Галина Петровна</a:t>
            </a:r>
            <a:br>
              <a:rPr lang="ru-RU" dirty="0" smtClean="0"/>
            </a:br>
            <a:r>
              <a:rPr lang="ru-RU" dirty="0" smtClean="0"/>
              <a:t>учитель английского языка</a:t>
            </a:r>
            <a:endParaRPr lang="ru-RU" dirty="0"/>
          </a:p>
        </p:txBody>
      </p:sp>
      <p:sp>
        <p:nvSpPr>
          <p:cNvPr id="3" name="Содержимое 2"/>
          <p:cNvSpPr>
            <a:spLocks noGrp="1"/>
          </p:cNvSpPr>
          <p:nvPr>
            <p:ph idx="1"/>
          </p:nvPr>
        </p:nvSpPr>
        <p:spPr/>
        <p:txBody>
          <a:bodyPr/>
          <a:lstStyle/>
          <a:p>
            <a:pPr>
              <a:buNone/>
            </a:pPr>
            <a:r>
              <a:rPr lang="ru-RU" sz="2000" dirty="0" smtClean="0"/>
              <a:t>	Категория: Высшая</a:t>
            </a:r>
          </a:p>
          <a:p>
            <a:pPr>
              <a:buNone/>
            </a:pPr>
            <a:r>
              <a:rPr lang="ru-RU" sz="2000" dirty="0" smtClean="0"/>
              <a:t>	Стаж: 33 года</a:t>
            </a:r>
          </a:p>
          <a:p>
            <a:pPr>
              <a:buNone/>
            </a:pPr>
            <a:r>
              <a:rPr lang="ru-RU" sz="2000" dirty="0" smtClean="0"/>
              <a:t>	Звание:  </a:t>
            </a:r>
            <a:r>
              <a:rPr lang="en-US" sz="2000" dirty="0" smtClean="0"/>
              <a:t>“</a:t>
            </a:r>
            <a:r>
              <a:rPr lang="ru-RU" sz="2000" dirty="0" smtClean="0"/>
              <a:t>Заслуженный учитель РМ</a:t>
            </a:r>
            <a:r>
              <a:rPr lang="en-US" sz="2000" dirty="0" smtClean="0"/>
              <a:t>”</a:t>
            </a:r>
          </a:p>
          <a:p>
            <a:pPr>
              <a:buNone/>
            </a:pPr>
            <a:r>
              <a:rPr lang="en-US" sz="2000" dirty="0" smtClean="0"/>
              <a:t>	</a:t>
            </a:r>
            <a:r>
              <a:rPr lang="ru-RU" sz="2000" dirty="0" smtClean="0"/>
              <a:t>Курсы: Новые тенденции в </a:t>
            </a:r>
          </a:p>
          <a:p>
            <a:pPr>
              <a:buNone/>
            </a:pPr>
            <a:r>
              <a:rPr lang="ru-RU" sz="2000" dirty="0" smtClean="0"/>
              <a:t>	лингвистическом образовании </a:t>
            </a:r>
          </a:p>
          <a:p>
            <a:pPr>
              <a:buNone/>
            </a:pPr>
            <a:r>
              <a:rPr lang="ru-RU" sz="2000" dirty="0" smtClean="0"/>
              <a:t>	в условиях перехода на ФГОС ОО, 2014 г.</a:t>
            </a:r>
          </a:p>
          <a:p>
            <a:pPr>
              <a:buNone/>
            </a:pPr>
            <a:endParaRPr lang="ru-RU" sz="2000" dirty="0" smtClean="0"/>
          </a:p>
          <a:p>
            <a:pPr>
              <a:buNone/>
            </a:pPr>
            <a:r>
              <a:rPr lang="ru-RU" sz="2000" dirty="0" smtClean="0"/>
              <a:t>	</a:t>
            </a:r>
          </a:p>
          <a:p>
            <a:endParaRPr lang="ru-RU" dirty="0" smtClean="0"/>
          </a:p>
          <a:p>
            <a:pPr>
              <a:buNone/>
            </a:pPr>
            <a:endParaRPr lang="ru-RU" dirty="0"/>
          </a:p>
        </p:txBody>
      </p:sp>
      <p:pic>
        <p:nvPicPr>
          <p:cNvPr id="1026" name="Picture 2" descr="C:\Documents and Settings\Галина Петровна\Мои документы\Мои рисунки\Работа\3311.JPG"/>
          <p:cNvPicPr>
            <a:picLocks noChangeAspect="1" noChangeArrowheads="1"/>
          </p:cNvPicPr>
          <p:nvPr/>
        </p:nvPicPr>
        <p:blipFill>
          <a:blip r:embed="rId2"/>
          <a:srcRect/>
          <a:stretch>
            <a:fillRect/>
          </a:stretch>
        </p:blipFill>
        <p:spPr bwMode="auto">
          <a:xfrm>
            <a:off x="5257800" y="1600200"/>
            <a:ext cx="3211684" cy="3960812"/>
          </a:xfrm>
          <a:prstGeom prst="rect">
            <a:avLst/>
          </a:prstGeom>
          <a:ln>
            <a:noFill/>
          </a:ln>
          <a:effectLst>
            <a:softEdge rad="112500"/>
          </a:effectLst>
        </p:spPr>
      </p:pic>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19200"/>
            <a:ext cx="8229600" cy="198438"/>
          </a:xfrm>
        </p:spPr>
        <p:txBody>
          <a:bodyPr>
            <a:normAutofit fontScale="90000"/>
          </a:bodyPr>
          <a:lstStyle/>
          <a:p>
            <a:r>
              <a:rPr lang="ru-RU" sz="2400" dirty="0" smtClean="0"/>
              <a:t>МБОУ </a:t>
            </a:r>
            <a:r>
              <a:rPr lang="en-US" sz="2400" dirty="0" smtClean="0"/>
              <a:t>“</a:t>
            </a:r>
            <a:r>
              <a:rPr lang="ru-RU" sz="2400" dirty="0" smtClean="0"/>
              <a:t>Торбеевская средняя общеобразовательная школа №1</a:t>
            </a:r>
            <a:r>
              <a:rPr lang="en-US" sz="2400" dirty="0" smtClean="0"/>
              <a:t>”</a:t>
            </a:r>
            <a:r>
              <a:rPr lang="ru-RU" dirty="0" smtClean="0"/>
              <a:t/>
            </a:r>
            <a:br>
              <a:rPr lang="ru-RU" dirty="0" smtClean="0"/>
            </a:br>
            <a:endParaRPr lang="ru-RU" dirty="0"/>
          </a:p>
        </p:txBody>
      </p:sp>
      <p:pic>
        <p:nvPicPr>
          <p:cNvPr id="2050" name="Picture 2" descr="C:\Documents and Settings\Галина Петровна\Мои документы\Мои рисунки\Работа\shkola.jpg"/>
          <p:cNvPicPr>
            <a:picLocks noChangeAspect="1" noChangeArrowheads="1"/>
          </p:cNvPicPr>
          <p:nvPr/>
        </p:nvPicPr>
        <p:blipFill>
          <a:blip r:embed="rId2"/>
          <a:srcRect/>
          <a:stretch>
            <a:fillRect/>
          </a:stretch>
        </p:blipFill>
        <p:spPr bwMode="auto">
          <a:xfrm>
            <a:off x="2209800" y="1219200"/>
            <a:ext cx="4876800" cy="3666126"/>
          </a:xfrm>
          <a:prstGeom prst="rect">
            <a:avLst/>
          </a:prstGeom>
          <a:ln>
            <a:noFill/>
          </a:ln>
          <a:effectLst>
            <a:softEdge rad="112500"/>
          </a:effectLst>
        </p:spPr>
      </p:pic>
      <p:sp>
        <p:nvSpPr>
          <p:cNvPr id="5" name="TextBox 4"/>
          <p:cNvSpPr txBox="1"/>
          <p:nvPr/>
        </p:nvSpPr>
        <p:spPr>
          <a:xfrm>
            <a:off x="3200400" y="4876800"/>
            <a:ext cx="5638800" cy="646331"/>
          </a:xfrm>
          <a:prstGeom prst="rect">
            <a:avLst/>
          </a:prstGeom>
          <a:noFill/>
        </p:spPr>
        <p:txBody>
          <a:bodyPr wrap="square" rtlCol="0">
            <a:spAutoFit/>
          </a:bodyPr>
          <a:lstStyle/>
          <a:p>
            <a:r>
              <a:rPr lang="ru-RU" dirty="0" smtClean="0"/>
              <a:t>Рейтинг лучших школ России. </a:t>
            </a:r>
          </a:p>
          <a:p>
            <a:r>
              <a:rPr lang="ru-RU" dirty="0" smtClean="0"/>
              <a:t>200 сельских общеобразовательных учреждений</a:t>
            </a:r>
            <a:endParaRPr lang="ru-RU" dirty="0"/>
          </a:p>
        </p:txBody>
      </p:sp>
    </p:spTree>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685800"/>
            <a:ext cx="8229600" cy="4525963"/>
          </a:xfrm>
        </p:spPr>
        <p:txBody>
          <a:bodyPr>
            <a:normAutofit fontScale="92500"/>
          </a:bodyPr>
          <a:lstStyle/>
          <a:p>
            <a:pPr>
              <a:buNone/>
            </a:pPr>
            <a:r>
              <a:rPr lang="ru-RU" sz="1800" dirty="0" smtClean="0"/>
              <a:t>В свете Концепции модернизации образования в современных условиях остро встаёт вопрос поиска путей повышения социально-экономического потенциала общества. Это возможно в случае роста интеллектуального уровня людей, которые в дальнейшем станут носителями ведущих идей общественного процесса.</a:t>
            </a:r>
          </a:p>
          <a:p>
            <a:pPr>
              <a:buNone/>
            </a:pPr>
            <a:r>
              <a:rPr lang="ru-RU" sz="1800" dirty="0" smtClean="0"/>
              <a:t>Образовательное учреждение предоставляет учащимся возможность широкого выбора спектра занятий, направленных на развитие школьника. Экскурсии, кружки, секции, Всероссийская олимпиада школьников, интеллектуальные марафоны. Конкурсы, фестивали, интерактивные игры, интеллектуальные игры, соревнования, исследования, проводимые на уровне школы, муниципалитета, также способствуют интеллектуальному, творческому развитию личности, делают ее нравственно крепкой, способствуют её социализации.</a:t>
            </a:r>
          </a:p>
          <a:p>
            <a:pPr>
              <a:buNone/>
            </a:pPr>
            <a:r>
              <a:rPr lang="ru-RU" sz="1800" dirty="0" smtClean="0"/>
              <a:t>Проблема работы с одаренными учащимися чрезвычайно актуальна для современного российского общества, поэтому деятельность МБОУ </a:t>
            </a:r>
            <a:r>
              <a:rPr lang="en-US" sz="1800" dirty="0" smtClean="0"/>
              <a:t>“</a:t>
            </a:r>
            <a:r>
              <a:rPr lang="ru-RU" sz="1800" dirty="0" smtClean="0"/>
              <a:t>Торбеевская средняя общеобразовательная школа №1</a:t>
            </a:r>
            <a:r>
              <a:rPr lang="en-US" sz="1800" dirty="0" smtClean="0"/>
              <a:t>”</a:t>
            </a:r>
            <a:r>
              <a:rPr lang="ru-RU" sz="1800" dirty="0" smtClean="0"/>
              <a:t> тесно связана с Концепцией общенациональной системы выявления и развития молодых талантов.</a:t>
            </a:r>
          </a:p>
          <a:p>
            <a:pPr>
              <a:buNone/>
            </a:pPr>
            <a:endParaRPr lang="ru-RU" sz="1800" dirty="0" smtClean="0"/>
          </a:p>
          <a:p>
            <a:pPr>
              <a:buNone/>
            </a:pPr>
            <a:endParaRPr lang="ru-RU" sz="1800" dirty="0"/>
          </a:p>
        </p:txBody>
      </p:sp>
    </p:spTree>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609600"/>
            <a:ext cx="8102600" cy="1739900"/>
          </a:xfrm>
          <a:noFill/>
          <a:ln w="19050"/>
        </p:spPr>
        <p:txBody>
          <a:bodyPr>
            <a:normAutofit fontScale="90000"/>
          </a:bodyPr>
          <a:lstStyle/>
          <a:p>
            <a:pPr algn="l" eaLnBrk="1" hangingPunct="1"/>
            <a:r>
              <a:rPr lang="ru-RU" sz="3200" dirty="0" smtClean="0">
                <a:latin typeface="Arial" charset="0"/>
                <a:cs typeface="Arial" charset="0"/>
              </a:rPr>
              <a:t/>
            </a:r>
            <a:br>
              <a:rPr lang="ru-RU" sz="3200" dirty="0" smtClean="0">
                <a:latin typeface="Arial" charset="0"/>
                <a:cs typeface="Arial" charset="0"/>
              </a:rPr>
            </a:br>
            <a:r>
              <a:rPr lang="ru-RU" sz="3600" dirty="0" smtClean="0">
                <a:latin typeface="Arial" charset="0"/>
                <a:cs typeface="Arial" charset="0"/>
              </a:rPr>
              <a:t>Концепция общенациональной системы выявления и развития молодых талантов</a:t>
            </a:r>
            <a:r>
              <a:rPr lang="ru-RU" sz="3600" dirty="0" smtClean="0"/>
              <a:t/>
            </a:r>
            <a:br>
              <a:rPr lang="ru-RU" sz="3600" dirty="0" smtClean="0"/>
            </a:br>
            <a:endParaRPr lang="ru-RU" sz="3600" dirty="0" smtClean="0"/>
          </a:p>
        </p:txBody>
      </p:sp>
      <p:sp>
        <p:nvSpPr>
          <p:cNvPr id="4" name="TextBox 3"/>
          <p:cNvSpPr txBox="1"/>
          <p:nvPr/>
        </p:nvSpPr>
        <p:spPr>
          <a:xfrm>
            <a:off x="5562600" y="2590800"/>
            <a:ext cx="2810677" cy="1200329"/>
          </a:xfrm>
          <a:prstGeom prst="rect">
            <a:avLst/>
          </a:prstGeom>
          <a:noFill/>
        </p:spPr>
        <p:txBody>
          <a:bodyPr wrap="square" rtlCol="0">
            <a:spAutoFit/>
          </a:bodyPr>
          <a:lstStyle/>
          <a:p>
            <a:pPr algn="ctr" eaLnBrk="1" hangingPunct="1">
              <a:buFontTx/>
              <a:buNone/>
              <a:defRPr/>
            </a:pPr>
            <a:r>
              <a:rPr lang="ru-RU" b="1" dirty="0" smtClean="0">
                <a:latin typeface="Arial" pitchFamily="34" charset="0"/>
                <a:cs typeface="Arial" pitchFamily="34" charset="0"/>
              </a:rPr>
              <a:t>Утверждена</a:t>
            </a:r>
          </a:p>
          <a:p>
            <a:pPr algn="ctr" eaLnBrk="1" hangingPunct="1">
              <a:buFontTx/>
              <a:buNone/>
              <a:defRPr/>
            </a:pPr>
            <a:r>
              <a:rPr lang="ru-RU" b="1" dirty="0" smtClean="0">
                <a:latin typeface="Arial" pitchFamily="34" charset="0"/>
                <a:cs typeface="Arial" pitchFamily="34" charset="0"/>
              </a:rPr>
              <a:t>Президентом РФ</a:t>
            </a:r>
          </a:p>
          <a:p>
            <a:pPr algn="ctr" eaLnBrk="1" hangingPunct="1">
              <a:buFontTx/>
              <a:buNone/>
              <a:defRPr/>
            </a:pPr>
            <a:r>
              <a:rPr lang="ru-RU" b="1" dirty="0" smtClean="0">
                <a:latin typeface="Arial" pitchFamily="34" charset="0"/>
                <a:cs typeface="Arial" pitchFamily="34" charset="0"/>
              </a:rPr>
              <a:t>3 апреля 2012 г.</a:t>
            </a:r>
          </a:p>
          <a:p>
            <a:pPr algn="ctr"/>
            <a:endParaRPr lang="ru-RU" dirty="0"/>
          </a:p>
        </p:txBody>
      </p:sp>
    </p:spTree>
  </p:cSld>
  <p:clrMapOvr>
    <a:masterClrMapping/>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75" y="214313"/>
            <a:ext cx="8786813" cy="6357937"/>
          </a:xfrm>
        </p:spPr>
        <p:style>
          <a:lnRef idx="2">
            <a:schemeClr val="dk1"/>
          </a:lnRef>
          <a:fillRef idx="1">
            <a:schemeClr val="lt1"/>
          </a:fillRef>
          <a:effectRef idx="0">
            <a:schemeClr val="dk1"/>
          </a:effectRef>
          <a:fontRef idx="minor">
            <a:schemeClr val="dk1"/>
          </a:fontRef>
        </p:style>
        <p:txBody>
          <a:bodyPr/>
          <a:lstStyle/>
          <a:p>
            <a:pPr eaLnBrk="1" hangingPunct="1">
              <a:buFontTx/>
              <a:buNone/>
              <a:defRPr/>
            </a:pPr>
            <a:r>
              <a:rPr lang="ru-RU" sz="2600" b="1" dirty="0" smtClean="0">
                <a:solidFill>
                  <a:schemeClr val="tx2"/>
                </a:solidFill>
                <a:latin typeface="Arial" pitchFamily="34" charset="0"/>
                <a:cs typeface="Arial" pitchFamily="34" charset="0"/>
              </a:rPr>
              <a:t>а) приоритет интересов личности ребёнка, его права на свободу выбора профессии, забота о его здоровье;</a:t>
            </a:r>
          </a:p>
          <a:p>
            <a:pPr eaLnBrk="1" hangingPunct="1">
              <a:buFontTx/>
              <a:buNone/>
              <a:defRPr/>
            </a:pPr>
            <a:r>
              <a:rPr lang="ru-RU" sz="2600" b="1" dirty="0" smtClean="0">
                <a:solidFill>
                  <a:schemeClr val="tx2"/>
                </a:solidFill>
                <a:latin typeface="Arial" pitchFamily="34" charset="0"/>
                <a:cs typeface="Arial" pitchFamily="34" charset="0"/>
              </a:rPr>
              <a:t>б) доступность и открытость;</a:t>
            </a:r>
          </a:p>
          <a:p>
            <a:pPr eaLnBrk="1" hangingPunct="1">
              <a:buFontTx/>
              <a:buNone/>
              <a:defRPr/>
            </a:pPr>
            <a:r>
              <a:rPr lang="ru-RU" sz="2600" b="1" dirty="0" smtClean="0">
                <a:solidFill>
                  <a:schemeClr val="tx2"/>
                </a:solidFill>
                <a:latin typeface="Arial" pitchFamily="34" charset="0"/>
                <a:cs typeface="Arial" pitchFamily="34" charset="0"/>
              </a:rPr>
              <a:t>в) опора на высококвалифицированные кадры, лучшие образовательные учреждения, передовые методики обучения;</a:t>
            </a:r>
          </a:p>
          <a:p>
            <a:pPr eaLnBrk="1" hangingPunct="1">
              <a:buFontTx/>
              <a:buNone/>
              <a:defRPr/>
            </a:pPr>
            <a:r>
              <a:rPr lang="ru-RU" sz="2600" b="1" dirty="0" smtClean="0">
                <a:solidFill>
                  <a:schemeClr val="tx2"/>
                </a:solidFill>
                <a:latin typeface="Arial" pitchFamily="34" charset="0"/>
                <a:cs typeface="Arial" pitchFamily="34" charset="0"/>
              </a:rPr>
              <a:t>г) индивидуальный подход в обучении, непрерывность и преемственность на всех уровнях образования;</a:t>
            </a:r>
          </a:p>
          <a:p>
            <a:pPr eaLnBrk="1" hangingPunct="1">
              <a:buFontTx/>
              <a:buNone/>
              <a:defRPr/>
            </a:pPr>
            <a:r>
              <a:rPr lang="ru-RU" sz="2600" b="1" dirty="0" err="1" smtClean="0">
                <a:solidFill>
                  <a:schemeClr val="tx2"/>
                </a:solidFill>
                <a:latin typeface="Arial" pitchFamily="34" charset="0"/>
                <a:cs typeface="Arial" pitchFamily="34" charset="0"/>
              </a:rPr>
              <a:t>д</a:t>
            </a:r>
            <a:r>
              <a:rPr lang="ru-RU" sz="2600" b="1" dirty="0" smtClean="0">
                <a:solidFill>
                  <a:schemeClr val="tx2"/>
                </a:solidFill>
                <a:latin typeface="Arial" pitchFamily="34" charset="0"/>
                <a:cs typeface="Arial" pitchFamily="34" charset="0"/>
              </a:rPr>
              <a:t>) межведомственное и сетевое взаимодействие;</a:t>
            </a:r>
          </a:p>
          <a:p>
            <a:pPr eaLnBrk="1" hangingPunct="1">
              <a:buFontTx/>
              <a:buNone/>
              <a:defRPr/>
            </a:pPr>
            <a:r>
              <a:rPr lang="ru-RU" sz="2600" b="1" dirty="0" smtClean="0">
                <a:solidFill>
                  <a:schemeClr val="tx2"/>
                </a:solidFill>
                <a:latin typeface="Arial" pitchFamily="34" charset="0"/>
                <a:cs typeface="Arial" pitchFamily="34" charset="0"/>
              </a:rPr>
              <a:t>е) общественный и профессиональный контроль;</a:t>
            </a:r>
          </a:p>
          <a:p>
            <a:pPr eaLnBrk="1" hangingPunct="1">
              <a:buFontTx/>
              <a:buNone/>
              <a:defRPr/>
            </a:pPr>
            <a:r>
              <a:rPr lang="ru-RU" sz="2600" b="1" dirty="0" smtClean="0">
                <a:solidFill>
                  <a:schemeClr val="tx2"/>
                </a:solidFill>
                <a:latin typeface="Arial" pitchFamily="34" charset="0"/>
                <a:cs typeface="Arial" pitchFamily="34" charset="0"/>
              </a:rPr>
              <a:t>ж) сочетание государственных и общественных инициатив и ресурсов.</a:t>
            </a:r>
            <a:endParaRPr lang="ru-RU" sz="2600" b="1" dirty="0" smtClean="0">
              <a:latin typeface="Arial" pitchFamily="34" charset="0"/>
              <a:cs typeface="Arial" pitchFamily="34" charset="0"/>
            </a:endParaRPr>
          </a:p>
        </p:txBody>
      </p:sp>
      <p:sp>
        <p:nvSpPr>
          <p:cNvPr id="5" name="Скругленный прямоугольник 4"/>
          <p:cNvSpPr/>
          <p:nvPr/>
        </p:nvSpPr>
        <p:spPr>
          <a:xfrm>
            <a:off x="5715000" y="1143000"/>
            <a:ext cx="2857500" cy="642938"/>
          </a:xfrm>
          <a:prstGeom prst="roundRect">
            <a:avLst/>
          </a:prstGeom>
          <a:ln w="57150"/>
        </p:spPr>
        <p:style>
          <a:lnRef idx="2">
            <a:schemeClr val="accent6"/>
          </a:lnRef>
          <a:fillRef idx="1">
            <a:schemeClr val="lt1"/>
          </a:fillRef>
          <a:effectRef idx="0">
            <a:schemeClr val="accent6"/>
          </a:effectRef>
          <a:fontRef idx="minor">
            <a:schemeClr val="dk1"/>
          </a:fontRef>
        </p:style>
        <p:txBody>
          <a:bodyPr anchor="ctr"/>
          <a:lstStyle/>
          <a:p>
            <a:pPr algn="ctr">
              <a:defRPr/>
            </a:pPr>
            <a:r>
              <a:rPr lang="ru-RU" sz="3200" b="1" dirty="0">
                <a:latin typeface="Arial" pitchFamily="34" charset="0"/>
                <a:cs typeface="Arial" pitchFamily="34" charset="0"/>
              </a:rPr>
              <a:t>принципы</a:t>
            </a:r>
          </a:p>
        </p:txBody>
      </p:sp>
    </p:spTree>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500" y="428625"/>
            <a:ext cx="8393113" cy="6000750"/>
          </a:xfrm>
          <a:solidFill>
            <a:schemeClr val="bg1"/>
          </a:solidFill>
          <a:ln w="28575">
            <a:solidFill>
              <a:schemeClr val="tx1"/>
            </a:solidFill>
          </a:ln>
        </p:spPr>
        <p:txBody>
          <a:bodyPr/>
          <a:lstStyle/>
          <a:p>
            <a:pPr eaLnBrk="1" hangingPunct="1">
              <a:buFontTx/>
              <a:buNone/>
            </a:pPr>
            <a:r>
              <a:rPr lang="ru-RU" sz="2800" b="1" dirty="0" smtClean="0">
                <a:latin typeface="Arial" charset="0"/>
                <a:cs typeface="Arial" charset="0"/>
              </a:rPr>
              <a:t>а) создание условий для развития способностей всех детей и молодёжи независимо от места жительства, социального положения и финансовых возможностей семьи;</a:t>
            </a:r>
          </a:p>
          <a:p>
            <a:pPr eaLnBrk="1" hangingPunct="1">
              <a:buFontTx/>
              <a:buNone/>
            </a:pPr>
            <a:r>
              <a:rPr lang="ru-RU" sz="2800" b="1" dirty="0" smtClean="0">
                <a:latin typeface="Arial" charset="0"/>
                <a:cs typeface="Arial" charset="0"/>
              </a:rPr>
              <a:t>б) поддержка лучших учителей и образовательных учреждений, распространение лучшей практики их работы и передовых методов обучения;</a:t>
            </a:r>
          </a:p>
          <a:p>
            <a:pPr eaLnBrk="1" hangingPunct="1">
              <a:buFontTx/>
              <a:buNone/>
            </a:pPr>
            <a:r>
              <a:rPr lang="ru-RU" sz="2800" b="1" dirty="0" smtClean="0">
                <a:latin typeface="Arial" charset="0"/>
                <a:cs typeface="Arial" charset="0"/>
              </a:rPr>
              <a:t>в) поддержка образовательных учреждений высшей категории для детей, подростков и молодых людей, проявивших выдающиеся способности.</a:t>
            </a:r>
          </a:p>
        </p:txBody>
      </p:sp>
      <p:sp>
        <p:nvSpPr>
          <p:cNvPr id="4" name="Скругленный прямоугольник 3"/>
          <p:cNvSpPr/>
          <p:nvPr/>
        </p:nvSpPr>
        <p:spPr>
          <a:xfrm>
            <a:off x="5715000" y="5929313"/>
            <a:ext cx="2857500" cy="642937"/>
          </a:xfrm>
          <a:prstGeom prst="roundRect">
            <a:avLst/>
          </a:prstGeom>
          <a:ln w="57150"/>
        </p:spPr>
        <p:style>
          <a:lnRef idx="2">
            <a:schemeClr val="accent6"/>
          </a:lnRef>
          <a:fillRef idx="1">
            <a:schemeClr val="lt1"/>
          </a:fillRef>
          <a:effectRef idx="0">
            <a:schemeClr val="accent6"/>
          </a:effectRef>
          <a:fontRef idx="minor">
            <a:schemeClr val="dk1"/>
          </a:fontRef>
        </p:style>
        <p:txBody>
          <a:bodyPr anchor="ctr"/>
          <a:lstStyle/>
          <a:p>
            <a:pPr algn="ctr">
              <a:defRPr/>
            </a:pPr>
            <a:r>
              <a:rPr lang="ru-RU" sz="3200" b="1" dirty="0">
                <a:latin typeface="Arial" pitchFamily="34" charset="0"/>
                <a:cs typeface="Arial" pitchFamily="34" charset="0"/>
              </a:rPr>
              <a:t>задачи</a:t>
            </a:r>
          </a:p>
        </p:txBody>
      </p:sp>
    </p:spTree>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2000"/>
            <a:ext cx="8229600" cy="1143000"/>
          </a:xfrm>
        </p:spPr>
        <p:txBody>
          <a:bodyPr>
            <a:noAutofit/>
          </a:bodyPr>
          <a:lstStyle/>
          <a:p>
            <a:r>
              <a:rPr lang="ru-RU" sz="3200" dirty="0" smtClean="0"/>
              <a:t>Организация системы работы с одаренными учащимися на уроках и во внеурочной деятельности по иностранному языку</a:t>
            </a:r>
            <a:endParaRPr lang="ru-RU" sz="3200" dirty="0"/>
          </a:p>
        </p:txBody>
      </p:sp>
      <p:sp>
        <p:nvSpPr>
          <p:cNvPr id="3" name="Содержимое 2"/>
          <p:cNvSpPr>
            <a:spLocks noGrp="1"/>
          </p:cNvSpPr>
          <p:nvPr>
            <p:ph idx="1"/>
          </p:nvPr>
        </p:nvSpPr>
        <p:spPr>
          <a:xfrm>
            <a:off x="457200" y="2332037"/>
            <a:ext cx="8229600" cy="4525963"/>
          </a:xfrm>
        </p:spPr>
        <p:txBody>
          <a:bodyPr/>
          <a:lstStyle/>
          <a:p>
            <a:pPr marL="514350" indent="-514350">
              <a:buFont typeface="+mj-lt"/>
              <a:buAutoNum type="arabicPeriod"/>
            </a:pPr>
            <a:r>
              <a:rPr lang="ru-RU" sz="1800" dirty="0" smtClean="0"/>
              <a:t>Выявить тип одаренности каждого ребёнка</a:t>
            </a:r>
          </a:p>
          <a:p>
            <a:pPr marL="514350" indent="-514350">
              <a:buFont typeface="+mj-lt"/>
              <a:buAutoNum type="arabicPeriod"/>
            </a:pPr>
            <a:r>
              <a:rPr lang="ru-RU" sz="1800" dirty="0" smtClean="0"/>
              <a:t>Организовать индивидуальную работу с учётом типа одаренности детей и их увлечений</a:t>
            </a:r>
          </a:p>
          <a:p>
            <a:pPr marL="514350" indent="-514350">
              <a:buFont typeface="+mj-lt"/>
              <a:buAutoNum type="arabicPeriod"/>
            </a:pPr>
            <a:r>
              <a:rPr lang="ru-RU" sz="1800" dirty="0" smtClean="0"/>
              <a:t>Создать систему диагностического развития одаренности детей в процессе реализации программы</a:t>
            </a:r>
          </a:p>
          <a:p>
            <a:pPr marL="514350" indent="-514350">
              <a:buFont typeface="+mj-lt"/>
              <a:buAutoNum type="arabicPeriod"/>
            </a:pPr>
            <a:r>
              <a:rPr lang="ru-RU" sz="1800" dirty="0" smtClean="0"/>
              <a:t>Обеспечить  методическую, кадровую, материальную поддержку развития одаренных детей</a:t>
            </a:r>
          </a:p>
          <a:p>
            <a:pPr marL="514350" indent="-514350">
              <a:buFont typeface="+mj-lt"/>
              <a:buAutoNum type="arabicPeriod"/>
            </a:pPr>
            <a:r>
              <a:rPr lang="ru-RU" sz="1800" dirty="0" smtClean="0"/>
              <a:t>Сформировать банк ресурсов по работе с одаренными детьми</a:t>
            </a:r>
          </a:p>
          <a:p>
            <a:pPr marL="514350" indent="-514350">
              <a:buFont typeface="+mj-lt"/>
              <a:buAutoNum type="arabicPeriod"/>
            </a:pPr>
            <a:r>
              <a:rPr lang="ru-RU" sz="1800" dirty="0" smtClean="0"/>
              <a:t>Распространение опыта работы (педагогический институт и.м. М.Е. </a:t>
            </a:r>
            <a:r>
              <a:rPr lang="ru-RU" sz="1800" dirty="0" err="1" smtClean="0"/>
              <a:t>Евсевьева</a:t>
            </a:r>
            <a:r>
              <a:rPr lang="ru-RU" sz="1800" dirty="0" smtClean="0"/>
              <a:t>, ф-т иностранных языков)</a:t>
            </a:r>
          </a:p>
          <a:p>
            <a:pPr marL="514350" indent="-514350">
              <a:buFont typeface="+mj-lt"/>
              <a:buAutoNum type="arabicPeriod"/>
            </a:pPr>
            <a:endParaRPr lang="ru-RU" dirty="0"/>
          </a:p>
        </p:txBody>
      </p:sp>
    </p:spTree>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85800"/>
            <a:ext cx="8229600" cy="838200"/>
          </a:xfrm>
        </p:spPr>
        <p:txBody>
          <a:bodyPr>
            <a:normAutofit/>
          </a:bodyPr>
          <a:lstStyle/>
          <a:p>
            <a:r>
              <a:rPr lang="ru-RU" sz="3600" dirty="0" smtClean="0"/>
              <a:t>Тип одарённости и пути её развития</a:t>
            </a:r>
            <a:endParaRPr lang="ru-RU" sz="3600" dirty="0"/>
          </a:p>
        </p:txBody>
      </p:sp>
      <p:sp>
        <p:nvSpPr>
          <p:cNvPr id="3" name="Содержимое 2"/>
          <p:cNvSpPr>
            <a:spLocks noGrp="1"/>
          </p:cNvSpPr>
          <p:nvPr>
            <p:ph idx="1"/>
          </p:nvPr>
        </p:nvSpPr>
        <p:spPr>
          <a:xfrm>
            <a:off x="457200" y="1600200"/>
            <a:ext cx="8229600" cy="4953000"/>
          </a:xfrm>
        </p:spPr>
        <p:txBody>
          <a:bodyPr>
            <a:normAutofit/>
          </a:bodyPr>
          <a:lstStyle/>
          <a:p>
            <a:pPr marL="514350" indent="-514350">
              <a:buFont typeface="+mj-lt"/>
              <a:buAutoNum type="arabicPeriod"/>
            </a:pPr>
            <a:r>
              <a:rPr lang="ru-RU" sz="1800" b="1" dirty="0" smtClean="0"/>
              <a:t>Интеллектуальная одаренность:</a:t>
            </a:r>
          </a:p>
          <a:p>
            <a:pPr marL="514350" indent="-514350"/>
            <a:r>
              <a:rPr lang="ru-RU" sz="1800" dirty="0" smtClean="0"/>
              <a:t>Спецкурсы, лингвострановедческие курсы со 2 класса  </a:t>
            </a:r>
            <a:r>
              <a:rPr lang="en-US" sz="1800" dirty="0" smtClean="0"/>
              <a:t>“</a:t>
            </a:r>
            <a:r>
              <a:rPr lang="ru-RU" sz="1800" dirty="0" smtClean="0"/>
              <a:t>Страны изучаемого языка глазами русского человека</a:t>
            </a:r>
            <a:r>
              <a:rPr lang="en-US" sz="1800" dirty="0" smtClean="0"/>
              <a:t>”</a:t>
            </a:r>
            <a:endParaRPr lang="ru-RU" sz="1800" dirty="0" smtClean="0"/>
          </a:p>
          <a:p>
            <a:pPr marL="514350" indent="-514350"/>
            <a:r>
              <a:rPr lang="ru-RU" sz="1800" dirty="0" smtClean="0"/>
              <a:t>Ученическое научное общество</a:t>
            </a:r>
          </a:p>
          <a:p>
            <a:pPr marL="514350" indent="-514350"/>
            <a:r>
              <a:rPr lang="ru-RU" sz="1800" dirty="0" smtClean="0"/>
              <a:t>Ученические конференции:</a:t>
            </a:r>
          </a:p>
          <a:p>
            <a:pPr marL="514350" indent="-514350"/>
            <a:r>
              <a:rPr lang="ru-RU" sz="1800" dirty="0" smtClean="0"/>
              <a:t>Ученические конференции районного уровня</a:t>
            </a:r>
          </a:p>
          <a:p>
            <a:pPr marL="514350" indent="-514350"/>
            <a:r>
              <a:rPr lang="ru-RU" sz="1800" dirty="0" smtClean="0"/>
              <a:t>Олимпиады, конкурсы, </a:t>
            </a:r>
            <a:r>
              <a:rPr lang="en-US" sz="1800" dirty="0" smtClean="0"/>
              <a:t>“</a:t>
            </a:r>
            <a:r>
              <a:rPr lang="ru-RU" sz="1800" dirty="0" smtClean="0"/>
              <a:t>малая</a:t>
            </a:r>
            <a:r>
              <a:rPr lang="en-US" sz="1800" dirty="0" smtClean="0"/>
              <a:t>”</a:t>
            </a:r>
            <a:r>
              <a:rPr lang="ru-RU" sz="1800" dirty="0" smtClean="0"/>
              <a:t> олимпиада (педагогический институт)</a:t>
            </a:r>
          </a:p>
          <a:p>
            <a:pPr marL="514350" indent="-514350">
              <a:buAutoNum type="arabicPeriod" startAt="2"/>
            </a:pPr>
            <a:r>
              <a:rPr lang="ru-RU" sz="1800" b="1" dirty="0" smtClean="0"/>
              <a:t>Творческая одаренность</a:t>
            </a:r>
          </a:p>
          <a:p>
            <a:pPr marL="514350" indent="-514350"/>
            <a:r>
              <a:rPr lang="ru-RU" sz="1800" dirty="0" smtClean="0"/>
              <a:t>Выставки творческих работ учащихся (стихи, переводы, </a:t>
            </a:r>
            <a:r>
              <a:rPr lang="ru-RU" sz="1800" dirty="0" err="1" smtClean="0"/>
              <a:t>эссэ</a:t>
            </a:r>
            <a:r>
              <a:rPr lang="ru-RU" sz="1800" dirty="0" smtClean="0"/>
              <a:t>, т.д.)</a:t>
            </a:r>
          </a:p>
          <a:p>
            <a:pPr marL="514350" indent="-514350"/>
            <a:r>
              <a:rPr lang="ru-RU" sz="1800" dirty="0" smtClean="0"/>
              <a:t>Газета на ИЯ, страничка на ИЯ в школьной газете</a:t>
            </a:r>
          </a:p>
          <a:p>
            <a:pPr marL="514350" indent="-514350"/>
            <a:r>
              <a:rPr lang="ru-RU" sz="1800" dirty="0" smtClean="0"/>
              <a:t>Игры, конкурсы, праздники, олимпиады</a:t>
            </a:r>
          </a:p>
          <a:p>
            <a:pPr marL="514350" indent="-514350"/>
            <a:endParaRPr lang="ru-RU" sz="1600" dirty="0" smtClean="0"/>
          </a:p>
        </p:txBody>
      </p:sp>
    </p:spTree>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764</Words>
  <Application>Microsoft Office PowerPoint</Application>
  <PresentationFormat>Экран (4:3)</PresentationFormat>
  <Paragraphs>91</Paragraphs>
  <Slides>17</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17</vt:i4>
      </vt:variant>
    </vt:vector>
  </HeadingPairs>
  <TitlesOfParts>
    <vt:vector size="20" baseType="lpstr">
      <vt:lpstr>Arial</vt:lpstr>
      <vt:lpstr>Calibri</vt:lpstr>
      <vt:lpstr>Office Theme</vt:lpstr>
      <vt:lpstr>Курсовой проект “Организация работы с одарёнными детьми”</vt:lpstr>
      <vt:lpstr>Терёшкина Галина Петровна учитель английского языка</vt:lpstr>
      <vt:lpstr>МБОУ “Торбеевская средняя общеобразовательная школа №1” </vt:lpstr>
      <vt:lpstr>Презентация PowerPoint</vt:lpstr>
      <vt:lpstr> Концепция общенациональной системы выявления и развития молодых талантов </vt:lpstr>
      <vt:lpstr>Презентация PowerPoint</vt:lpstr>
      <vt:lpstr>Презентация PowerPoint</vt:lpstr>
      <vt:lpstr>Организация системы работы с одаренными учащимися на уроках и во внеурочной деятельности по иностранному языку</vt:lpstr>
      <vt:lpstr>Тип одарённости и пути её развития</vt:lpstr>
      <vt:lpstr>Тип одарённости и пути её развития</vt:lpstr>
      <vt:lpstr>Основные подходы в работе с одаренными детьми</vt:lpstr>
      <vt:lpstr>Основные формы и методы работы с одаренными детьми</vt:lpstr>
      <vt:lpstr>Презентация PowerPoint</vt:lpstr>
      <vt:lpstr>Результаты: основные черты присущие одаренным детям</vt:lpstr>
      <vt:lpstr>Внеурочная деятельность по  английскому языку</vt:lpstr>
      <vt:lpstr>Внеурочная деятельность по  английскому языку</vt:lpstr>
      <vt:lpstr>“В каждом человеке солнце, только дай ему светить”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Катенок</dc:creator>
  <cp:lastModifiedBy>Сергей Поздняков</cp:lastModifiedBy>
  <cp:revision>21</cp:revision>
  <dcterms:created xsi:type="dcterms:W3CDTF">2013-10-20T14:54:06Z</dcterms:created>
  <dcterms:modified xsi:type="dcterms:W3CDTF">2015-01-26T19:48:32Z</dcterms:modified>
</cp:coreProperties>
</file>