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2" r:id="rId1"/>
  </p:sldMasterIdLst>
  <p:notesMasterIdLst>
    <p:notesMasterId r:id="rId19"/>
  </p:notes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72" r:id="rId9"/>
    <p:sldId id="264" r:id="rId10"/>
    <p:sldId id="265" r:id="rId11"/>
    <p:sldId id="266" r:id="rId12"/>
    <p:sldId id="267" r:id="rId13"/>
    <p:sldId id="269" r:id="rId14"/>
    <p:sldId id="268" r:id="rId15"/>
    <p:sldId id="271" r:id="rId16"/>
    <p:sldId id="270" r:id="rId17"/>
    <p:sldId id="273" r:id="rId1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browse/>
    <p:sldRg st="1" end="17"/>
    <p:penClr>
      <a:srgbClr val="FF0000"/>
    </p:penClr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5DA37D80-6434-44D0-A028-1B22A696006F}" styleName="Светлый стиль 3 —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0E3FDE45-AF77-4B5C-9715-49D594BDF05E}" styleName="Светлый стиль 1 — акцент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8A107856-5554-42FB-B03E-39F5DBC370BA}" styleName="Средний стиль 4 —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69CF1AB2-1976-4502-BF36-3FF5EA218861}" styleName="Средний стиль 4 —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BC89EF96-8CEA-46FF-86C4-4CE0E7609802}" styleName="Светлый стиль 3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 autoAdjust="0"/>
  </p:normalViewPr>
  <p:slideViewPr>
    <p:cSldViewPr snapToGrid="0">
      <p:cViewPr varScale="1">
        <p:scale>
          <a:sx n="73" d="100"/>
          <a:sy n="73" d="100"/>
        </p:scale>
        <p:origin x="-624" y="-10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137302-C519-4335-8CBB-282FC9DAFBFF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1A13A0-6E12-472A-9A40-0CE6157181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1832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1A13A0-6E12-472A-9A40-0CE615718146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652777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9F269-DA36-437E-A80A-B8ED2D7CF1E2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54A8C-9C48-4B87-9F89-67EE7EA2B10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252152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9F269-DA36-437E-A80A-B8ED2D7CF1E2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54A8C-9C48-4B87-9F89-67EE7EA2B10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597661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9F269-DA36-437E-A80A-B8ED2D7CF1E2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54A8C-9C48-4B87-9F89-67EE7EA2B10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59545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9F269-DA36-437E-A80A-B8ED2D7CF1E2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54A8C-9C48-4B87-9F89-67EE7EA2B10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482577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9F269-DA36-437E-A80A-B8ED2D7CF1E2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54A8C-9C48-4B87-9F89-67EE7EA2B10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37635375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9F269-DA36-437E-A80A-B8ED2D7CF1E2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54A8C-9C48-4B87-9F89-67EE7EA2B10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7649762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9F269-DA36-437E-A80A-B8ED2D7CF1E2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54A8C-9C48-4B87-9F89-67EE7EA2B10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2653584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9F269-DA36-437E-A80A-B8ED2D7CF1E2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54A8C-9C48-4B87-9F89-67EE7EA2B10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919155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9F269-DA36-437E-A80A-B8ED2D7CF1E2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54A8C-9C48-4B87-9F89-67EE7EA2B10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501522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9F269-DA36-437E-A80A-B8ED2D7CF1E2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54A8C-9C48-4B87-9F89-67EE7EA2B10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208079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9F269-DA36-437E-A80A-B8ED2D7CF1E2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54A8C-9C48-4B87-9F89-67EE7EA2B10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935489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9F269-DA36-437E-A80A-B8ED2D7CF1E2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54A8C-9C48-4B87-9F89-67EE7EA2B10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248807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9F269-DA36-437E-A80A-B8ED2D7CF1E2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54A8C-9C48-4B87-9F89-67EE7EA2B10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455661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9F269-DA36-437E-A80A-B8ED2D7CF1E2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54A8C-9C48-4B87-9F89-67EE7EA2B10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174441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9F269-DA36-437E-A80A-B8ED2D7CF1E2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54A8C-9C48-4B87-9F89-67EE7EA2B10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75298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9F269-DA36-437E-A80A-B8ED2D7CF1E2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54A8C-9C48-4B87-9F89-67EE7EA2B10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870564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59F269-DA36-437E-A80A-B8ED2D7CF1E2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11854A8C-9C48-4B87-9F89-67EE7EA2B10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897241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  <p:sldLayoutId id="2147483714" r:id="rId12"/>
    <p:sldLayoutId id="2147483715" r:id="rId13"/>
    <p:sldLayoutId id="2147483716" r:id="rId14"/>
    <p:sldLayoutId id="2147483717" r:id="rId15"/>
    <p:sldLayoutId id="2147483718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gi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pandia.ru/69118/" TargetMode="Externa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96652" y="516721"/>
            <a:ext cx="7003580" cy="30514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20770034">
            <a:off x="482018" y="3784810"/>
            <a:ext cx="3686858" cy="2732392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  <a:effectLst>
            <a:softEdge rad="127000"/>
          </a:effectLst>
        </p:spPr>
        <p:style>
          <a:lnRef idx="1">
            <a:schemeClr val="dk1"/>
          </a:lnRef>
          <a:fillRef idx="1002">
            <a:schemeClr val="dk2"/>
          </a:fillRef>
          <a:effectRef idx="1">
            <a:schemeClr val="dk1"/>
          </a:effectRef>
          <a:fontRef idx="minor">
            <a:schemeClr val="dk1"/>
          </a:fontRef>
        </p:style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693727" y="0"/>
            <a:ext cx="3498273" cy="2623705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7746885" y="3284113"/>
            <a:ext cx="5391955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b="1" i="1" dirty="0"/>
              <a:t> </a:t>
            </a:r>
            <a:r>
              <a:rPr lang="ru-RU" sz="1200" b="1" i="1" dirty="0" smtClean="0"/>
              <a:t>  </a:t>
            </a:r>
            <a:r>
              <a:rPr lang="ru-RU" sz="1400" b="1" i="1" dirty="0" smtClean="0"/>
              <a:t>Ф. И. О. участников рабочей группы</a:t>
            </a:r>
          </a:p>
          <a:p>
            <a:r>
              <a:rPr lang="ru-RU" sz="1400" dirty="0" smtClean="0"/>
              <a:t>   </a:t>
            </a:r>
            <a:r>
              <a:rPr lang="ru-RU" sz="1400" dirty="0" err="1" smtClean="0"/>
              <a:t>Окрикова</a:t>
            </a:r>
            <a:r>
              <a:rPr lang="ru-RU" sz="1400" dirty="0" smtClean="0"/>
              <a:t> В.К.    учитель физики,</a:t>
            </a:r>
          </a:p>
          <a:p>
            <a:r>
              <a:rPr lang="ru-RU" sz="1400" dirty="0" smtClean="0"/>
              <a:t>   МБОУ «Больше-</a:t>
            </a:r>
            <a:r>
              <a:rPr lang="ru-RU" sz="1400" dirty="0" err="1" smtClean="0"/>
              <a:t>Машляковская</a:t>
            </a:r>
            <a:endParaRPr lang="ru-RU" sz="1400" dirty="0" smtClean="0"/>
          </a:p>
          <a:p>
            <a:r>
              <a:rPr lang="ru-RU" sz="1400" dirty="0" smtClean="0"/>
              <a:t>   </a:t>
            </a:r>
            <a:r>
              <a:rPr lang="ru-RU" sz="1400" dirty="0" err="1" smtClean="0"/>
              <a:t>cредняя</a:t>
            </a:r>
            <a:r>
              <a:rPr lang="ru-RU" sz="1400" dirty="0" smtClean="0"/>
              <a:t>  общеобразовательная школа» </a:t>
            </a:r>
          </a:p>
          <a:p>
            <a:r>
              <a:rPr lang="ru-RU" sz="1400" dirty="0" smtClean="0"/>
              <a:t>   Рыбно-Слободского МР РТ</a:t>
            </a:r>
          </a:p>
          <a:p>
            <a:endParaRPr lang="ru-RU" sz="1400" dirty="0" smtClean="0"/>
          </a:p>
        </p:txBody>
      </p:sp>
    </p:spTree>
    <p:extLst>
      <p:ext uri="{BB962C8B-B14F-4D97-AF65-F5344CB8AC3E}">
        <p14:creationId xmlns:p14="http://schemas.microsoft.com/office/powerpoint/2010/main" xmlns="" val="371056088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prestig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004891" y="1487255"/>
            <a:ext cx="4182218" cy="3883489"/>
          </a:xfrm>
          <a:prstGeom prst="rect">
            <a:avLst/>
          </a:prstGeom>
        </p:spPr>
      </p:pic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060278615"/>
              </p:ext>
            </p:extLst>
          </p:nvPr>
        </p:nvGraphicFramePr>
        <p:xfrm>
          <a:off x="0" y="0"/>
          <a:ext cx="10779617" cy="658519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605556"/>
                <a:gridCol w="1992711"/>
                <a:gridCol w="7181350"/>
              </a:tblGrid>
              <a:tr h="13420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</a:rPr>
                        <a:t>Этап работы над проектом</a:t>
                      </a:r>
                      <a:endParaRPr lang="ru-RU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7" marR="5717" marT="5717" marB="5717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</a:rPr>
                        <a:t>Критерии, соответствующие этапам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7" marR="5717" marT="5717" marB="5717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</a:rPr>
                        <a:t>Характеристика критерия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7" marR="5717" marT="5717" marB="5717" anchor="ctr"/>
                </a:tc>
              </a:tr>
              <a:tr h="38470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</a:rPr>
                        <a:t>Подготовительный этап</a:t>
                      </a:r>
                      <a:endParaRPr lang="ru-RU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7" marR="5717" marT="5717" marB="5717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</a:rPr>
                        <a:t>Актуальность</a:t>
                      </a:r>
                      <a:endParaRPr lang="ru-RU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7" marR="5717" marT="5717" marB="5717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</a:rPr>
                        <a:t>Обоснованность проекта в настоящее время, которая предполагает разрешение имеющихся по данной тематике противоречий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7" marR="5717" marT="5717" marB="5717"/>
                </a:tc>
              </a:tr>
              <a:tr h="38470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</a:rPr>
                        <a:t>Планирование работы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7" marR="5717" marT="5717" marB="5717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</a:rPr>
                        <a:t>Осведомленность</a:t>
                      </a:r>
                      <a:endParaRPr lang="ru-RU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7" marR="5717" marT="5717" marB="5717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</a:rPr>
                        <a:t>Комплексное использование имеющихся источников по данной тематике и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</a:rPr>
                        <a:t>свободное владение материалом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7" marR="5717" marT="5717" marB="5717"/>
                </a:tc>
              </a:tr>
              <a:tr h="635212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</a:rPr>
                        <a:t>Исследовательская деятельность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7" marR="5717" marT="5717" marB="5717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</a:rPr>
                        <a:t>Научность</a:t>
                      </a:r>
                      <a:endParaRPr lang="ru-RU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7" marR="5717" marT="5717" marB="5717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</a:rPr>
                        <a:t>Соотношение изученного и представленного в проекте материала, а также методов работы с таковыми в данной научной области по исследуемой проблеме, использование конкретных научных терминов и возможность оперирования ими</a:t>
                      </a:r>
                      <a:endParaRPr lang="ru-RU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7" marR="5717" marT="5717" marB="5717"/>
                </a:tc>
              </a:tr>
              <a:tr h="38470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</a:rPr>
                        <a:t>Самостоятельность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7" marR="5717" marT="5717" marB="5717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</a:rPr>
                        <a:t>Выполнение всех этапов проектной деятельности самими учащимися, направляемая действиями координатора проекта без его непосредственного участия</a:t>
                      </a:r>
                      <a:endParaRPr lang="ru-RU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7" marR="5717" marT="5717" marB="5717"/>
                </a:tc>
              </a:tr>
              <a:tr h="259455">
                <a:tc row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</a:rPr>
                        <a:t>Результаты или выводы</a:t>
                      </a:r>
                      <a:endParaRPr lang="ru-RU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7" marR="5717" marT="5717" marB="5717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</a:rPr>
                        <a:t>Значимость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7" marR="5717" marT="5717" marB="5717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</a:rPr>
                        <a:t>Признание выполненного авторами проекта для теоретического и (или) практического применения</a:t>
                      </a:r>
                      <a:endParaRPr lang="ru-RU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7" marR="5717" marT="5717" marB="5717"/>
                </a:tc>
              </a:tr>
              <a:tr h="50995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</a:rPr>
                        <a:t>Системность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7" marR="5717" marT="5717" marB="5717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</a:rPr>
                        <a:t>Способность школьников выделять обобщенный способ действия и применять его при решении конкретно-практических задач в рамках выполнения проектно-исследовательской работы</a:t>
                      </a:r>
                      <a:endParaRPr lang="ru-RU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7" marR="5717" marT="5717" marB="5717"/>
                </a:tc>
              </a:tr>
              <a:tr h="63521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</a:rPr>
                        <a:t>Структурированность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7" marR="5717" marT="5717" marB="5717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</a:rPr>
                        <a:t>Степень теоретического осмысления авторами проекта и наличие в нем системообразующих связей, характерных для данной предметной области, а также упорядоченность и целесообразность действий, при выполнении и оформлении проекта</a:t>
                      </a:r>
                      <a:endParaRPr lang="ru-RU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7" marR="5717" marT="5717" marB="5717"/>
                </a:tc>
              </a:tr>
              <a:tr h="38470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</a:rPr>
                        <a:t>Интегративность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7" marR="5717" marT="5717" marB="5717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</a:rPr>
                        <a:t>Связь различных источников информации и областей знаний и ее систематизация в единой концепции проектной работы</a:t>
                      </a:r>
                      <a:endParaRPr lang="ru-RU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7" marR="5717" marT="5717" marB="5717"/>
                </a:tc>
              </a:tr>
              <a:tr h="38470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</a:rPr>
                        <a:t>Креативность (творчество)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7" marR="5717" marT="5717" marB="5717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</a:rPr>
                        <a:t>Новые оригинальные идеи и пути решения, с помощью которых авторы внесли нечто новое в контекст современной действительности</a:t>
                      </a:r>
                      <a:endParaRPr lang="ru-RU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7" marR="5717" marT="5717" marB="5717"/>
                </a:tc>
              </a:tr>
              <a:tr h="885717"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</a:rPr>
                        <a:t>Представление готового продукта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7" marR="5717" marT="5717" marB="5717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</a:rPr>
                        <a:t>Презентабельность (публичное представление)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7" marR="5717" marT="5717" marB="5717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</a:rPr>
                        <a:t>Формы представления результата проектной работы (доклад, презентация, постер, фильм, макет, реферат и др.), которые имеют общую цель, согласованные методы и способы деятельности, достигающие единого результата. Наглядное представление хода исследования и его результатов в результате совместного решения проблемы авторами проекта</a:t>
                      </a:r>
                      <a:endParaRPr lang="ru-RU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7" marR="5717" marT="5717" marB="5717"/>
                </a:tc>
              </a:tr>
              <a:tr h="38470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dirty="0" err="1">
                          <a:effectLst/>
                        </a:rPr>
                        <a:t>Коммуникативность</a:t>
                      </a:r>
                      <a:endParaRPr lang="ru-RU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7" marR="5717" marT="5717" marB="5717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</a:rPr>
                        <a:t>Способность авторов проекта четко, стилистически грамотно и в </a:t>
                      </a:r>
                      <a:r>
                        <a:rPr lang="ru-RU" sz="1050" dirty="0" err="1">
                          <a:effectLst/>
                        </a:rPr>
                        <a:t>тезисно</a:t>
                      </a:r>
                      <a:r>
                        <a:rPr lang="ru-RU" sz="1050" dirty="0">
                          <a:effectLst/>
                        </a:rPr>
                        <a:t> изложить этапы и результаты своей деятельности</a:t>
                      </a:r>
                      <a:endParaRPr lang="ru-RU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7" marR="5717" marT="5717" marB="5717"/>
                </a:tc>
              </a:tr>
              <a:tr h="38470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</a:rPr>
                        <a:t>Апробация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7" marR="5717" marT="5717" marB="5717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</a:rPr>
                        <a:t>Распространение результатов и продуктов проектной деятельности или рождение нового проектного замысла, связанного с результатами предыдущего проекта</a:t>
                      </a:r>
                      <a:endParaRPr lang="ru-RU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7" marR="5717" marT="5717" marB="5717"/>
                </a:tc>
              </a:tr>
              <a:tr h="63521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</a:rPr>
                        <a:t>Оценка процесса и результатов работы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7" marR="5717" marT="5717" marB="5717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</a:rPr>
                        <a:t>Рефлексивность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7" marR="5717" marT="5717" marB="5717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</a:rPr>
                        <a:t>Индивидуальное отношение авторов проектной работы к процессу проектирования и результату своей деятельности. Характеризуется ответами на основные вопросы: Что было хорошо и почему? Что не удалось и почему? Что хотелось бы осуществить в будущем?</a:t>
                      </a:r>
                      <a:endParaRPr lang="ru-RU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7" marR="5717" marT="5717" marB="5717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4489053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326881680"/>
              </p:ext>
            </p:extLst>
          </p:nvPr>
        </p:nvGraphicFramePr>
        <p:xfrm>
          <a:off x="442954" y="115911"/>
          <a:ext cx="9666960" cy="642655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742680"/>
                <a:gridCol w="3709115"/>
                <a:gridCol w="2215165"/>
              </a:tblGrid>
              <a:tr h="48485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Классификация проекта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294" marR="17294" marT="17294" marB="17294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Вид проекта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294" marR="17294" marT="17294" marB="17294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Количество дополнительных баллов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294" marR="17294" marT="17294" marB="17294" anchor="ctr"/>
                </a:tc>
              </a:tr>
              <a:tr h="48485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По продолжительности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294" marR="17294" marT="17294" marB="17294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Среднесрочный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Долгосрочный 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294" marR="17294" marT="17294" marB="17294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294" marR="17294" marT="17294" marB="17294"/>
                </a:tc>
              </a:tr>
              <a:tr h="91244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По способу преобладающей деятельности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294" marR="17294" marT="17294" marB="17294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Исследовательский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Практико-ориентированный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Реферативный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Описательный 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294" marR="17294" marT="17294" marB="17294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3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2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1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1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294" marR="17294" marT="17294" marB="17294"/>
                </a:tc>
              </a:tr>
              <a:tr h="69864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По количеству участников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294" marR="17294" marT="17294" marB="17294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Индивидуальный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Парный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Групповой 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294" marR="17294" marT="17294" marB="17294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1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1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2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294" marR="17294" marT="17294" marB="17294"/>
                </a:tc>
              </a:tr>
              <a:tr h="99389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По предметносодержательной области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294" marR="17294" marT="17294" marB="17294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Монопроект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Межпредметный в смежных областях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Межпредметный в разных областях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294" marR="17294" marT="17294" marB="17294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1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2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3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294" marR="17294" marT="17294" marB="17294"/>
                </a:tc>
              </a:tr>
              <a:tr h="69864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По характеру контактов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294" marR="17294" marT="17294" marB="17294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Внутришкольный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Межшкольный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Международный 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294" marR="17294" marT="17294" marB="17294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1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2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4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294" marR="17294" marT="17294" marB="17294"/>
                </a:tc>
              </a:tr>
              <a:tr h="27106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С учетом координации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294" marR="17294" marT="17294" marB="17294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С открытой координацией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294" marR="17294" marT="17294" marB="17294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1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294" marR="17294" marT="17294" marB="17294"/>
                </a:tc>
              </a:tr>
              <a:tr h="112623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Апробация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294" marR="17294" marT="17294" marB="17294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Продолжение исследований по данной тематике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Возможностьпрактического применения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Уже применяется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294" marR="17294" marT="17294" marB="17294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1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1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3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294" marR="17294" marT="17294" marB="17294"/>
                </a:tc>
              </a:tr>
              <a:tr h="48485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Особое мнение эксперта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(с учетом системности)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294" marR="17294" marT="17294" marB="17294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-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294" marR="17294" marT="17294" marB="17294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1–2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294" marR="17294" marT="17294" marB="17294"/>
                </a:tc>
              </a:tr>
              <a:tr h="271060"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Максимальное количество дополнительных баллов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294" marR="17294" marT="17294" marB="17294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20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294" marR="17294" marT="17294" marB="17294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55372033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fallOve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681887184"/>
              </p:ext>
            </p:extLst>
          </p:nvPr>
        </p:nvGraphicFramePr>
        <p:xfrm>
          <a:off x="193181" y="103031"/>
          <a:ext cx="11114470" cy="6542468"/>
        </p:xfrm>
        <a:graphic>
          <a:graphicData uri="http://schemas.openxmlformats.org/drawingml/2006/table">
            <a:tbl>
              <a:tblPr/>
              <a:tblGrid>
                <a:gridCol w="695461"/>
                <a:gridCol w="3618964"/>
                <a:gridCol w="3451538"/>
                <a:gridCol w="3348507"/>
              </a:tblGrid>
              <a:tr h="242313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Оценка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29" marR="238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Содержание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29" marR="238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Дизайн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29" marR="238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Выступление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29" marR="238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1735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29" marR="238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Используется фактическая информация. Работа включает проблему, цели исследования, ход исследования, выводы и предложения, которые чётко и логично сформулированы. Идеи полностью описаны и раскрыты.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3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Есть ссылка на источники информации.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29" marR="238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Работа выполнена творчески. Соблюдается единый стиль оформления. Есть иллюстрации в виде фотографий, графиков, видеозаписей.</a:t>
                      </a:r>
                    </a:p>
                    <a:p>
                      <a:pPr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Уместно используются возможности компьютерной анимации. Используются короткие фразы.</a:t>
                      </a:r>
                    </a:p>
                  </a:txBody>
                  <a:tcPr marL="23829" marR="238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Выступление логично выстроено. Представление информации </a:t>
                      </a: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подго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товлено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манера изложения мате риала удерживает внимание аудитории.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Речь четкая, 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используется терминология по теме.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29" marR="238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3561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29" marR="238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Используется фактичес кая информация.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Работа включает проблему, цели исследования, ход исследования, выводы и предложения, которые сформулированы не совсем ясно и понятно.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Идеи описаны почти полностью. 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Есть ссылка на источники информации.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29" marR="238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Работа выполнена творчески. Единый стиль в некоторых местах не поддерживается. </a:t>
                      </a:r>
                    </a:p>
                    <a:p>
                      <a:pPr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Изложение резуль татов иллюстриру ется некоторыми примерами.</a:t>
                      </a:r>
                    </a:p>
                    <a:p>
                      <a:pPr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Анимационные </a:t>
                      </a:r>
                    </a:p>
                    <a:p>
                      <a:pPr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эффекты излишне </a:t>
                      </a:r>
                    </a:p>
                    <a:p>
                      <a:pPr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привлекают аудиторию</a:t>
                      </a:r>
                    </a:p>
                  </a:txBody>
                  <a:tcPr marL="23829" marR="238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Представление относительно интересно, </a:t>
                      </a: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присутст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вуют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логические переходы, манера изложения </a:t>
                      </a: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материа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ла удерживает  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внимание аудитории. Терминология не всегда верно интерпретируется.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29" marR="238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1156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29" marR="238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Информация – по боль шей части фактическая.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Блок: проблему- цели исследования- ход исследования,-выводы представлены не полностью.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Идеи – описаны не полностью. Есть ссылка на источники информации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29" marR="238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Работа включает минимум иллюстрационного материала. Цвет фона и текста не сочетаются. </a:t>
                      </a:r>
                    </a:p>
                    <a:p>
                      <a:pPr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Стиль презентации отвлекает от самой презентации</a:t>
                      </a:r>
                    </a:p>
                  </a:txBody>
                  <a:tcPr marL="23829" marR="238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Выступление не всегда  логично,  привлекает  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внимание аудитории большую часть времени. 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Термины по теме используются редко.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29" marR="238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3561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29" marR="238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Информация не носит фактического характера.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Работа не включает проблему, цели исследования, ход исследования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Идеи носят фрагментарный характер.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3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Выводы отсутствуют или умозаключения не относятся к тематике исследовательской работы.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29" marR="238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Работа полностью не завершена. Злоупотребление анимационными эффектами. Типы шрифтов различны. Иллюстрационного материала недостаточно или излишне много.</a:t>
                      </a:r>
                    </a:p>
                  </a:txBody>
                  <a:tcPr marL="23829" marR="238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Изложение материала раскрывается нелогично,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внимание аудитории отсутствует, термины по теме не используются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29" marR="238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80729055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fallOve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34697514"/>
              </p:ext>
            </p:extLst>
          </p:nvPr>
        </p:nvGraphicFramePr>
        <p:xfrm>
          <a:off x="167426" y="90153"/>
          <a:ext cx="11565227" cy="6463860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1794873"/>
                <a:gridCol w="2590204"/>
                <a:gridCol w="887058"/>
                <a:gridCol w="2443595"/>
                <a:gridCol w="899662"/>
                <a:gridCol w="2278708"/>
                <a:gridCol w="671127"/>
              </a:tblGrid>
              <a:tr h="472790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УМЕНИЯ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540" marR="28540" marT="0" marB="0"/>
                </a:tc>
                <a:tc gridSpan="6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КРИТЕРИИ,  УРОВНИ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540" marR="2854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1519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А</a:t>
                      </a:r>
                      <a:endParaRPr lang="ru-RU" sz="1400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540" marR="2854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Баллы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540" marR="2854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Б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540" marR="2854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Баллы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540" marR="2854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В</a:t>
                      </a:r>
                      <a:endParaRPr lang="ru-RU" sz="1400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540" marR="2854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Баллы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540" marR="28540" marT="0" marB="0"/>
                </a:tc>
              </a:tr>
              <a:tr h="78798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1.Формулировать цель.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540" marR="2854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Использует готовую цель </a:t>
                      </a:r>
                      <a:r>
                        <a:rPr lang="ru-RU" sz="1400" dirty="0" smtClean="0">
                          <a:effectLst/>
                        </a:rPr>
                        <a:t>предложенную </a:t>
                      </a:r>
                      <a:r>
                        <a:rPr lang="ru-RU" sz="1400" dirty="0">
                          <a:effectLst/>
                        </a:rPr>
                        <a:t>учителем.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540" marR="2854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540" marR="2854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Может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сформулировать цель с помощью учителя или других учеников.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540" marR="2854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4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540" marR="2854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Формулирует цель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самостоятельно.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540" marR="2854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6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540" marR="28540" marT="0" marB="0"/>
                </a:tc>
              </a:tr>
              <a:tr h="94558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2.Планировать деятельность.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540" marR="2854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Планирует проектную деятельность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совместно с учителем.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540" marR="2854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2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540" marR="2854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Планирует проектную деятельность совместно с другими учениками.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540" marR="2854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4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540" marR="2854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Планирует исследовательскую деятельность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самостоятельно или с другими учащимися.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540" marR="2854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6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540" marR="28540" marT="0" marB="0"/>
                </a:tc>
              </a:tr>
              <a:tr h="141837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3.Осуществлять сбор и анализ информации.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540" marR="2854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Пользуется только информацией учебника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540" marR="2854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2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540" marR="2854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Пользуется знаниями, приобретенными из учебника самостоятельно и другими источниками по рекомендации учителя.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540" marR="2854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4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540" marR="2854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Пользуется знаниями, приобретенными из различных источников (включая Интернет), вы ходящие за рамки программы.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540" marR="2854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6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540" marR="28540" marT="0" marB="0"/>
                </a:tc>
              </a:tr>
              <a:tr h="63038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4.Выдвигать и обосновывать гипотезу.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540" marR="2854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Не умеет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540" marR="2854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2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540" marR="2854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Умеет с помощью учителя или с помощью других учеников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540" marR="2854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4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540" marR="2854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Умеет самостоятельно.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540" marR="2854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6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540" marR="28540" marT="0" marB="0"/>
                </a:tc>
              </a:tr>
              <a:tr h="141837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5.Выполнять эксперимент.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540" marR="2854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Выполняет эксперимент по предложенному плану, используя известные приборы. 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540" marR="2854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2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540" marR="2854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Выполняет эксперимент по совместно разработанному плану с учителем, самостоятельно конструирует установку.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540" marR="2854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4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540" marR="2854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Самостоятельно планирует и самостоятельно выполняет эксперимент.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540" marR="2854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6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540" marR="2854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00885953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fallOve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617339" y="842638"/>
            <a:ext cx="6096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0"/>
              </a:spcAft>
            </a:pP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Экспериментальная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методика формирования проектно-исследовательской компетенции при организации 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последовательной проектно-исследовательской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деятельности на уроках и во внеурочное время приводит к хорошему уровню усвоения физического материала, мотивирует школьников на проектно-исследовательскую деятельность и формирует проектно-исследовательскую компетенцию.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3030" y="128788"/>
            <a:ext cx="2202287" cy="3670479"/>
          </a:xfrm>
          <a:prstGeom prst="rect">
            <a:avLst/>
          </a:prstGeom>
          <a:ln>
            <a:solidFill>
              <a:schemeClr val="accent2">
                <a:lumMod val="75000"/>
              </a:schemeClr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089426" y="3799267"/>
            <a:ext cx="4613707" cy="2614434"/>
          </a:xfrm>
          <a:prstGeom prst="rect">
            <a:avLst/>
          </a:prstGeom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805903" y="0"/>
            <a:ext cx="3386097" cy="3799267"/>
          </a:xfrm>
          <a:prstGeom prst="rect">
            <a:avLst/>
          </a:prstGeom>
          <a:ln>
            <a:noFill/>
          </a:ln>
          <a:effectLst>
            <a:softEdge rad="317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5547" y="4357687"/>
            <a:ext cx="2667000" cy="25003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3592520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001199" y="131300"/>
            <a:ext cx="696284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40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Ожидаемые </a:t>
            </a:r>
            <a:r>
              <a:rPr lang="ru-RU" sz="4000" b="1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результаты</a:t>
            </a:r>
            <a:endParaRPr lang="ru-RU" sz="4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78288" y="485243"/>
            <a:ext cx="8967988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endParaRPr lang="ru-RU" sz="2400" b="1" i="1" dirty="0" smtClean="0">
              <a:solidFill>
                <a:srgbClr val="54A021">
                  <a:lumMod val="75000"/>
                </a:srgbClr>
              </a:solidFill>
            </a:endParaRPr>
          </a:p>
          <a:p>
            <a:pPr lvl="0"/>
            <a:r>
              <a:rPr lang="ru-RU" sz="2400" b="1" i="1" dirty="0" smtClean="0">
                <a:solidFill>
                  <a:srgbClr val="54A021">
                    <a:lumMod val="75000"/>
                  </a:srgbClr>
                </a:solidFill>
              </a:rPr>
              <a:t>В </a:t>
            </a:r>
            <a:r>
              <a:rPr lang="ru-RU" sz="2400" b="1" i="1" dirty="0">
                <a:solidFill>
                  <a:srgbClr val="54A021">
                    <a:lumMod val="75000"/>
                  </a:srgbClr>
                </a:solidFill>
              </a:rPr>
              <a:t>результате учащийся должен приобрести:</a:t>
            </a:r>
          </a:p>
          <a:p>
            <a:pPr lvl="0"/>
            <a:r>
              <a:rPr lang="ru-RU" dirty="0">
                <a:solidFill>
                  <a:prstClr val="black"/>
                </a:solidFill>
              </a:rPr>
              <a:t>      </a:t>
            </a:r>
            <a:r>
              <a:rPr lang="ru-RU" dirty="0" smtClean="0">
                <a:solidFill>
                  <a:prstClr val="black"/>
                </a:solidFill>
              </a:rPr>
              <a:t>Проектно-следовательские </a:t>
            </a:r>
            <a:r>
              <a:rPr lang="ru-RU" dirty="0">
                <a:solidFill>
                  <a:prstClr val="black"/>
                </a:solidFill>
              </a:rPr>
              <a:t>умения, связанные с наблюдением, измерением, поиском, анализом, оценкой, структурированием и обработкой естественно-научной информации.</a:t>
            </a:r>
          </a:p>
          <a:p>
            <a:pPr lvl="0"/>
            <a:r>
              <a:rPr lang="ru-RU" dirty="0">
                <a:solidFill>
                  <a:prstClr val="black"/>
                </a:solidFill>
              </a:rPr>
              <a:t>      Коммуникативные умения (работать в команде, взаимодействовать с другими людьми, вести дискуссию, защищать свою точку зрения)                    </a:t>
            </a:r>
          </a:p>
          <a:p>
            <a:pPr lvl="0"/>
            <a:r>
              <a:rPr lang="ru-RU" dirty="0">
                <a:solidFill>
                  <a:prstClr val="black"/>
                </a:solidFill>
              </a:rPr>
              <a:t>      Организационные и проекционные умения (ставить цели деятельности, планировать ее этапы, прогнозировать результаты).</a:t>
            </a:r>
          </a:p>
          <a:p>
            <a:pPr lvl="0"/>
            <a:r>
              <a:rPr lang="ru-RU" dirty="0">
                <a:solidFill>
                  <a:prstClr val="black"/>
                </a:solidFill>
              </a:rPr>
              <a:t>      Быть способным к саморазвитию, способность к самоопределению, самообразованию, конкурентоспособности.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78288" y="3809230"/>
            <a:ext cx="4145639" cy="280440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138497" y="3462142"/>
            <a:ext cx="3066554" cy="3926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3705086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60608" y="1"/>
            <a:ext cx="8770513" cy="72943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Литература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  <a:tabLst>
                <a:tab pos="270510" algn="l"/>
              </a:tabLst>
            </a:pP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Полат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Е.С. Новые педагогические и информационные технологии в системе образования. – М.: ВЛАДОС, 2001. – 180 с.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  <a:tabLst>
                <a:tab pos="270510" algn="l"/>
              </a:tabLs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Сергеева В.П.,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Каскулова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Ф.В., Гринченко И.С. Современные средства оценивания результатов обучения: Учебно-методическое пособие / Под общ. ред. В.П. Сергеевой. – М.: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АПКиППРО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2006. – 116 с.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buFont typeface="+mj-lt"/>
              <a:buAutoNum type="arabicPeriod"/>
              <a:tabLst>
                <a:tab pos="228600" algn="l"/>
              </a:tabLs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Пахомова И.Ю. Метод учебных проектов в образовательном учреждении: Пособие для учителей и студентов педагогических вузов. – М.:АРКТИ, 2003. 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buFont typeface="+mj-lt"/>
              <a:buAutoNum type="arabicPeriod"/>
              <a:tabLst>
                <a:tab pos="228600" algn="l"/>
              </a:tabLs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Проектные технологии на уроках и во внеурочной деятельности.// Народное образование. - №7. – 2000.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buFont typeface="+mj-lt"/>
              <a:buAutoNum type="arabicPeriod"/>
              <a:tabLst>
                <a:tab pos="228600" algn="l"/>
              </a:tabLs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Вестник ТГПУ.2012.5(120)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З.А.Скрипко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Н.Д.Артемова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В.Г.Тютерев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Формирование универсальных учебных действий в процессе преподавания физики.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 fontAlgn="base">
              <a:spcAft>
                <a:spcPts val="0"/>
              </a:spcAft>
              <a:buFont typeface="+mj-lt"/>
              <a:buAutoNum type="arabicPeriod"/>
              <a:tabLst>
                <a:tab pos="228600" algn="l"/>
              </a:tabLst>
            </a:pP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Альникова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Т. В. Организация проектно-исследовательской деятельности при обучении физике // </a:t>
            </a:r>
            <a:r>
              <a:rPr lang="ru-RU" dirty="0">
                <a:solidFill>
                  <a:srgbClr val="0563C1"/>
                </a:solidFill>
                <a:latin typeface="Times New Roman" panose="02020603050405020304" pitchFamily="18" charset="0"/>
                <a:ea typeface="Times New Roman" panose="02020603050405020304" pitchFamily="18" charset="0"/>
                <a:hlinkClick r:id="rId2"/>
              </a:rPr>
              <a:t>Вестник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ТГПУ.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Вып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6 (57) серия: естественные и точные науки. – Издательство ТГПУ, 2006. – С. 172-174. </a:t>
            </a:r>
            <a:endParaRPr lang="ru-RU" sz="11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+mj-lt"/>
              <a:buAutoNum type="arabicPeriod"/>
              <a:tabLst>
                <a:tab pos="228600" algn="l"/>
              </a:tabLs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Леонтович А. В. Исследовательская деятельность учащихся. Сборник статей. М. 2002г.</a:t>
            </a:r>
            <a:endParaRPr lang="ru-RU" sz="11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+mj-lt"/>
              <a:buAutoNum type="arabicPeriod"/>
              <a:tabLst>
                <a:tab pos="228600" algn="l"/>
              </a:tabLst>
            </a:pP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Поддьяков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А. Н. Исследовательское поведение: стратегии понимания, помощь, противодействие, конфликт. М. Просвещение, 2000г.</a:t>
            </a:r>
            <a:endParaRPr lang="ru-RU" sz="11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+mj-lt"/>
              <a:buAutoNum type="arabicPeriod"/>
              <a:tabLst>
                <a:tab pos="228600" algn="l"/>
              </a:tabLs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Степанова М. В. Учебно-исследовательская деятельность школьников в профильном обучении. / Под редакцией А.П.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Тряпицыной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2005г.</a:t>
            </a:r>
            <a:endParaRPr lang="ru-RU" sz="11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+mj-lt"/>
              <a:buAutoNum type="arabicPeriod"/>
              <a:tabLst>
                <a:tab pos="228600" algn="l"/>
              </a:tabLs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Хуторская А. В. Развитие одаренности школьников. Методика продуктивного обучения: пособие для учителей. М. Гуманитарный издательский центр ВЛАДОС, 2000 г.</a:t>
            </a:r>
            <a:endParaRPr lang="ru-RU" sz="11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28600" algn="just" fontAlgn="base"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sz="11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24377738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35678" y="1446726"/>
            <a:ext cx="8596668" cy="3151032"/>
          </a:xfrm>
        </p:spPr>
        <p:txBody>
          <a:bodyPr>
            <a:noAutofit/>
            <a:scene3d>
              <a:camera prst="isometricOffAxis1Right"/>
              <a:lightRig rig="threePt" dir="t"/>
            </a:scene3d>
          </a:bodyPr>
          <a:lstStyle/>
          <a:p>
            <a:r>
              <a:rPr lang="ru-RU" sz="8800" b="1" dirty="0" smtClean="0">
                <a:ln>
                  <a:solidFill>
                    <a:schemeClr val="tx1"/>
                  </a:solidFill>
                </a:ln>
                <a:solidFill>
                  <a:schemeClr val="accent2">
                    <a:lumMod val="50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</a:rPr>
              <a:t>Спасибо за внимание!!!</a:t>
            </a:r>
            <a:endParaRPr lang="ru-RU" sz="8800" b="1" dirty="0">
              <a:ln>
                <a:solidFill>
                  <a:schemeClr val="tx1"/>
                </a:solidFill>
              </a:ln>
              <a:solidFill>
                <a:schemeClr val="accent2">
                  <a:lumMod val="50000"/>
                </a:schemeClr>
              </a:solidFill>
              <a:effectLst>
                <a:reflection blurRad="6350" stA="55000" endA="300" endPos="455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3550898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fractur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45713" y="462291"/>
            <a:ext cx="6096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Скажи мне – и я забуду.</a:t>
            </a:r>
          </a:p>
          <a:p>
            <a:r>
              <a:rPr lang="ru-RU" dirty="0" smtClean="0"/>
              <a:t>                                                                                                            Покажи мне – и я запомню,</a:t>
            </a:r>
          </a:p>
          <a:p>
            <a:r>
              <a:rPr lang="ru-RU" dirty="0" smtClean="0"/>
              <a:t>                                                                                                              Вовлеки меня – и я научусь</a:t>
            </a:r>
          </a:p>
          <a:p>
            <a:endParaRPr lang="ru-RU" dirty="0" smtClean="0"/>
          </a:p>
          <a:p>
            <a:r>
              <a:rPr lang="ru-RU" dirty="0" smtClean="0"/>
              <a:t>(Конфуций)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791200" y="4053029"/>
            <a:ext cx="6096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Цель обучения – научить обходиться без учителя. </a:t>
            </a:r>
          </a:p>
          <a:p>
            <a:r>
              <a:rPr lang="ru-RU" dirty="0" smtClean="0"/>
              <a:t>Учитель, подготовь ученика, у которого сможешь научиться сам.</a:t>
            </a:r>
          </a:p>
          <a:p>
            <a:r>
              <a:rPr lang="ru-RU" dirty="0" smtClean="0"/>
              <a:t>                                                                            </a:t>
            </a:r>
          </a:p>
          <a:p>
            <a:r>
              <a:rPr lang="ru-RU" dirty="0" smtClean="0"/>
              <a:t> (</a:t>
            </a:r>
            <a:r>
              <a:rPr lang="ru-RU" dirty="0" err="1" smtClean="0"/>
              <a:t>Э.Хаббард</a:t>
            </a:r>
            <a:r>
              <a:rPr lang="ru-RU" dirty="0" smtClean="0"/>
              <a:t>)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144086" y="0"/>
            <a:ext cx="3595254" cy="359525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82372" y="3278770"/>
            <a:ext cx="3937358" cy="2953018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  <p:extLst>
      <p:ext uri="{BB962C8B-B14F-4D97-AF65-F5344CB8AC3E}">
        <p14:creationId xmlns:p14="http://schemas.microsoft.com/office/powerpoint/2010/main" xmlns="" val="277339355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07582" y="193532"/>
            <a:ext cx="6387921" cy="19697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</a:rPr>
              <a:t>Цели:</a:t>
            </a:r>
          </a:p>
          <a:p>
            <a:r>
              <a:rPr lang="ru-RU" dirty="0" smtClean="0"/>
              <a:t>      </a:t>
            </a:r>
            <a:r>
              <a:rPr lang="ru-RU" sz="1600" dirty="0" smtClean="0"/>
              <a:t>Создание методической системы   работы учителя в условиях   введения ФГОС  на примере формирования проектно-исследовательской компетенции на уроках физики;</a:t>
            </a:r>
          </a:p>
          <a:p>
            <a:r>
              <a:rPr lang="ru-RU" sz="1600" dirty="0" smtClean="0"/>
              <a:t>       Найти наиболее эффективный подход к решению проблемы формирования проектно-исследовательской компетенции на уроках физики.</a:t>
            </a:r>
            <a:endParaRPr lang="ru-RU" sz="1600" dirty="0"/>
          </a:p>
        </p:txBody>
      </p:sp>
      <p:sp>
        <p:nvSpPr>
          <p:cNvPr id="3" name="Блок-схема: узел 2"/>
          <p:cNvSpPr/>
          <p:nvPr/>
        </p:nvSpPr>
        <p:spPr>
          <a:xfrm>
            <a:off x="1397357" y="695458"/>
            <a:ext cx="154546" cy="128789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" name="Блок-схема: узел 3"/>
          <p:cNvSpPr/>
          <p:nvPr/>
        </p:nvSpPr>
        <p:spPr>
          <a:xfrm>
            <a:off x="1397357" y="1419721"/>
            <a:ext cx="154546" cy="138623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830686" y="2395470"/>
            <a:ext cx="9317866" cy="39087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spcAft>
                <a:spcPts val="0"/>
              </a:spcAft>
            </a:pPr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Задачи:</a:t>
            </a:r>
            <a:endParaRPr lang="ru-RU" sz="2400" b="1" i="1" dirty="0" smtClean="0">
              <a:solidFill>
                <a:schemeClr val="accent2">
                  <a:lumMod val="7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sz="1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1.</a:t>
            </a:r>
            <a:r>
              <a:rPr lang="ru-RU" sz="1600" dirty="0" smtClean="0">
                <a:effectLst/>
                <a:ea typeface="Times New Roman" panose="02020603050405020304" pitchFamily="18" charset="0"/>
              </a:rPr>
              <a:t> Провести анализ психолого-педагогической литературы</a:t>
            </a:r>
          </a:p>
          <a:p>
            <a:pPr marL="449580" algn="just">
              <a:spcAft>
                <a:spcPts val="0"/>
              </a:spcAft>
            </a:pPr>
            <a:r>
              <a:rPr lang="ru-RU" sz="1600" dirty="0" smtClean="0">
                <a:effectLst/>
                <a:ea typeface="Times New Roman" panose="02020603050405020304" pitchFamily="18" charset="0"/>
              </a:rPr>
              <a:t>   проанализировать состояние проблемы;</a:t>
            </a:r>
          </a:p>
          <a:p>
            <a:pPr marL="449580" algn="just">
              <a:spcAft>
                <a:spcPts val="0"/>
              </a:spcAft>
            </a:pPr>
            <a:r>
              <a:rPr lang="ru-RU" sz="1600" dirty="0" smtClean="0">
                <a:effectLst/>
                <a:ea typeface="Times New Roman" panose="02020603050405020304" pitchFamily="18" charset="0"/>
              </a:rPr>
              <a:t>   определить понятие «компетенция»;</a:t>
            </a:r>
          </a:p>
          <a:p>
            <a:pPr marL="449580" algn="just">
              <a:spcAft>
                <a:spcPts val="0"/>
              </a:spcAft>
            </a:pPr>
            <a:r>
              <a:rPr lang="ru-RU" sz="1600" dirty="0" smtClean="0">
                <a:effectLst/>
                <a:ea typeface="Times New Roman" panose="02020603050405020304" pitchFamily="18" charset="0"/>
              </a:rPr>
              <a:t>   определить отличия исследовательского метода от метода проектов;</a:t>
            </a:r>
          </a:p>
          <a:p>
            <a:pPr marL="449580" algn="just">
              <a:spcAft>
                <a:spcPts val="0"/>
              </a:spcAft>
            </a:pPr>
            <a:r>
              <a:rPr lang="ru-RU" sz="1600" dirty="0" smtClean="0">
                <a:effectLst/>
                <a:ea typeface="Times New Roman" panose="02020603050405020304" pitchFamily="18" charset="0"/>
              </a:rPr>
              <a:t>   определить понятие «проектно-исследовательская компетенция»;</a:t>
            </a:r>
          </a:p>
          <a:p>
            <a:pPr marL="540385" indent="-90805" algn="just">
              <a:spcAft>
                <a:spcPts val="0"/>
              </a:spcAft>
            </a:pPr>
            <a:r>
              <a:rPr lang="ru-RU" sz="1600" dirty="0">
                <a:ea typeface="Times New Roman" panose="02020603050405020304" pitchFamily="18" charset="0"/>
              </a:rPr>
              <a:t> </a:t>
            </a:r>
            <a:r>
              <a:rPr lang="ru-RU" sz="1600" dirty="0" smtClean="0">
                <a:ea typeface="Times New Roman" panose="02020603050405020304" pitchFamily="18" charset="0"/>
              </a:rPr>
              <a:t>  </a:t>
            </a:r>
            <a:r>
              <a:rPr lang="ru-RU" sz="1600" dirty="0" smtClean="0">
                <a:effectLst/>
                <a:ea typeface="Times New Roman" panose="02020603050405020304" pitchFamily="18" charset="0"/>
              </a:rPr>
              <a:t>выявить объективные условия использования проектно-исследовательской технологий при обучении физике.</a:t>
            </a:r>
          </a:p>
          <a:p>
            <a:pPr marL="540385" indent="-90805" algn="just">
              <a:spcAft>
                <a:spcPts val="0"/>
              </a:spcAft>
            </a:pPr>
            <a:r>
              <a:rPr lang="ru-RU" sz="1600" dirty="0">
                <a:ea typeface="Times New Roman" panose="02020603050405020304" pitchFamily="18" charset="0"/>
              </a:rPr>
              <a:t> </a:t>
            </a:r>
            <a:r>
              <a:rPr lang="ru-RU" sz="1600" dirty="0" smtClean="0">
                <a:ea typeface="Times New Roman" panose="02020603050405020304" pitchFamily="18" charset="0"/>
              </a:rPr>
              <a:t>  </a:t>
            </a:r>
            <a:r>
              <a:rPr lang="ru-RU" sz="1600" dirty="0" smtClean="0">
                <a:effectLst/>
                <a:ea typeface="Times New Roman" panose="02020603050405020304" pitchFamily="18" charset="0"/>
              </a:rPr>
              <a:t>определить воспитательную ценность проектно-исследовательской деятельности (учебно-воспитательные характеристики).</a:t>
            </a:r>
          </a:p>
          <a:p>
            <a:pPr marL="90805" indent="-90805" algn="just">
              <a:spcAft>
                <a:spcPts val="0"/>
              </a:spcAft>
            </a:pPr>
            <a:r>
              <a:rPr lang="ru-RU" sz="1600" dirty="0" smtClean="0">
                <a:effectLst/>
                <a:ea typeface="Times New Roman" panose="02020603050405020304" pitchFamily="18" charset="0"/>
              </a:rPr>
              <a:t>2. Провести оценку уровня готовности обучающихся на различных этапах изучения предмета.</a:t>
            </a:r>
          </a:p>
          <a:p>
            <a:pPr algn="just">
              <a:spcAft>
                <a:spcPts val="0"/>
              </a:spcAft>
            </a:pPr>
            <a:r>
              <a:rPr lang="ru-RU" sz="1600" dirty="0" smtClean="0">
                <a:effectLst/>
                <a:ea typeface="Times New Roman" panose="02020603050405020304" pitchFamily="18" charset="0"/>
              </a:rPr>
              <a:t>3. Разработать приемы и методы преподавания физики, ориентированные на становление проектно-исследовательских компетенций обучающихся. </a:t>
            </a:r>
          </a:p>
          <a:p>
            <a:pPr algn="just">
              <a:spcAft>
                <a:spcPts val="0"/>
              </a:spcAft>
            </a:pPr>
            <a:r>
              <a:rPr lang="ru-RU" sz="1600" dirty="0" smtClean="0">
                <a:effectLst/>
                <a:ea typeface="Times New Roman" panose="02020603050405020304" pitchFamily="18" charset="0"/>
              </a:rPr>
              <a:t>4. Выявить эффективность разработанных приемов и методов как средства становления проектно-исследовательской компетентности обучающихся средней школы. </a:t>
            </a:r>
            <a:endParaRPr lang="ru-RU" sz="1600" dirty="0">
              <a:effectLst/>
              <a:ea typeface="Times New Roman" panose="02020603050405020304" pitchFamily="18" charset="0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397357" y="3380098"/>
            <a:ext cx="109738" cy="97544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397357" y="3618807"/>
            <a:ext cx="109738" cy="97544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397357" y="3142084"/>
            <a:ext cx="109738" cy="97544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397357" y="4138456"/>
            <a:ext cx="109738" cy="97544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397357" y="3866944"/>
            <a:ext cx="109738" cy="97544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397357" y="4604151"/>
            <a:ext cx="109738" cy="97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8372664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000">
        <p14:shred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33093" y="1317997"/>
            <a:ext cx="6310648" cy="1912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</a:rPr>
              <a:t>  -научить учащихся:</a:t>
            </a:r>
          </a:p>
          <a:p>
            <a:r>
              <a:rPr lang="ru-RU" dirty="0" smtClean="0"/>
              <a:t>     Ставить цель;</a:t>
            </a:r>
          </a:p>
          <a:p>
            <a:r>
              <a:rPr lang="ru-RU" dirty="0" smtClean="0"/>
              <a:t>     Составлять план исследований;</a:t>
            </a:r>
          </a:p>
          <a:p>
            <a:r>
              <a:rPr lang="ru-RU" dirty="0" smtClean="0"/>
              <a:t>     Подбирать необходимые приборы и материалы;</a:t>
            </a:r>
          </a:p>
          <a:p>
            <a:r>
              <a:rPr lang="ru-RU" dirty="0"/>
              <a:t> </a:t>
            </a:r>
            <a:r>
              <a:rPr lang="ru-RU" dirty="0" smtClean="0"/>
              <a:t>    Собирать необходимые установки;</a:t>
            </a:r>
          </a:p>
          <a:p>
            <a:r>
              <a:rPr lang="ru-RU" dirty="0" smtClean="0"/>
              <a:t>     Проводить исследования и формулировать выводы.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27050" y="2908159"/>
            <a:ext cx="176799" cy="15851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21779" y="2052253"/>
            <a:ext cx="176799" cy="15851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21778" y="1819648"/>
            <a:ext cx="176799" cy="15851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27050" y="2358954"/>
            <a:ext cx="176799" cy="15851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27050" y="2658645"/>
            <a:ext cx="176799" cy="158510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1833093" y="3390055"/>
            <a:ext cx="6096000" cy="267765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</a:rPr>
              <a:t> -ознакомить учащихся с методами научных исследований по физике, который можно представить в виде следующей цепочки:</a:t>
            </a:r>
          </a:p>
          <a:p>
            <a:r>
              <a:rPr lang="ru-RU" dirty="0" smtClean="0"/>
              <a:t>Теоретическое предвидение - разработка рабочей гипотезы   -  наблюдения  -        эксперимент    -      анализ экспериментальных фактов и выводы из них   -      проверка выводов на практике.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1833093" y="426521"/>
            <a:ext cx="160653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i="1" u="sng" dirty="0" smtClean="0">
                <a:solidFill>
                  <a:schemeClr val="accent2">
                    <a:lumMod val="75000"/>
                  </a:schemeClr>
                </a:solidFill>
              </a:rPr>
              <a:t>Важно!</a:t>
            </a:r>
            <a:endParaRPr lang="ru-RU" sz="3200" b="1" i="1" u="sng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931005">
            <a:off x="8087727" y="632786"/>
            <a:ext cx="3612650" cy="25322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241869397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3250">
        <p15:prstTrans prst="origami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38894" y="610089"/>
            <a:ext cx="7641466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</a:rPr>
              <a:t>Исследовательская деятельность организуется на любом этапе обучения физике:</a:t>
            </a:r>
          </a:p>
          <a:p>
            <a:r>
              <a:rPr lang="ru-RU" dirty="0" smtClean="0"/>
              <a:t> При изучении физической теории;</a:t>
            </a:r>
          </a:p>
          <a:p>
            <a:r>
              <a:rPr lang="ru-RU" dirty="0"/>
              <a:t> </a:t>
            </a:r>
            <a:r>
              <a:rPr lang="ru-RU" dirty="0" smtClean="0"/>
              <a:t>   При решении задач;</a:t>
            </a:r>
          </a:p>
          <a:p>
            <a:r>
              <a:rPr lang="ru-RU" dirty="0"/>
              <a:t> </a:t>
            </a:r>
            <a:r>
              <a:rPr lang="ru-RU" dirty="0" smtClean="0"/>
              <a:t>   При проведении демонстрационного эксперимента;</a:t>
            </a:r>
          </a:p>
          <a:p>
            <a:r>
              <a:rPr lang="ru-RU" dirty="0"/>
              <a:t> </a:t>
            </a:r>
            <a:r>
              <a:rPr lang="ru-RU" dirty="0" smtClean="0"/>
              <a:t>   При выполнении лабораторных работ.</a:t>
            </a:r>
          </a:p>
          <a:p>
            <a:r>
              <a:rPr lang="ru-RU" dirty="0"/>
              <a:t> </a:t>
            </a:r>
            <a:r>
              <a:rPr lang="ru-RU" dirty="0" smtClean="0"/>
              <a:t>   Исследования в рассказах;</a:t>
            </a:r>
          </a:p>
          <a:p>
            <a:r>
              <a:rPr lang="ru-RU" dirty="0"/>
              <a:t> </a:t>
            </a:r>
            <a:r>
              <a:rPr lang="ru-RU" dirty="0" smtClean="0"/>
              <a:t>   Исследования практических вопросов;</a:t>
            </a:r>
          </a:p>
          <a:p>
            <a:r>
              <a:rPr lang="ru-RU" dirty="0"/>
              <a:t> </a:t>
            </a:r>
            <a:r>
              <a:rPr lang="ru-RU" dirty="0" smtClean="0"/>
              <a:t>   Исследования с помощью самодельных приборов;</a:t>
            </a:r>
          </a:p>
          <a:p>
            <a:r>
              <a:rPr lang="ru-RU" dirty="0"/>
              <a:t> </a:t>
            </a:r>
            <a:r>
              <a:rPr lang="ru-RU" dirty="0" smtClean="0"/>
              <a:t>   Исследования дома и на улице; </a:t>
            </a:r>
          </a:p>
          <a:p>
            <a:r>
              <a:rPr lang="ru-RU" dirty="0"/>
              <a:t> </a:t>
            </a:r>
            <a:r>
              <a:rPr lang="ru-RU" dirty="0" smtClean="0"/>
              <a:t>   Проектная исследовательская деятельность учащихся.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78023" y="1739886"/>
            <a:ext cx="176799" cy="15851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78022" y="2010342"/>
            <a:ext cx="176799" cy="15851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78022" y="2280798"/>
            <a:ext cx="176799" cy="15851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78021" y="2551254"/>
            <a:ext cx="176799" cy="15851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78021" y="2813699"/>
            <a:ext cx="176799" cy="15851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78021" y="3107437"/>
            <a:ext cx="176799" cy="158510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78021" y="3401175"/>
            <a:ext cx="176799" cy="158510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78021" y="3640544"/>
            <a:ext cx="176799" cy="1585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13832822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28789" y="139074"/>
            <a:ext cx="901521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Широкое распространение получает </a:t>
            </a:r>
            <a:r>
              <a:rPr lang="ru-RU" b="1" dirty="0" err="1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компетентностный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подход 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к 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образованию   </a:t>
            </a:r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28789" y="508407"/>
            <a:ext cx="901521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КОМПЕТЕНЦИЯ - круг вопросов, явлений, в которых данное лицо обладает авторитетностью, познанием, опытом. (Толковый словарь Ушакова) КОМПЕТЕНЦИЯ -  круг вопросов, в которых кто-нибудь хорошо осведомлён.(Толковый словарь Ожегова).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28789" y="1708736"/>
            <a:ext cx="901521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Компетенция в системе общего образования это совокупность взаимосвязанных качеств личности, отражающих заданные требования к образовательной подготовке выпускников, а компетентность </a:t>
            </a:r>
            <a:r>
              <a:rPr lang="ru-RU" dirty="0" smtClean="0"/>
              <a:t>–обладание </a:t>
            </a:r>
            <a:r>
              <a:rPr lang="ru-RU" dirty="0"/>
              <a:t>человеком соответствующей компетенцией. 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08541" y="2851753"/>
            <a:ext cx="6248407" cy="706576"/>
          </a:xfrm>
          <a:prstGeom prst="rect">
            <a:avLst/>
          </a:prstGeom>
        </p:spPr>
      </p:pic>
      <p:sp>
        <p:nvSpPr>
          <p:cNvPr id="10" name="Выноска со стрелкой вниз 9"/>
          <p:cNvSpPr>
            <a:spLocks noChangeArrowheads="1"/>
          </p:cNvSpPr>
          <p:nvPr/>
        </p:nvSpPr>
        <p:spPr bwMode="auto">
          <a:xfrm rot="10800000" flipV="1">
            <a:off x="1620585" y="3558329"/>
            <a:ext cx="6248406" cy="725759"/>
          </a:xfrm>
          <a:prstGeom prst="downArrowCallout">
            <a:avLst>
              <a:gd name="adj1" fmla="val 120290"/>
              <a:gd name="adj2" fmla="val 120290"/>
              <a:gd name="adj3" fmla="val 16667"/>
              <a:gd name="adj4" fmla="val 61415"/>
            </a:avLst>
          </a:prstGeom>
          <a:solidFill>
            <a:srgbClr val="DBE5F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spcAft>
                <a:spcPts val="0"/>
              </a:spcAft>
            </a:pPr>
            <a:r>
              <a:rPr lang="ru-RU" sz="14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Формирование компетентности реализуется 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sz="14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через организацию деятельности учащихся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sz="11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sz="11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11" name="Выноска со стрелкой вниз 10"/>
          <p:cNvSpPr>
            <a:spLocks noChangeArrowheads="1"/>
          </p:cNvSpPr>
          <p:nvPr/>
        </p:nvSpPr>
        <p:spPr bwMode="auto">
          <a:xfrm>
            <a:off x="1620586" y="4309301"/>
            <a:ext cx="6248405" cy="752259"/>
          </a:xfrm>
          <a:prstGeom prst="downArrowCallout">
            <a:avLst>
              <a:gd name="adj1" fmla="val 129688"/>
              <a:gd name="adj2" fmla="val 129688"/>
              <a:gd name="adj3" fmla="val 16667"/>
              <a:gd name="adj4" fmla="val 66667"/>
            </a:avLst>
          </a:prstGeom>
          <a:solidFill>
            <a:srgbClr val="DBE5F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spcAft>
                <a:spcPts val="0"/>
              </a:spcAft>
            </a:pPr>
            <a:r>
              <a:rPr lang="ru-RU" sz="14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Деятельность учащихся наиболее эффективна,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sz="14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если у учащихся есть интерес (мотивация</a:t>
            </a:r>
            <a:r>
              <a:rPr lang="ru-RU" sz="11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  <a:endParaRPr lang="ru-RU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12" name="Выноска со стрелкой вниз 11"/>
          <p:cNvSpPr>
            <a:spLocks noChangeArrowheads="1"/>
          </p:cNvSpPr>
          <p:nvPr/>
        </p:nvSpPr>
        <p:spPr bwMode="auto">
          <a:xfrm>
            <a:off x="1688805" y="5061560"/>
            <a:ext cx="6180186" cy="838122"/>
          </a:xfrm>
          <a:prstGeom prst="downArrowCallout">
            <a:avLst>
              <a:gd name="adj1" fmla="val 118571"/>
              <a:gd name="adj2" fmla="val 118571"/>
              <a:gd name="adj3" fmla="val 16667"/>
              <a:gd name="adj4" fmla="val 57626"/>
            </a:avLst>
          </a:prstGeom>
          <a:solidFill>
            <a:srgbClr val="DBE5F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spcAft>
                <a:spcPts val="0"/>
              </a:spcAft>
            </a:pPr>
            <a:r>
              <a:rPr lang="ru-RU" sz="14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Интерес у детей можно вызвать, например, через проблемную ситуацию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13" name="Выноска со стрелкой вниз 12"/>
          <p:cNvSpPr>
            <a:spLocks noChangeArrowheads="1"/>
          </p:cNvSpPr>
          <p:nvPr/>
        </p:nvSpPr>
        <p:spPr bwMode="auto">
          <a:xfrm>
            <a:off x="1688805" y="5924894"/>
            <a:ext cx="6180186" cy="872490"/>
          </a:xfrm>
          <a:prstGeom prst="downArrowCallout">
            <a:avLst>
              <a:gd name="adj1" fmla="val 92612"/>
              <a:gd name="adj2" fmla="val 101220"/>
              <a:gd name="adj3" fmla="val 16667"/>
              <a:gd name="adj4" fmla="val 66667"/>
            </a:avLst>
          </a:prstGeom>
          <a:solidFill>
            <a:srgbClr val="DBE5F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>
              <a:spcAft>
                <a:spcPts val="0"/>
              </a:spcAft>
            </a:pPr>
            <a:r>
              <a:rPr lang="ru-RU" sz="14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Решение проблемных ситуаций способствует развитию навыков исследовательской деятельности, креативности и др.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14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xmlns="" val="35247020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 rot="21115785">
            <a:off x="337799" y="47334"/>
            <a:ext cx="9149509" cy="2554545"/>
          </a:xfrm>
          <a:prstGeom prst="rect">
            <a:avLst/>
          </a:prstGeom>
          <a:ln w="34925"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127000" dist="38100" dir="2700000" algn="ctr">
              <a:srgbClr val="000000">
                <a:alpha val="45000"/>
              </a:srgbClr>
            </a:outerShdw>
          </a:effectLst>
          <a:scene3d>
            <a:camera prst="perspectiveFront" fov="2700000">
              <a:rot lat="20376000" lon="1938000" rev="20112001"/>
            </a:camera>
            <a:lightRig rig="soft" dir="t">
              <a:rot lat="0" lon="0" rev="0"/>
            </a:lightRig>
          </a:scene3d>
          <a:sp3d prstMaterial="translucentPowder">
            <a:bevelT w="203200" h="50800" prst="softRound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3200" b="1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Отличие исследовательской деятельности от проектной.</a:t>
            </a:r>
            <a:endParaRPr lang="ru-RU" sz="3200" dirty="0">
              <a:ln>
                <a:solidFill>
                  <a:schemeClr val="tx1"/>
                </a:solidFill>
              </a:ln>
              <a:solidFill>
                <a:schemeClr val="tx1"/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sz="3200" u="sng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Исследование</a:t>
            </a:r>
            <a:r>
              <a:rPr lang="ru-RU" sz="3200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3200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поиск истины или неизвестного</a:t>
            </a:r>
            <a:r>
              <a:rPr lang="ru-RU" sz="3200" b="1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200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 </a:t>
            </a:r>
            <a:r>
              <a:rPr lang="ru-RU" sz="3200" u="sng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проектирование</a:t>
            </a:r>
            <a:r>
              <a:rPr lang="ru-RU" sz="3200" b="1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sz="3200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решение определенной, ясно осознаваемой задачи.</a:t>
            </a:r>
            <a:endParaRPr lang="ru-RU" sz="3200" dirty="0">
              <a:ln>
                <a:solidFill>
                  <a:schemeClr val="tx1"/>
                </a:solidFill>
              </a:ln>
              <a:solidFill>
                <a:schemeClr val="tx1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 rot="248012">
            <a:off x="1700010" y="3236961"/>
            <a:ext cx="9144000" cy="3108543"/>
          </a:xfrm>
          <a:prstGeom prst="rect">
            <a:avLst/>
          </a:prstGeom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800" u="sng" dirty="0">
                <a:ln w="0">
                  <a:solidFill>
                    <a:schemeClr val="tx1"/>
                  </a:solidFill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Проектно-исследовательская деятельность</a:t>
            </a:r>
            <a:r>
              <a:rPr lang="ru-RU" sz="2800" dirty="0">
                <a:ln w="0">
                  <a:solidFill>
                    <a:schemeClr val="tx1"/>
                  </a:solidFill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деятельность по проектированию собственного исследования, предполагающая выделение целей и задач, выделение принципов отбора методик, планирование хода исследования, определение ожидаемых результатов, оценка реализуемости исследования, определение необходимых ресурсов.</a:t>
            </a:r>
            <a:endParaRPr lang="ru-RU" sz="2800" dirty="0">
              <a:ln w="0">
                <a:solidFill>
                  <a:schemeClr val="tx1"/>
                </a:solidFill>
              </a:ln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cxnSp>
        <p:nvCxnSpPr>
          <p:cNvPr id="9" name="Прямая соединительная линия 8"/>
          <p:cNvCxnSpPr>
            <a:cxnSpLocks noChangeShapeType="1"/>
          </p:cNvCxnSpPr>
          <p:nvPr/>
        </p:nvCxnSpPr>
        <p:spPr bwMode="auto">
          <a:xfrm>
            <a:off x="6384904" y="7472050"/>
            <a:ext cx="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23" name="Прямая соединительная линия 22"/>
          <p:cNvCxnSpPr>
            <a:cxnSpLocks noChangeShapeType="1"/>
          </p:cNvCxnSpPr>
          <p:nvPr/>
        </p:nvCxnSpPr>
        <p:spPr bwMode="auto">
          <a:xfrm>
            <a:off x="6232525" y="11422063"/>
            <a:ext cx="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xmlns="" val="34753285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85115" y="190190"/>
            <a:ext cx="6096000" cy="707886"/>
          </a:xfrm>
          <a:prstGeom prst="rect">
            <a:avLst/>
          </a:prstGeom>
          <a:ln>
            <a:solidFill>
              <a:srgbClr val="00B05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R="17780" lvl="0" algn="ctr" defTabSz="457200"/>
            <a:r>
              <a:rPr lang="ru-RU" sz="2000" b="1" dirty="0">
                <a:solidFill>
                  <a:prstClr val="black"/>
                </a:solidFill>
              </a:rPr>
              <a:t> Функции проектно-исследовательской</a:t>
            </a:r>
          </a:p>
          <a:p>
            <a:pPr marR="17780" lvl="0" algn="ctr" defTabSz="457200"/>
            <a:r>
              <a:rPr lang="ru-RU" sz="2000" b="1" dirty="0">
                <a:solidFill>
                  <a:prstClr val="black"/>
                </a:solidFill>
              </a:rPr>
              <a:t>деятельности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85686" y="1428413"/>
            <a:ext cx="1890261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dirty="0"/>
              <a:t>Познавательная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694683" y="1797745"/>
            <a:ext cx="1728358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dirty="0"/>
              <a:t>Рефлексивная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859380" y="1415892"/>
            <a:ext cx="1606530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dirty="0"/>
              <a:t>Развивающая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6867043" y="1797745"/>
            <a:ext cx="1896673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dirty="0"/>
              <a:t>Воспитывающая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9182452" y="1428413"/>
            <a:ext cx="2271776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dirty="0"/>
              <a:t>Исследовательская</a:t>
            </a: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645042" y="894646"/>
            <a:ext cx="253482" cy="426757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19472386" flipH="1">
            <a:off x="7144183" y="864335"/>
            <a:ext cx="245015" cy="914135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17975776" flipH="1">
            <a:off x="9042329" y="167900"/>
            <a:ext cx="216622" cy="1808705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1104359">
            <a:off x="3723831" y="873850"/>
            <a:ext cx="208549" cy="1058964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3104719">
            <a:off x="1387830" y="177218"/>
            <a:ext cx="216421" cy="1727468"/>
          </a:xfrm>
          <a:prstGeom prst="rect">
            <a:avLst/>
          </a:prstGeom>
        </p:spPr>
      </p:pic>
      <p:sp>
        <p:nvSpPr>
          <p:cNvPr id="16" name="Прямоугольник 15"/>
          <p:cNvSpPr/>
          <p:nvPr/>
        </p:nvSpPr>
        <p:spPr>
          <a:xfrm>
            <a:off x="2275947" y="3066746"/>
            <a:ext cx="6034840" cy="70788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000" dirty="0" smtClean="0"/>
              <a:t>        Содержание </a:t>
            </a:r>
            <a:r>
              <a:rPr lang="ru-RU" sz="2000" dirty="0"/>
              <a:t>проектно-исследовательской </a:t>
            </a:r>
          </a:p>
          <a:p>
            <a:pPr algn="ctr"/>
            <a:r>
              <a:rPr lang="ru-RU" sz="2000" dirty="0"/>
              <a:t>деятельности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385685" y="4404575"/>
            <a:ext cx="1890261" cy="65157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dirty="0" smtClean="0"/>
              <a:t>       Замысел</a:t>
            </a:r>
            <a:endParaRPr lang="ru-RU" dirty="0"/>
          </a:p>
          <a:p>
            <a:pPr algn="ctr"/>
            <a:r>
              <a:rPr lang="ru-RU" dirty="0" smtClean="0"/>
              <a:t> </a:t>
            </a:r>
            <a:r>
              <a:rPr lang="ru-RU" dirty="0"/>
              <a:t>деятельности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2694683" y="5021693"/>
            <a:ext cx="1728358" cy="64633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dirty="0"/>
              <a:t>Планирование </a:t>
            </a:r>
          </a:p>
          <a:p>
            <a:r>
              <a:rPr lang="ru-RU" dirty="0"/>
              <a:t>деятельности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4841777" y="4404575"/>
            <a:ext cx="1739327" cy="92333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dirty="0"/>
              <a:t>Подготовка и проведение исследования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6999840" y="5019972"/>
            <a:ext cx="1861973" cy="92333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dirty="0"/>
              <a:t>Оформление и проверка результатов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9280549" y="4404575"/>
            <a:ext cx="1833919" cy="64633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dirty="0"/>
              <a:t>Защита результатов</a:t>
            </a:r>
          </a:p>
        </p:txBody>
      </p:sp>
      <p:pic>
        <p:nvPicPr>
          <p:cNvPr id="23" name="Рисунок 22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83413" y="3774632"/>
            <a:ext cx="256054" cy="426757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557735" y="3739637"/>
            <a:ext cx="536494" cy="1079086"/>
          </a:xfrm>
          <a:prstGeom prst="rect">
            <a:avLst/>
          </a:prstGeom>
        </p:spPr>
      </p:pic>
      <p:pic>
        <p:nvPicPr>
          <p:cNvPr id="26" name="Рисунок 25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878856" y="3207538"/>
            <a:ext cx="1493649" cy="1243692"/>
          </a:xfrm>
          <a:prstGeom prst="rect">
            <a:avLst/>
          </a:prstGeom>
        </p:spPr>
      </p:pic>
      <p:pic>
        <p:nvPicPr>
          <p:cNvPr id="27" name="Рисунок 26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236558" y="3727566"/>
            <a:ext cx="731583" cy="890093"/>
          </a:xfrm>
          <a:prstGeom prst="rect">
            <a:avLst/>
          </a:prstGeom>
        </p:spPr>
      </p:pic>
      <p:pic>
        <p:nvPicPr>
          <p:cNvPr id="28" name="Рисунок 27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8307851" y="3475870"/>
            <a:ext cx="1682642" cy="1085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0169688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160182928"/>
              </p:ext>
            </p:extLst>
          </p:nvPr>
        </p:nvGraphicFramePr>
        <p:xfrm>
          <a:off x="2397546" y="118191"/>
          <a:ext cx="6225163" cy="1002274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6225163"/>
              </a:tblGrid>
              <a:tr h="100227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b="1" dirty="0" smtClean="0">
                        <a:solidFill>
                          <a:srgbClr val="C4591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solidFill>
                            <a:srgbClr val="C4591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Результаты </a:t>
                      </a:r>
                      <a:r>
                        <a:rPr lang="ru-RU" sz="2400" b="1" dirty="0">
                          <a:solidFill>
                            <a:srgbClr val="C4591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проектно-исследовательской </a:t>
                      </a:r>
                      <a:endParaRPr lang="ru-RU" sz="2400" dirty="0">
                        <a:solidFill>
                          <a:srgbClr val="C4591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C4591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деятельности</a:t>
                      </a:r>
                      <a:endParaRPr lang="ru-RU" sz="2400" dirty="0">
                        <a:solidFill>
                          <a:srgbClr val="C4591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3026534" y="1661379"/>
            <a:ext cx="5125791" cy="3206839"/>
          </a:xfrm>
          <a:prstGeom prst="rect">
            <a:avLst/>
          </a:prstGeom>
          <a:solidFill>
            <a:sysClr val="window" lastClr="FFFFFF">
              <a:lumMod val="100000"/>
              <a:lumOff val="0"/>
            </a:sysClr>
          </a:solidFill>
          <a:ln w="63500" cmpd="thickThin">
            <a:solidFill>
              <a:srgbClr val="ED7D31">
                <a:lumMod val="100000"/>
                <a:lumOff val="0"/>
              </a:srgbClr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</a:t>
            </a: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умение выдвигать и обосновать гипотезы;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умение планировать деятельность;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умение формулировать цель;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умение осознавать и анализировать информацию;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умение выполнять эксперимент;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умение представление результаты эксперимента.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умение осуществлять рефлексию.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auto">
          <a:xfrm>
            <a:off x="247280" y="2228045"/>
            <a:ext cx="2617303" cy="1030310"/>
          </a:xfrm>
          <a:prstGeom prst="rect">
            <a:avLst/>
          </a:prstGeom>
          <a:solidFill>
            <a:sysClr val="window" lastClr="FFFFFF">
              <a:lumMod val="100000"/>
              <a:lumOff val="0"/>
            </a:sysClr>
          </a:solidFill>
          <a:ln w="63500" cmpd="thickThin">
            <a:solidFill>
              <a:srgbClr val="ED7D31">
                <a:lumMod val="100000"/>
                <a:lumOff val="0"/>
              </a:srgbClr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Расширение и углубление предметных знаний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8314276" y="2096610"/>
            <a:ext cx="3572923" cy="1380686"/>
          </a:xfrm>
          <a:prstGeom prst="rect">
            <a:avLst/>
          </a:prstGeom>
          <a:solidFill>
            <a:sysClr val="window" lastClr="FFFFFF">
              <a:lumMod val="100000"/>
              <a:lumOff val="0"/>
            </a:sysClr>
          </a:solidFill>
          <a:ln w="63500" cmpd="thickThin">
            <a:solidFill>
              <a:srgbClr val="ED7D31">
                <a:lumMod val="100000"/>
                <a:lumOff val="0"/>
              </a:srgbClr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lvl="0"/>
            <a:r>
              <a:rPr lang="ru-RU" sz="2000" kern="0" dirty="0" smtClean="0">
                <a:solidFill>
                  <a:sysClr val="windowText" lastClr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kern="0" dirty="0">
                <a:solidFill>
                  <a:sysClr val="windowText" lastClr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Знания о структуре проектной и исследовательской деятельности</a:t>
            </a:r>
            <a:endParaRPr kumimoji="0" lang="ru-RU" sz="2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4080789" y="5672159"/>
            <a:ext cx="3017280" cy="1005536"/>
          </a:xfrm>
          <a:prstGeom prst="rect">
            <a:avLst/>
          </a:prstGeom>
          <a:solidFill>
            <a:sysClr val="window" lastClr="FFFFFF">
              <a:lumMod val="100000"/>
              <a:lumOff val="0"/>
            </a:sysClr>
          </a:solidFill>
          <a:ln w="63500" cmpd="thickThin">
            <a:solidFill>
              <a:srgbClr val="ED7D31">
                <a:lumMod val="100000"/>
                <a:lumOff val="0"/>
              </a:srgbClr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Проектно-исследовательская компетенция</a:t>
            </a:r>
          </a:p>
        </p:txBody>
      </p:sp>
      <p:sp>
        <p:nvSpPr>
          <p:cNvPr id="10" name="Стрелка вниз 9"/>
          <p:cNvSpPr/>
          <p:nvPr/>
        </p:nvSpPr>
        <p:spPr>
          <a:xfrm>
            <a:off x="5318972" y="1120466"/>
            <a:ext cx="270457" cy="54091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углом 10"/>
          <p:cNvSpPr/>
          <p:nvPr/>
        </p:nvSpPr>
        <p:spPr>
          <a:xfrm rot="5400000">
            <a:off x="8267044" y="898787"/>
            <a:ext cx="1249253" cy="443357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2" name="Стрелка углом 11"/>
          <p:cNvSpPr/>
          <p:nvPr/>
        </p:nvSpPr>
        <p:spPr>
          <a:xfrm rot="16200000" flipH="1">
            <a:off x="1434289" y="933971"/>
            <a:ext cx="1355695" cy="479434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3" name="Стрелка вниз 12"/>
          <p:cNvSpPr/>
          <p:nvPr/>
        </p:nvSpPr>
        <p:spPr>
          <a:xfrm>
            <a:off x="5379310" y="4868218"/>
            <a:ext cx="261636" cy="65681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941865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</p:bld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279</TotalTime>
  <Words>1731</Words>
  <Application>Microsoft Office PowerPoint</Application>
  <PresentationFormat>Произвольный</PresentationFormat>
  <Paragraphs>307</Paragraphs>
  <Slides>17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Грань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Спасибо за внимание!!!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винера</cp:lastModifiedBy>
  <cp:revision>39</cp:revision>
  <dcterms:created xsi:type="dcterms:W3CDTF">2014-05-15T17:24:31Z</dcterms:created>
  <dcterms:modified xsi:type="dcterms:W3CDTF">2015-01-26T15:51:11Z</dcterms:modified>
</cp:coreProperties>
</file>