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4" r:id="rId3"/>
    <p:sldId id="257" r:id="rId4"/>
    <p:sldId id="269" r:id="rId5"/>
    <p:sldId id="258" r:id="rId6"/>
    <p:sldId id="259" r:id="rId7"/>
    <p:sldId id="260" r:id="rId8"/>
    <p:sldId id="266" r:id="rId9"/>
    <p:sldId id="261" r:id="rId10"/>
    <p:sldId id="265" r:id="rId11"/>
    <p:sldId id="262" r:id="rId12"/>
    <p:sldId id="270" r:id="rId13"/>
    <p:sldId id="263" r:id="rId14"/>
    <p:sldId id="268" r:id="rId15"/>
    <p:sldId id="273" r:id="rId16"/>
    <p:sldId id="271" r:id="rId17"/>
  </p:sldIdLst>
  <p:sldSz cx="9144000" cy="6858000" type="screen4x3"/>
  <p:notesSz cx="6881813" cy="10002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702" y="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smayli.ru/smile/knigi-169.html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00042"/>
            <a:ext cx="8229600" cy="392909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Психологическая готовность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детей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к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школе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4572008"/>
            <a:ext cx="4572032" cy="200026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Презентацию подготовил</a:t>
            </a:r>
            <a:r>
              <a:rPr lang="ru-RU" b="1" dirty="0">
                <a:solidFill>
                  <a:srgbClr val="002060"/>
                </a:solidFill>
              </a:rPr>
              <a:t>и</a:t>
            </a:r>
            <a:r>
              <a:rPr lang="ru-RU" b="1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Студентки 5 курса 505гр,заоч.отд.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УзуналоваА.Е</a:t>
            </a:r>
            <a:r>
              <a:rPr lang="ru-RU" b="1" dirty="0" smtClean="0">
                <a:solidFill>
                  <a:srgbClr val="002060"/>
                </a:solidFill>
              </a:rPr>
              <a:t>. 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Хисямова</a:t>
            </a:r>
            <a:r>
              <a:rPr lang="ru-RU" b="1" dirty="0" smtClean="0">
                <a:solidFill>
                  <a:srgbClr val="002060"/>
                </a:solidFill>
              </a:rPr>
              <a:t> Ю.Х, 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13314" name="Picture 2" descr="Анимашки Книги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6825" cy="1524001"/>
          </a:xfrm>
          <a:prstGeom prst="rect">
            <a:avLst/>
          </a:prstGeom>
          <a:noFill/>
        </p:spPr>
      </p:pic>
      <p:pic>
        <p:nvPicPr>
          <p:cNvPr id="13328" name="Picture 16" descr="http://im2-tub.yandex.net/i?id=351591213-13-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36" y="3357561"/>
            <a:ext cx="2253638" cy="299155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3330" name="Picture 18" descr="http://im5-tub.yandex.net/i?id=101513015-22-2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8" y="2571744"/>
            <a:ext cx="2114555" cy="16254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im8-tub.yandex.net/i?id=81853800-19-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1991411" cy="150019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Picture 10" descr="http://im7-tub.yandex.net/i?id=303558511-05-2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142852"/>
            <a:ext cx="1500190" cy="18752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Picture 10" descr="http://im5-tub.yandex.net/i?id=255929114-18-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5500702"/>
            <a:ext cx="1620102" cy="120967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Picture 8" descr="http://im6-tub.yandex.net/i?id=129037101-18-2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3071810"/>
            <a:ext cx="2071702" cy="1428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8" descr="http://im4-tub.yandex.net/i?id=85451374-12-2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2" y="5476872"/>
            <a:ext cx="2143140" cy="13811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4" descr="http://im4-tub.yandex.net/i?id=86635828-23-2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6" y="3357562"/>
            <a:ext cx="2143140" cy="14805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http://im0-tub.yandex.net/i?id=305916319-16-2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44" y="5500702"/>
            <a:ext cx="1643064" cy="12268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1" name="TextBox 10"/>
          <p:cNvSpPr txBox="1"/>
          <p:nvPr/>
        </p:nvSpPr>
        <p:spPr>
          <a:xfrm>
            <a:off x="142844" y="285728"/>
            <a:ext cx="9001156" cy="5395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обычно запоминает более половины слов.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Если ребенок 6 – 7 лет не может запомнить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более 3-х слов с 4-го предъявления,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возможно, ему необходима консультация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невропатолога. К 7 годам процесс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формирования произвольного запоминания можно считать завершенным.</a:t>
            </a:r>
          </a:p>
          <a:p>
            <a:endParaRPr lang="ru-RU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rgbClr val="FF0000"/>
                </a:solidFill>
              </a:rPr>
              <a:t>Мышление: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совершенствуется наглядно-действенное мышление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(манипулирование предметами), улучшается наглядно-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образное мышление (манипулирование образами и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представлениями). Например, дети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этого возраста уже могут понять, что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такое план комнаты. С помощью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схематичного изображения групповой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комнаты дети могут найти спрятанную игрушку. Полезны игры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«Найди клад», «Лабиринты». И начинают активно формироваться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предпосылки логического мышления.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 descr="http://im8-tub.yandex.net/i?id=34648827-23-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46643"/>
            <a:ext cx="2143140" cy="15444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" name="TextBox 23"/>
          <p:cNvSpPr txBox="1"/>
          <p:nvPr/>
        </p:nvSpPr>
        <p:spPr>
          <a:xfrm>
            <a:off x="323528" y="156978"/>
            <a:ext cx="660592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                       </a:t>
            </a:r>
            <a:r>
              <a:rPr lang="ru-RU" sz="2000" b="1" dirty="0" smtClean="0">
                <a:solidFill>
                  <a:srgbClr val="FF0000"/>
                </a:solidFill>
              </a:rPr>
              <a:t>Воображение: </a:t>
            </a:r>
          </a:p>
          <a:p>
            <a:endParaRPr lang="ru-RU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становится активным – произвольным.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А также воображение выполняет еще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одну роль – аффективно-защитную.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Она предохраняет растущую, легко ранимую душу ребенка от чрезмерно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тяжелых переживаний и травм.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 descr="http://im6-tub.yandex.net/i?id=115282692-08-2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20" y="2996952"/>
            <a:ext cx="1757365" cy="13150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6" name="Picture 4" descr="http://im3-tub.yandex.net/i?id=118431346-06-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2" y="5157192"/>
            <a:ext cx="2143140" cy="1418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2123728" y="2664245"/>
            <a:ext cx="601560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Развитие фонематического слухи </a:t>
            </a:r>
            <a:r>
              <a:rPr lang="ru-RU" sz="2400" dirty="0" smtClean="0">
                <a:solidFill>
                  <a:srgbClr val="0070C0"/>
                </a:solidFill>
              </a:rPr>
              <a:t>(под фонематическим слухом понимается способность человека слышать отдельные фонемы, или звуки в слове. Так, ребенок, поступающий в школу, должен различать отдельные звуки в слове. </a:t>
            </a: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Развитие мелкой моторики </a:t>
            </a:r>
            <a:r>
              <a:rPr lang="ru-RU" sz="2400" dirty="0" smtClean="0">
                <a:solidFill>
                  <a:srgbClr val="FF0000"/>
                </a:solidFill>
              </a:rPr>
              <a:t>рук.(</a:t>
            </a:r>
            <a:r>
              <a:rPr lang="ru-RU" sz="2400" dirty="0" smtClean="0">
                <a:solidFill>
                  <a:srgbClr val="0070C0"/>
                </a:solidFill>
              </a:rPr>
              <a:t>владение карандашом  ,ручкой ,ножницами и навыками рисования.)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335846"/>
            <a:ext cx="784887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0" cap="none" spc="0" normalizeH="0" baseline="0" noProof="0" dirty="0" smtClean="0">
              <a:ln w="12700">
                <a:solidFill>
                  <a:srgbClr val="4E3B30">
                    <a:satMod val="155000"/>
                  </a:srgbClr>
                </a:solidFill>
                <a:prstDash val="solid"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sng" strike="noStrike" kern="0" cap="none" spc="0" normalizeH="0" baseline="0" noProof="0" dirty="0" smtClean="0">
                <a:ln w="12700">
                  <a:solidFill>
                    <a:srgbClr val="4E3B30">
                      <a:satMod val="155000"/>
                    </a:srgbClr>
                  </a:solidFill>
                  <a:prstDash val="solid"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Волевая готовность</a:t>
            </a:r>
            <a:r>
              <a:rPr kumimoji="0" lang="ru-RU" sz="2400" b="0" i="0" u="none" strike="noStrike" kern="0" cap="none" spc="0" normalizeH="0" baseline="0" noProof="0" dirty="0" smtClean="0">
                <a:ln w="12700">
                  <a:solidFill>
                    <a:srgbClr val="4E3B30">
                      <a:satMod val="155000"/>
                    </a:srgbClr>
                  </a:solidFill>
                  <a:prstDash val="solid"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В школе ребенка ждет напряженный труд. От него потребуется делать не только то, что ему хочется, но и то, что требует учитель, школьный режим, программа. По этому волевая готовность предполагает у ребёнка 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0" dirty="0" smtClean="0">
                <a:ln w="12700">
                  <a:solidFill>
                    <a:srgbClr val="4E3B30">
                      <a:satMod val="155000"/>
                    </a:srgb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Способность ставить перед собой цель, принять решение о начале деятельности, наметить план действий, выполнить его, проявив определённые усилия, оценить результат своей деятельности, а также умение длительно выполнять не очень привлекательную работу.</a:t>
            </a:r>
            <a:r>
              <a:rPr kumimoji="0" lang="ru-RU" sz="2400" b="0" i="0" u="none" strike="noStrike" kern="0" cap="none" spc="0" normalizeH="0" baseline="0" noProof="0" dirty="0" smtClean="0">
                <a:ln w="12700">
                  <a:solidFill>
                    <a:srgbClr val="4E3B30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400" b="0" i="0" u="none" strike="noStrike" kern="0" cap="none" spc="0" normalizeH="0" baseline="0" noProof="0" dirty="0" smtClean="0">
                <a:ln w="12700">
                  <a:solidFill>
                    <a:srgbClr val="4E3B30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0" i="0" u="none" strike="noStrike" kern="0" cap="none" spc="0" normalizeH="0" baseline="0" noProof="0" dirty="0" smtClean="0">
                <a:ln w="12700">
                  <a:solidFill>
                    <a:srgbClr val="4E3B30">
                      <a:satMod val="155000"/>
                    </a:srgbClr>
                  </a:solidFill>
                  <a:prstDash val="solid"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Развитию волевой</a:t>
            </a:r>
            <a:r>
              <a:rPr kumimoji="0" lang="ru-RU" sz="2400" b="0" i="0" u="none" strike="noStrike" kern="0" cap="none" spc="0" normalizeH="0" noProof="0" dirty="0" smtClean="0">
                <a:ln w="12700">
                  <a:solidFill>
                    <a:srgbClr val="4E3B30">
                      <a:satMod val="155000"/>
                    </a:srgbClr>
                  </a:solidFill>
                  <a:prstDash val="solid"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готовности к школе способствуют изобразительная деятельность и конструирование, поскольку они побуждают длительное время сосредотачиваться на постройке или рисовании.</a:t>
            </a:r>
            <a:r>
              <a:rPr kumimoji="0" lang="ru-RU" sz="2400" b="0" i="0" u="none" strike="noStrike" kern="0" cap="none" spc="0" normalizeH="0" baseline="0" noProof="0" dirty="0" smtClean="0">
                <a:ln w="12700">
                  <a:solidFill>
                    <a:srgbClr val="4E3B30">
                      <a:satMod val="155000"/>
                    </a:srgbClr>
                  </a:solidFill>
                  <a:prstDash val="solid"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400" b="0" i="0" u="none" strike="noStrike" kern="0" cap="none" spc="0" normalizeH="0" baseline="0" noProof="0" dirty="0" smtClean="0">
                <a:ln w="12700">
                  <a:solidFill>
                    <a:srgbClr val="4E3B30">
                      <a:satMod val="155000"/>
                    </a:srgbClr>
                  </a:solidFill>
                  <a:prstDash val="solid"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272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" descr="http://im4-tub.yandex.net/i?id=75525203-08-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142852"/>
            <a:ext cx="1971679" cy="12876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7" name="Picture 4" descr="http://im3-tub.yandex.net/i?id=360110065-15-2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5072074"/>
            <a:ext cx="1925032" cy="15001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8" name="Picture 10" descr="http://im0-tub.yandex.net/i?id=347484080-18-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6" y="5286388"/>
            <a:ext cx="2164786" cy="1428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http://im8-tub.yandex.net/i?id=35723225-08-2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2181231" cy="13478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0" name="TextBox 49"/>
          <p:cNvSpPr txBox="1"/>
          <p:nvPr/>
        </p:nvSpPr>
        <p:spPr>
          <a:xfrm>
            <a:off x="2714612" y="214290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Лучше сделать заранее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0" y="1142984"/>
            <a:ext cx="91440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1. Познакомьте ребенка с его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учителем еще до официального начала занятий.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2. Посетите несколько раз его будущий класс, дайте ему посидеть за партой и все как следует рассмотреть, чтобы обстановка для ребенка не казалась незнакомой, прогуляйтесь вместе по школе и школьному двору.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3. Постарайтесь познакомить ребенка с некоторыми из его одноклассников.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4. Расскажите ребенку о приблизительном расписании уроков и времени, отведенному на уроки, перемены, обед, а также когда начинаются и кончаются уроки.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5. Спросите ребенка, что он чувствует, идя в школу, о его положительных и негативных впечатлениях. Старайтесь акцентировать внимание ребенка на положительных моментах: на интересных занятиях и возможности  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завести новых друзей.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6. Скажите ребенку, что чувствовать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волнение несколько первых дней – 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абсолютно нормально, и что это 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испытывают все дети без исключения.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</a:t>
            </a:r>
            <a:endParaRPr lang="ru-RU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5-tub.yandex.net/i?id=191410348-13-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06" y="3500438"/>
            <a:ext cx="1649813" cy="1214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5610" name="Picture 10" descr="http://im5-tub.yandex.net/i?id=27574124-06-2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06" y="1071546"/>
            <a:ext cx="1677713" cy="12525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5612" name="Picture 12" descr="http://im8-tub.yandex.net/i?id=353672330-01-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6" y="4786322"/>
            <a:ext cx="1785940" cy="13335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5614" name="Picture 14" descr="http://im4-tub.yandex.net/i?id=57802992-21-2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6" y="4857760"/>
            <a:ext cx="1612879" cy="1214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5616" name="Picture 16" descr="http://im5-tub.yandex.net/i?id=90694574-08-2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214554"/>
            <a:ext cx="1818064" cy="13573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5618" name="Picture 18" descr="http://im2-tub.yandex.net/i?id=8290083-23-2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2285992"/>
            <a:ext cx="1553602" cy="1143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2500298" y="214290"/>
            <a:ext cx="4357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Игра как подготовка к школе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1142984"/>
            <a:ext cx="385880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Полезны игры разные. Даже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«несерьезные» игры: в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«больницу», «Дочки-матери»,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«школу». Особенно ценно,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когда в таких играх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участвуют сразу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несколько детей.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Это развивает коллективизм,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ребенок учится строить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взаимоотношения, разрешать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возникающие конфликты.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Дети осваивают взрослую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жизнь, систему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поведения,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обязанности.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И главное – все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происходит без принуждения,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легко и охотно.</a:t>
            </a:r>
          </a:p>
          <a:p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43504" y="1142984"/>
            <a:ext cx="414340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Полезны также игры с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пластилином, карандашами и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т.д. То есть почетное место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занимает лепка,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 аппликация,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 рисование,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конструирование.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В этих занятиях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развивается представление о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мире, предметах, животных,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людях. Также развивается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умение мысленно представлять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предметы,  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«рассмотреть» их в уме.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Позднее это окажется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важным при изучении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физики, геометрии и др.                   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2135" y="10217"/>
            <a:ext cx="8560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С </a:t>
            </a:r>
            <a:r>
              <a:rPr lang="ru-RU" sz="2800" b="1" dirty="0" smtClean="0">
                <a:solidFill>
                  <a:srgbClr val="0070C0"/>
                </a:solidFill>
              </a:rPr>
              <a:t>помощью чего определяется готовность ребёнка к школьному обучению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428596" y="928670"/>
            <a:ext cx="4040188" cy="750887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Групповое тестирование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half" idx="3"/>
          </p:nvPr>
        </p:nvSpPr>
        <p:spPr>
          <a:xfrm>
            <a:off x="4643438" y="1000108"/>
            <a:ext cx="4041775" cy="750887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II.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Индивидуальное тестирование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8596" y="1785926"/>
            <a:ext cx="4040188" cy="3763963"/>
          </a:xfrm>
        </p:spPr>
        <p:txBody>
          <a:bodyPr/>
          <a:lstStyle/>
          <a:p>
            <a:pPr marL="0" indent="0" algn="just">
              <a:spcBef>
                <a:spcPts val="0"/>
              </a:spcBef>
            </a:pPr>
            <a:r>
              <a:rPr lang="ru-RU" dirty="0" err="1" smtClean="0">
                <a:solidFill>
                  <a:schemeClr val="bg1"/>
                </a:solidFill>
              </a:rPr>
              <a:t>Гештальт-тест</a:t>
            </a:r>
            <a:r>
              <a:rPr lang="ru-RU" dirty="0" smtClean="0">
                <a:solidFill>
                  <a:schemeClr val="bg1"/>
                </a:solidFill>
              </a:rPr>
              <a:t> Бендер</a:t>
            </a:r>
          </a:p>
          <a:p>
            <a:pPr marL="0" indent="0" algn="just">
              <a:spcBef>
                <a:spcPts val="0"/>
              </a:spcBef>
            </a:pPr>
            <a:r>
              <a:rPr lang="ru-RU" dirty="0" smtClean="0">
                <a:solidFill>
                  <a:schemeClr val="bg1"/>
                </a:solidFill>
              </a:rPr>
              <a:t>Тест  </a:t>
            </a:r>
            <a:r>
              <a:rPr lang="ru-RU" dirty="0" err="1" smtClean="0">
                <a:solidFill>
                  <a:schemeClr val="bg1"/>
                </a:solidFill>
              </a:rPr>
              <a:t>Тулуз-Пьерона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 algn="just">
              <a:spcBef>
                <a:spcPts val="0"/>
              </a:spcBef>
            </a:pPr>
            <a:r>
              <a:rPr lang="ru-RU" dirty="0" smtClean="0">
                <a:solidFill>
                  <a:schemeClr val="bg1"/>
                </a:solidFill>
              </a:rPr>
              <a:t>Тест </a:t>
            </a:r>
            <a:r>
              <a:rPr lang="ru-RU" dirty="0" err="1" smtClean="0">
                <a:solidFill>
                  <a:schemeClr val="bg1"/>
                </a:solidFill>
              </a:rPr>
              <a:t>Равена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 algn="just">
              <a:spcBef>
                <a:spcPts val="0"/>
              </a:spcBef>
            </a:pPr>
            <a:r>
              <a:rPr lang="ru-RU" dirty="0" smtClean="0">
                <a:solidFill>
                  <a:schemeClr val="bg1"/>
                </a:solidFill>
              </a:rPr>
              <a:t>Проективные рисуночные тесты «Рисунок семьи», «Дерево».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3438" y="1785926"/>
            <a:ext cx="4041775" cy="37639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spcBef>
                <a:spcPts val="0"/>
              </a:spcBef>
            </a:pPr>
            <a:r>
              <a:rPr lang="ru-RU" dirty="0" smtClean="0">
                <a:solidFill>
                  <a:schemeClr val="bg1"/>
                </a:solidFill>
              </a:rPr>
              <a:t>Методики, измеряющие объём кратковременной (зрительной и слуховой) памяти.</a:t>
            </a:r>
          </a:p>
          <a:p>
            <a:pPr marL="0" indent="0" algn="just">
              <a:spcBef>
                <a:spcPts val="0"/>
              </a:spcBef>
            </a:pPr>
            <a:r>
              <a:rPr lang="ru-RU" dirty="0" smtClean="0">
                <a:solidFill>
                  <a:schemeClr val="bg1"/>
                </a:solidFill>
              </a:rPr>
              <a:t>Методики, изучающие речевое развитие.</a:t>
            </a:r>
          </a:p>
          <a:p>
            <a:pPr marL="0" indent="0" algn="just">
              <a:spcBef>
                <a:spcPts val="0"/>
              </a:spcBef>
            </a:pPr>
            <a:r>
              <a:rPr lang="ru-RU" dirty="0" smtClean="0">
                <a:solidFill>
                  <a:schemeClr val="bg1"/>
                </a:solidFill>
              </a:rPr>
              <a:t>Методики, изучающие структурно-уровневые характеристики мышления.</a:t>
            </a:r>
          </a:p>
          <a:p>
            <a:pPr marL="0" indent="0" algn="just">
              <a:spcBef>
                <a:spcPts val="0"/>
              </a:spcBef>
            </a:pPr>
            <a:r>
              <a:rPr lang="ru-RU" dirty="0" smtClean="0">
                <a:solidFill>
                  <a:schemeClr val="bg1"/>
                </a:solidFill>
              </a:rPr>
              <a:t>Методики, изучающие личностные особенности ребёнка.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80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010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8043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89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4-tub.yandex.net/i?id=34484108-12-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30" y="428605"/>
            <a:ext cx="1653136" cy="221457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Picture 8" descr="http://im0-tub.yandex.net/i?id=271393360-10-2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64" y="4714884"/>
            <a:ext cx="2291209" cy="1714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6" descr="http://im3-tub.yandex.net/i?id=261411384-09-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4786322"/>
            <a:ext cx="1882065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8" descr="http://im4-tub.yandex.net/i?id=152825940-04-2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92" y="642918"/>
            <a:ext cx="1964555" cy="13097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0" y="357166"/>
            <a:ext cx="91440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</a:t>
            </a:r>
            <a:r>
              <a:rPr lang="ru-RU" sz="2400" b="1" dirty="0" smtClean="0">
                <a:solidFill>
                  <a:srgbClr val="C00000"/>
                </a:solidFill>
              </a:rPr>
              <a:t>В чем проявляется неподготовленность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                                    к школьному обучению?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Неподготовленный к школе ребенок не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может сосредоточиться на уроке, часто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отвлекается, не может включиться в общий режим работы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класса. Он проявляет мало инициативы, тяготеет к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шаблонным действиям и решениям, у него возникают            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затруднения в общении с взрослыми и сверстниками по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по поводу учебных задач. Даже не все 7-летки готовы в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этом смысле к школе, хотя они могут уметь читать, писать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и считать, не говоря уже о 6-летках.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«Быть готовым к школе – не значит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уметь читать, писать и считать.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Быть готовым к школе – значит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быть готовым всему этому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                               научиться.»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   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               ( </a:t>
            </a:r>
            <a:r>
              <a:rPr lang="ru-RU" sz="2000" b="1" dirty="0" err="1" smtClean="0">
                <a:solidFill>
                  <a:srgbClr val="002060"/>
                </a:solidFill>
              </a:rPr>
              <a:t>Венгер</a:t>
            </a:r>
            <a:r>
              <a:rPr lang="ru-RU" sz="2000" b="1" dirty="0" smtClean="0">
                <a:solidFill>
                  <a:srgbClr val="002060"/>
                </a:solidFill>
              </a:rPr>
              <a:t> Л.А.)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im4-tub.yandex.net/i?id=69144615-00-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44" y="4714884"/>
            <a:ext cx="1511188" cy="1785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0486" name="Picture 6" descr="http://im3-tub.yandex.net/i?id=337853193-09-2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93" y="285729"/>
            <a:ext cx="1913516" cy="14287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488" name="Picture 8" descr="http://im0-tub.yandex.net/i?id=11308445-18-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68" y="214290"/>
            <a:ext cx="1604967" cy="23836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490" name="Picture 10" descr="http://im6-tub.yandex.net/i?id=39524191-00-2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5143512"/>
            <a:ext cx="2000264" cy="14535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TextBox 5"/>
          <p:cNvSpPr txBox="1"/>
          <p:nvPr/>
        </p:nvSpPr>
        <p:spPr>
          <a:xfrm>
            <a:off x="214282" y="285728"/>
            <a:ext cx="87868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2844" y="285728"/>
            <a:ext cx="9001156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</a:t>
            </a:r>
            <a:r>
              <a:rPr lang="ru-RU" sz="2400" b="1" dirty="0" smtClean="0">
                <a:solidFill>
                  <a:srgbClr val="C00000"/>
                </a:solidFill>
              </a:rPr>
              <a:t>Что же означает психологическая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                               готовность ребенка к школе?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</a:t>
            </a:r>
            <a:r>
              <a:rPr lang="ru-RU" sz="2000" b="1" dirty="0" smtClean="0">
                <a:solidFill>
                  <a:srgbClr val="002060"/>
                </a:solidFill>
              </a:rPr>
              <a:t>От того, как ребенок подготовлен к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школе всем дошкольным периодом, будет зависеть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успешность его адаптации, вхождение в режим школьной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жизни, его учебные успехи и психологическое  самочувствие.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Когда говорят о готовности к школе, обычно подразумевают, что ребенок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должен уметь читать, пересказывать ( у него должна быть развита речь ),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писать ( у него должна быть развита мелкая моторика ), считать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( владеть навыками счета ) – это педагогическая готовность к школе.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Помимо этого, ребенок должен обладать определенным уровнем физического здоровья.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Высидеть 4-5 уроков по 40 минут, да еще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делать домашние задания – задача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непривычная для дошкольника – это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физическая готовность к школе.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Но, конечно, этого недостаточно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7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476672"/>
            <a:ext cx="8136904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</a:rPr>
              <a:t>Психологи делят готовность</a:t>
            </a:r>
            <a:br>
              <a:rPr lang="ru-RU" sz="3600" b="1" dirty="0">
                <a:solidFill>
                  <a:srgbClr val="7030A0"/>
                </a:solidFill>
              </a:rPr>
            </a:br>
            <a:r>
              <a:rPr lang="ru-RU" sz="3600" b="1" dirty="0">
                <a:solidFill>
                  <a:srgbClr val="7030A0"/>
                </a:solidFill>
              </a:rPr>
              <a:t> к школе на </a:t>
            </a:r>
            <a:r>
              <a:rPr lang="ru-RU" sz="3600" b="1" dirty="0" smtClean="0">
                <a:solidFill>
                  <a:srgbClr val="7030A0"/>
                </a:solidFill>
              </a:rPr>
              <a:t>четыре </a:t>
            </a:r>
            <a:r>
              <a:rPr lang="ru-RU" sz="3600" b="1" dirty="0">
                <a:solidFill>
                  <a:srgbClr val="7030A0"/>
                </a:solidFill>
              </a:rPr>
              <a:t>вида: </a:t>
            </a:r>
            <a:br>
              <a:rPr lang="ru-RU" sz="3600" b="1" dirty="0">
                <a:solidFill>
                  <a:srgbClr val="7030A0"/>
                </a:solidFill>
              </a:rPr>
            </a:br>
            <a:r>
              <a:rPr lang="ru-RU" b="1" dirty="0"/>
              <a:t/>
            </a:r>
            <a:br>
              <a:rPr lang="ru-RU" b="1" dirty="0"/>
            </a:br>
            <a:r>
              <a:rPr lang="ru-RU" sz="3600" b="1" dirty="0" smtClean="0">
                <a:solidFill>
                  <a:srgbClr val="00B050"/>
                </a:solidFill>
              </a:rPr>
              <a:t>1. Социальная готовность </a:t>
            </a:r>
          </a:p>
          <a:p>
            <a:endParaRPr lang="ru-RU" sz="3200" b="1" dirty="0" smtClean="0">
              <a:solidFill>
                <a:srgbClr val="00B050"/>
              </a:solidFill>
            </a:endParaRPr>
          </a:p>
          <a:p>
            <a:r>
              <a:rPr lang="ru-RU" sz="3200" b="1" dirty="0" smtClean="0">
                <a:solidFill>
                  <a:srgbClr val="00B050"/>
                </a:solidFill>
              </a:rPr>
              <a:t>2. </a:t>
            </a:r>
            <a:r>
              <a:rPr lang="ru-RU" sz="3600" b="1" dirty="0" smtClean="0">
                <a:solidFill>
                  <a:srgbClr val="00B050"/>
                </a:solidFill>
              </a:rPr>
              <a:t>Личностная готовность</a:t>
            </a:r>
            <a:br>
              <a:rPr lang="ru-RU" sz="3600" b="1" dirty="0" smtClean="0">
                <a:solidFill>
                  <a:srgbClr val="00B050"/>
                </a:solidFill>
              </a:rPr>
            </a:br>
            <a:endParaRPr lang="ru-RU" sz="3600" b="1" dirty="0" smtClean="0">
              <a:solidFill>
                <a:srgbClr val="00B050"/>
              </a:solidFill>
            </a:endParaRPr>
          </a:p>
          <a:p>
            <a:r>
              <a:rPr lang="ru-RU" sz="3600" b="1" dirty="0" smtClean="0">
                <a:solidFill>
                  <a:srgbClr val="00B050"/>
                </a:solidFill>
              </a:rPr>
              <a:t>3. Интеллектуальная готовность</a:t>
            </a:r>
            <a:br>
              <a:rPr lang="ru-RU" sz="3600" b="1" dirty="0" smtClean="0">
                <a:solidFill>
                  <a:srgbClr val="00B050"/>
                </a:solidFill>
              </a:rPr>
            </a:br>
            <a:endParaRPr lang="ru-RU" sz="3600" b="1" dirty="0" smtClean="0">
              <a:solidFill>
                <a:srgbClr val="00B050"/>
              </a:solidFill>
            </a:endParaRPr>
          </a:p>
          <a:p>
            <a:r>
              <a:rPr lang="ru-RU" sz="3600" b="1" dirty="0" smtClean="0">
                <a:solidFill>
                  <a:srgbClr val="00B050"/>
                </a:solidFill>
              </a:rPr>
              <a:t>4. Волевая готовность 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928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6" descr="http://im7-tub.yandex.net/i?id=86675715-12-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206" y="3214686"/>
            <a:ext cx="1824730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4" descr="http://im8-tub.yandex.net/i?id=47417445-19-2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1857388" cy="18573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Picture 4" descr="http://im8-tub.yandex.net/i?id=109965166-18-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4214818"/>
            <a:ext cx="1428760" cy="21359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2" name="Облако 11"/>
          <p:cNvSpPr/>
          <p:nvPr/>
        </p:nvSpPr>
        <p:spPr>
          <a:xfrm>
            <a:off x="4214810" y="285728"/>
            <a:ext cx="4714908" cy="1643074"/>
          </a:xfrm>
          <a:prstGeom prst="cloud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Социальная готовность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44" y="428604"/>
            <a:ext cx="885831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У ребенка, поступающего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в школу, должен быть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определенный уровень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познавательных интересов,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готовность к изменению социальной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позиции, желание учиться. Т.е. у него должна быть сформирована мотивация учения – интерес к новым знаниям, желание научиться чему-то новому. Также, на рубеже 6 лет формируется внутренняя позиция школьника – эмоционально-благополучное отношение к школе, минимальное стремление к игровым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и развлекательным (дошкольным) элементам деятельности,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ребенок осознает необходимость учения, понимает ее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важность и социальную значимость. Но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помните, что желание пойти в школу и желание учиться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существенно отличаются друг от друга. Многие родители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понимают, насколько важно у ребенка желание учиться,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поэтому они рассказывают ребенку о школе, об учителях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и о знаниях, приобретаемых в школе. Все это вызывает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желание учиться, создает положительное отношение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                                     к школе.</a:t>
            </a:r>
          </a:p>
          <a:p>
            <a:endParaRPr lang="ru-RU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лако 6"/>
          <p:cNvSpPr/>
          <p:nvPr/>
        </p:nvSpPr>
        <p:spPr>
          <a:xfrm>
            <a:off x="4572000" y="214290"/>
            <a:ext cx="4429156" cy="150019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Личностная готовность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3" name="Picture 2" descr="http://im5-tub.yandex.net/i?id=336529827-12-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3857628"/>
            <a:ext cx="1913516" cy="14287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146" name="Picture 2" descr="http://im3-tub.yandex.net/i?id=146132910-19-2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26" y="5429264"/>
            <a:ext cx="2033592" cy="12953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8" name="Picture 4" descr="http://im0-tub.yandex.net/i?id=158081621-00-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44" y="5000636"/>
            <a:ext cx="1913516" cy="14287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150" name="Picture 6" descr="http://im7-tub.yandex.net/i?id=157521612-07-2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1643067" cy="234723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7" name="TextBox 16"/>
          <p:cNvSpPr txBox="1"/>
          <p:nvPr/>
        </p:nvSpPr>
        <p:spPr>
          <a:xfrm>
            <a:off x="214282" y="357166"/>
            <a:ext cx="8929718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Чтобы успешно обучаться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в школе, ребенок должен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уметь строить адекватные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системе обучения отношения со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взрослыми, т.е. у него должна быть развита произвольность.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На пороге школьного возраста происходит утрата «детскости».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Если же уровень произвольности остается низким, то дети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не видят за вопросами взрослого учебной задачи, а воспринимают их как повод для непосредственного, житейского общения.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Такие дети могут прервать учителя вопросом, не относящимся к уроку,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Выкрикивать с места, называть учителя не по имени-отчеству, а «тетя 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Таня».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Также ребенок должен уметь строить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отношения со сверстниками. Общение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ребенка с детьми не должно отличаться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особой конфликтностью, к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школьному возрасту он должен легко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устанавливать деловые контакты,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относиться к сверстникам как к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партнерам.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im5-tub.yandex.net/i?id=157632476-15-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5429264"/>
            <a:ext cx="1722164" cy="12858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5" name="TextBox 14"/>
          <p:cNvSpPr txBox="1"/>
          <p:nvPr/>
        </p:nvSpPr>
        <p:spPr>
          <a:xfrm>
            <a:off x="0" y="428604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    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В противном случае, ребенку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будет сложно выслушать ответ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одноклассника, продолжить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рассказ, начатый другим, адекватно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отреагировать на успех или неудачу другого ребенка.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Общение с другими детьми важно для формирования способности к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децентрации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– умения встать на точку зрения другого, принимать ту или иную задачу как общую, взглянуть на себя или свою деятельность со стороны.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Часто мы можем услышать от дошкольника: «я самый сильный в группе», «мой рисунок самый лучший» и т.п. Для дошкольников характерна необъективно высокая оценка себя и своих способностей. Это происходит не от избытка самоуверенности и зазнайства, а является особенностью детского самосознания. Не нужно бороться с завышенной самооценкой и раньше времени добиваться ее адекватности. Это должно пройти само собой как результат прохождения ребенком кризиса 7 лет.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172" name="Picture 4" descr="http://im8-tub.yandex.net/i?id=466128836-16-2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30" y="5357826"/>
            <a:ext cx="1785940" cy="12501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74" name="Picture 6" descr="http://im4-tub.yandex.net/i?id=108184382-08-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92" y="97526"/>
            <a:ext cx="1881191" cy="1245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180" name="Picture 12" descr="http://im4-tub.yandex.net/i?id=136362256-12-2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357166"/>
            <a:ext cx="1731828" cy="12858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40" name="Picture 12" descr="http://im4-tub.yandex.net/i?id=111361417-17-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44" y="3071810"/>
            <a:ext cx="1710580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2542" name="Picture 14" descr="http://im8-tub.yandex.net/i?id=106735969-14-2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4786322"/>
            <a:ext cx="1643074" cy="17859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2546" name="Picture 18" descr="http://im2-tub.yandex.net/i?id=100468331-22-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57166"/>
            <a:ext cx="2147893" cy="16221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48" name="Picture 20" descr="http://im6-tub.yandex.net/i?id=23283714-05-2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60" y="214290"/>
            <a:ext cx="2857520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2550" name="Picture 22" descr="http://im8-tub.yandex.net/i?id=128424690-15-2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1857364"/>
            <a:ext cx="1928826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52" name="Picture 24" descr="http://im3-tub.yandex.net/i?id=176509369-16-2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702" y="5357826"/>
            <a:ext cx="2000264" cy="13287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2554" name="Picture 26" descr="http://im0-tub.yandex.net/i?id=102626526-21-2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2928934"/>
            <a:ext cx="1611000" cy="1214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56" name="Picture 28" descr="http://im7-tub.yandex.net/i?id=25272259-17-2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0" y="5286388"/>
            <a:ext cx="1843091" cy="14117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1785918" y="428604"/>
            <a:ext cx="735808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    </a:t>
            </a:r>
            <a:r>
              <a:rPr lang="ru-RU" sz="2000" b="1" dirty="0" smtClean="0">
                <a:solidFill>
                  <a:schemeClr val="bg1"/>
                </a:solidFill>
              </a:rPr>
              <a:t>Но у некоторых дошкольников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        наблюдается неустойчивая,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        а иногда даже заниженная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       самооценка. Это говорит о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                       том, что дети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                       испытывают дефицит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                       внимания, любви, поддержки, эмоциональной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                       защищенности со стороны взрослых.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                       Низкая самооценка,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сформированная на протяжении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дошкольного детства, может стать причиной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неуспеваемости в школе. Она порождает страх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неудачи, а в своем крайнем проявлении – отказ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от деятельности. Такие дети в школе отказываются отвечать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у доски и с места. Ребенок готов прослыть лентяем, чем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                                                       неуспешным в учебе.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       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6" name="Picture 12" descr="http://im5-tub.yandex.net/i?id=354512711-20-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34" y="1785926"/>
            <a:ext cx="1166814" cy="17502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2" descr="http://im5-tub.yandex.net/i?id=13617691-17-2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42852"/>
            <a:ext cx="1714512" cy="20740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2" descr="http://im6-tub.yandex.net/i?id=195687209-14-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4572008"/>
            <a:ext cx="1500191" cy="2000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2" name="Облако 11"/>
          <p:cNvSpPr/>
          <p:nvPr/>
        </p:nvSpPr>
        <p:spPr>
          <a:xfrm>
            <a:off x="4500562" y="142852"/>
            <a:ext cx="4429156" cy="1500198"/>
          </a:xfrm>
          <a:prstGeom prst="cloud">
            <a:avLst/>
          </a:prstGeom>
          <a:solidFill>
            <a:schemeClr val="tx1"/>
          </a:solidFill>
          <a:ln>
            <a:solidFill>
              <a:schemeClr val="accent2">
                <a:lumMod val="50000"/>
              </a:schemeClr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Интеллектуальная готовность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3" name="Picture 6" descr="http://im0-tub.yandex.net/i?id=356028713-03-2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5572140"/>
            <a:ext cx="2000254" cy="10801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142844" y="500042"/>
            <a:ext cx="900115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</a:t>
            </a:r>
            <a:r>
              <a:rPr lang="ru-RU" sz="2000" b="1" dirty="0" smtClean="0">
                <a:solidFill>
                  <a:srgbClr val="FF0000"/>
                </a:solidFill>
              </a:rPr>
              <a:t>Интеллектуальный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      аспект готовности к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      школе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–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это уровень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развития познавательной сферы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психики. Он затрагивает такие психические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функции, как восприятие, внимание, память,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мышление, речь.</a:t>
            </a:r>
            <a:endParaRPr lang="ru-RU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rgbClr val="FF0000"/>
                </a:solidFill>
              </a:rPr>
              <a:t>Внимание: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важным показателем развития внимания является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то, что в деятельности ребенка появляется действие по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правилу – первый необходимый элемент произвольного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внимания. Вызывает тревогу ребенок 6, а особенно 7 лет, который не в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состоянии сосредоточиться на необходимой, но не интересной деятельности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хотя бы 5-10 минут.</a:t>
            </a:r>
          </a:p>
          <a:p>
            <a:endParaRPr lang="ru-RU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</a:t>
            </a:r>
            <a:r>
              <a:rPr lang="ru-RU" sz="2000" b="1" dirty="0" smtClean="0">
                <a:solidFill>
                  <a:srgbClr val="FF0000"/>
                </a:solidFill>
              </a:rPr>
              <a:t>Память: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для ребенка 6 – 7 лет вполне доступно такое задание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- запомнить 10 слов, не связанных по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смыслу. В первый раз он повторит от 2 до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5 слов. Можно называть слова еще раз и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после 3 – 4 предъявлений ребенок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984</TotalTime>
  <Words>1633</Words>
  <Application>Microsoft Office PowerPoint</Application>
  <PresentationFormat>Экран (4:3)</PresentationFormat>
  <Paragraphs>224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Психологическая готовность детей к школе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готовность ребенка к школе</dc:title>
  <cp:lastModifiedBy>Татьяна</cp:lastModifiedBy>
  <cp:revision>96</cp:revision>
  <cp:lastPrinted>2012-12-07T17:20:10Z</cp:lastPrinted>
  <dcterms:modified xsi:type="dcterms:W3CDTF">2015-01-26T19:33:44Z</dcterms:modified>
</cp:coreProperties>
</file>