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66" r:id="rId15"/>
    <p:sldId id="270" r:id="rId16"/>
    <p:sldId id="271" r:id="rId17"/>
    <p:sldId id="272" r:id="rId18"/>
    <p:sldId id="273" r:id="rId19"/>
    <p:sldId id="274" r:id="rId20"/>
    <p:sldId id="297" r:id="rId21"/>
    <p:sldId id="276" r:id="rId22"/>
    <p:sldId id="277" r:id="rId23"/>
    <p:sldId id="278" r:id="rId24"/>
    <p:sldId id="298" r:id="rId25"/>
    <p:sldId id="280" r:id="rId26"/>
    <p:sldId id="299" r:id="rId27"/>
    <p:sldId id="282" r:id="rId28"/>
    <p:sldId id="283" r:id="rId29"/>
    <p:sldId id="284" r:id="rId30"/>
    <p:sldId id="285" r:id="rId31"/>
    <p:sldId id="286" r:id="rId32"/>
    <p:sldId id="287" r:id="rId33"/>
    <p:sldId id="288" r:id="rId34"/>
    <p:sldId id="289" r:id="rId35"/>
    <p:sldId id="290" r:id="rId36"/>
    <p:sldId id="291" r:id="rId37"/>
    <p:sldId id="293" r:id="rId38"/>
    <p:sldId id="294" r:id="rId39"/>
    <p:sldId id="295" r:id="rId40"/>
    <p:sldId id="296" r:id="rId41"/>
    <p:sldId id="300"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EE1055"/>
    <a:srgbClr val="2DF40C"/>
    <a:srgbClr val="C943F3"/>
    <a:srgbClr val="1DE1E1"/>
    <a:srgbClr val="0367FB"/>
    <a:srgbClr val="8AF977"/>
    <a:srgbClr val="E91771"/>
    <a:srgbClr val="E8D916"/>
    <a:srgbClr val="1299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7" autoAdjust="0"/>
    <p:restoredTop sz="94660"/>
  </p:normalViewPr>
  <p:slideViewPr>
    <p:cSldViewPr>
      <p:cViewPr>
        <p:scale>
          <a:sx n="73" d="100"/>
          <a:sy n="73" d="100"/>
        </p:scale>
        <p:origin x="-456"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FF5F12-995D-41C7-B4B4-6C07D5AA4401}" type="datetimeFigureOut">
              <a:rPr lang="ru-RU" smtClean="0"/>
              <a:t>13.12.2013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82CFB-89D9-41E6-BCE0-D4B6065BA5D4}" type="slidenum">
              <a:rPr lang="ru-RU" smtClean="0"/>
              <a:t>‹#›</a:t>
            </a:fld>
            <a:endParaRPr lang="ru-RU"/>
          </a:p>
        </p:txBody>
      </p:sp>
    </p:spTree>
    <p:extLst>
      <p:ext uri="{BB962C8B-B14F-4D97-AF65-F5344CB8AC3E}">
        <p14:creationId xmlns:p14="http://schemas.microsoft.com/office/powerpoint/2010/main" val="4106678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5C82CFB-89D9-41E6-BCE0-D4B6065BA5D4}" type="slidenum">
              <a:rPr lang="ru-RU" smtClean="0"/>
              <a:t>21</a:t>
            </a:fld>
            <a:endParaRPr lang="ru-RU"/>
          </a:p>
        </p:txBody>
      </p:sp>
    </p:spTree>
    <p:extLst>
      <p:ext uri="{BB962C8B-B14F-4D97-AF65-F5344CB8AC3E}">
        <p14:creationId xmlns:p14="http://schemas.microsoft.com/office/powerpoint/2010/main" val="1026721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13.12.2013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13.12.2013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13.12.2013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13.12.2013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13.12.2013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2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2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png"/><Relationship Id="rId1" Type="http://schemas.openxmlformats.org/officeDocument/2006/relationships/slideLayout" Target="../slideLayouts/slideLayout2.xml"/><Relationship Id="rId5" Type="http://schemas.openxmlformats.org/officeDocument/2006/relationships/image" Target="../media/image67.jpeg"/><Relationship Id="rId4" Type="http://schemas.openxmlformats.org/officeDocument/2006/relationships/image" Target="../media/image71.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 Id="rId5" Type="http://schemas.openxmlformats.org/officeDocument/2006/relationships/image" Target="../media/image75.jpeg"/><Relationship Id="rId4" Type="http://schemas.openxmlformats.org/officeDocument/2006/relationships/image" Target="../media/image74.jpeg"/></Relationships>
</file>

<file path=ppt/slides/_rels/slide3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3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9.jpeg"/><Relationship Id="rId7" Type="http://schemas.openxmlformats.org/officeDocument/2006/relationships/image" Target="../media/image93.jpeg"/><Relationship Id="rId2" Type="http://schemas.openxmlformats.org/officeDocument/2006/relationships/image" Target="../media/image88.jpeg"/><Relationship Id="rId1" Type="http://schemas.openxmlformats.org/officeDocument/2006/relationships/slideLayout" Target="../slideLayouts/slideLayout2.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s>
</file>

<file path=ppt/slides/_rels/slide39.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Admin\Рабочий стол\Новая папка\загруженное.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09" y="-1"/>
            <a:ext cx="9161809" cy="686251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79512" y="0"/>
            <a:ext cx="8784976" cy="6741368"/>
          </a:xfrm>
        </p:spPr>
        <p:txBody>
          <a:bodyPr>
            <a:normAutofit/>
          </a:bodyPr>
          <a:lstStyle/>
          <a:p>
            <a:r>
              <a:rPr lang="en-US" sz="3100" dirty="0">
                <a:solidFill>
                  <a:srgbClr val="FF0000"/>
                </a:solidFill>
              </a:rPr>
              <a:t>Research work on a subject: </a:t>
            </a:r>
            <a:r>
              <a:rPr lang="en-US" sz="2000" dirty="0" smtClean="0">
                <a:solidFill>
                  <a:srgbClr val="FF0000"/>
                </a:solidFill>
              </a:rPr>
              <a:t/>
            </a:r>
            <a:br>
              <a:rPr lang="en-US" sz="2000" dirty="0" smtClean="0">
                <a:solidFill>
                  <a:srgbClr val="FF0000"/>
                </a:solidFill>
              </a:rPr>
            </a:br>
            <a:r>
              <a:rPr lang="en-US" sz="2000" dirty="0" smtClean="0">
                <a:solidFill>
                  <a:srgbClr val="FF0000"/>
                </a:solidFill>
              </a:rPr>
              <a:t/>
            </a:r>
            <a:br>
              <a:rPr lang="en-US" sz="2000" dirty="0" smtClean="0">
                <a:solidFill>
                  <a:srgbClr val="FF0000"/>
                </a:solidFill>
              </a:rPr>
            </a:br>
            <a:r>
              <a:rPr lang="en-US" sz="2000" dirty="0">
                <a:solidFill>
                  <a:srgbClr val="FF0000"/>
                </a:solidFill>
              </a:rPr>
              <a:t/>
            </a:r>
            <a:br>
              <a:rPr lang="en-US" sz="2000" dirty="0">
                <a:solidFill>
                  <a:srgbClr val="FF0000"/>
                </a:solidFill>
              </a:rPr>
            </a:br>
            <a:r>
              <a:rPr lang="en-US" sz="2000" dirty="0" smtClean="0">
                <a:solidFill>
                  <a:srgbClr val="FF0000"/>
                </a:solidFill>
              </a:rPr>
              <a:t/>
            </a:r>
            <a:br>
              <a:rPr lang="en-US" sz="2000" dirty="0" smtClean="0">
                <a:solidFill>
                  <a:srgbClr val="FF0000"/>
                </a:solidFill>
              </a:rPr>
            </a:br>
            <a:r>
              <a:rPr lang="en-US" sz="2000" dirty="0">
                <a:solidFill>
                  <a:srgbClr val="FF0000"/>
                </a:solidFill>
              </a:rPr>
              <a:t/>
            </a:r>
            <a:br>
              <a:rPr lang="en-US" sz="2000" dirty="0">
                <a:solidFill>
                  <a:srgbClr val="FF0000"/>
                </a:solidFill>
              </a:rPr>
            </a:br>
            <a:r>
              <a:rPr lang="en-US" sz="2000" dirty="0" smtClean="0">
                <a:solidFill>
                  <a:srgbClr val="FF0000"/>
                </a:solidFill>
              </a:rPr>
              <a:t/>
            </a:r>
            <a:br>
              <a:rPr lang="en-US" sz="2000" dirty="0" smtClean="0">
                <a:solidFill>
                  <a:srgbClr val="FF0000"/>
                </a:solidFill>
              </a:rPr>
            </a:br>
            <a:r>
              <a:rPr lang="en-US" sz="2000" dirty="0" smtClean="0">
                <a:solidFill>
                  <a:srgbClr val="FF0000"/>
                </a:solidFill>
              </a:rPr>
              <a:t/>
            </a:r>
            <a:br>
              <a:rPr lang="en-US" sz="2000" dirty="0" smtClean="0">
                <a:solidFill>
                  <a:srgbClr val="FF0000"/>
                </a:solidFill>
              </a:rPr>
            </a:br>
            <a:r>
              <a:rPr lang="en-US" sz="2000" dirty="0">
                <a:solidFill>
                  <a:srgbClr val="FF0000"/>
                </a:solidFill>
              </a:rPr>
              <a:t/>
            </a:r>
            <a:br>
              <a:rPr lang="en-US" sz="2000" dirty="0">
                <a:solidFill>
                  <a:srgbClr val="FF0000"/>
                </a:solidFill>
              </a:rPr>
            </a:br>
            <a:r>
              <a:rPr lang="en-US" sz="2000" dirty="0" smtClean="0">
                <a:solidFill>
                  <a:srgbClr val="FF0000"/>
                </a:solidFill>
              </a:rPr>
              <a:t/>
            </a:r>
            <a:br>
              <a:rPr lang="en-US" sz="2000" dirty="0" smtClean="0">
                <a:solidFill>
                  <a:srgbClr val="FF0000"/>
                </a:solidFill>
              </a:rPr>
            </a:br>
            <a:r>
              <a:rPr lang="en-US" sz="2000" dirty="0">
                <a:solidFill>
                  <a:srgbClr val="FF0000"/>
                </a:solidFill>
              </a:rPr>
              <a:t/>
            </a:r>
            <a:br>
              <a:rPr lang="en-US" sz="2000" dirty="0">
                <a:solidFill>
                  <a:srgbClr val="FF0000"/>
                </a:solidFill>
              </a:rPr>
            </a:br>
            <a:r>
              <a:rPr lang="en-US" sz="2000" dirty="0" smtClean="0">
                <a:solidFill>
                  <a:srgbClr val="FF0000"/>
                </a:solidFill>
              </a:rPr>
              <a:t/>
            </a:r>
            <a:br>
              <a:rPr lang="en-US" sz="2000" dirty="0" smtClean="0">
                <a:solidFill>
                  <a:srgbClr val="FF0000"/>
                </a:solidFill>
              </a:rPr>
            </a:br>
            <a:r>
              <a:rPr lang="en-US" sz="2000" dirty="0">
                <a:solidFill>
                  <a:srgbClr val="FF0000"/>
                </a:solidFill>
              </a:rPr>
              <a:t/>
            </a:r>
            <a:br>
              <a:rPr lang="en-US" sz="2000" dirty="0">
                <a:solidFill>
                  <a:srgbClr val="FF0000"/>
                </a:solidFill>
              </a:rPr>
            </a:br>
            <a:r>
              <a:rPr lang="en-US" sz="2000" dirty="0" smtClean="0">
                <a:solidFill>
                  <a:srgbClr val="FF0000"/>
                </a:solidFill>
              </a:rPr>
              <a:t/>
            </a:r>
            <a:br>
              <a:rPr lang="en-US" sz="2000" dirty="0" smtClean="0">
                <a:solidFill>
                  <a:srgbClr val="FF0000"/>
                </a:solidFill>
              </a:rPr>
            </a:br>
            <a:r>
              <a:rPr lang="en-US" sz="2000" dirty="0">
                <a:solidFill>
                  <a:srgbClr val="FF0000"/>
                </a:solidFill>
              </a:rPr>
              <a:t/>
            </a:r>
            <a:br>
              <a:rPr lang="en-US" sz="2000" dirty="0">
                <a:solidFill>
                  <a:srgbClr val="FF0000"/>
                </a:solidFill>
              </a:rPr>
            </a:br>
            <a:r>
              <a:rPr lang="en-US" dirty="0" smtClean="0">
                <a:solidFill>
                  <a:srgbClr val="FF0000"/>
                </a:solidFill>
              </a:rPr>
              <a:t>"Proper </a:t>
            </a:r>
            <a:r>
              <a:rPr lang="en-US" dirty="0">
                <a:solidFill>
                  <a:srgbClr val="FF0000"/>
                </a:solidFill>
              </a:rPr>
              <a:t>names in J.K. Rowling's novel "Harry Potter and the Chamber of Secrets".</a:t>
            </a:r>
            <a:endParaRPr lang="ru-RU" dirty="0">
              <a:solidFill>
                <a:srgbClr val="FF0000"/>
              </a:solidFill>
            </a:endParaRPr>
          </a:p>
        </p:txBody>
      </p:sp>
    </p:spTree>
    <p:extLst>
      <p:ext uri="{BB962C8B-B14F-4D97-AF65-F5344CB8AC3E}">
        <p14:creationId xmlns:p14="http://schemas.microsoft.com/office/powerpoint/2010/main" val="26809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Admin\Рабочий стол\Новая папка\images (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62" y="4572447"/>
            <a:ext cx="6561917" cy="26997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Documents and Settings\Admin\Рабочий стол\Новая папка\images (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47" y="1"/>
            <a:ext cx="6590885" cy="458112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Documents and Settings\Admin\Рабочий стол\Новая папка\images (3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1915" y="0"/>
            <a:ext cx="2606705" cy="3501008"/>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Documents and Settings\Admin\Рабочий стол\Новая папка\загруженное (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0555" y="3496424"/>
            <a:ext cx="2593445" cy="336157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95536" y="116632"/>
            <a:ext cx="8229600" cy="1080120"/>
          </a:xfrm>
        </p:spPr>
        <p:txBody>
          <a:bodyPr/>
          <a:lstStyle/>
          <a:p>
            <a:r>
              <a:rPr lang="en-US" dirty="0">
                <a:solidFill>
                  <a:srgbClr val="00B0F0"/>
                </a:solidFill>
              </a:rPr>
              <a:t>AT FLOURISH AND BLOTTS</a:t>
            </a:r>
            <a:endParaRPr lang="ru-RU" dirty="0">
              <a:solidFill>
                <a:srgbClr val="00B0F0"/>
              </a:solidFill>
            </a:endParaRPr>
          </a:p>
        </p:txBody>
      </p:sp>
      <p:sp>
        <p:nvSpPr>
          <p:cNvPr id="3" name="Объект 2"/>
          <p:cNvSpPr>
            <a:spLocks noGrp="1"/>
          </p:cNvSpPr>
          <p:nvPr>
            <p:ph idx="1"/>
          </p:nvPr>
        </p:nvSpPr>
        <p:spPr>
          <a:xfrm>
            <a:off x="179512" y="1820893"/>
            <a:ext cx="8712968" cy="4248472"/>
          </a:xfrm>
        </p:spPr>
        <p:txBody>
          <a:bodyPr>
            <a:normAutofit/>
          </a:bodyPr>
          <a:lstStyle/>
          <a:p>
            <a:pPr marL="0" indent="0">
              <a:buNone/>
            </a:pPr>
            <a:r>
              <a:rPr lang="en-US" dirty="0" smtClean="0">
                <a:solidFill>
                  <a:srgbClr val="FFFF00"/>
                </a:solidFill>
              </a:rPr>
              <a:t>Approximately </a:t>
            </a:r>
            <a:r>
              <a:rPr lang="en-US" dirty="0">
                <a:solidFill>
                  <a:srgbClr val="FFFF00"/>
                </a:solidFill>
              </a:rPr>
              <a:t>in an hour in bookstore our heroes meet the wizard and the writer </a:t>
            </a:r>
            <a:r>
              <a:rPr lang="en-US" sz="2400" dirty="0">
                <a:solidFill>
                  <a:srgbClr val="FFFF00"/>
                </a:solidFill>
              </a:rPr>
              <a:t>GILDEROY</a:t>
            </a:r>
            <a:r>
              <a:rPr lang="en-US" sz="2800" dirty="0">
                <a:solidFill>
                  <a:srgbClr val="FFFF00"/>
                </a:solidFill>
              </a:rPr>
              <a:t> </a:t>
            </a:r>
            <a:r>
              <a:rPr lang="en-US" sz="2400" dirty="0" smtClean="0">
                <a:solidFill>
                  <a:srgbClr val="FFFF00"/>
                </a:solidFill>
              </a:rPr>
              <a:t>LOCKHART</a:t>
            </a:r>
            <a:r>
              <a:rPr lang="en-US" dirty="0" smtClean="0">
                <a:solidFill>
                  <a:srgbClr val="FFFF00"/>
                </a:solidFill>
              </a:rPr>
              <a:t> which </a:t>
            </a:r>
            <a:r>
              <a:rPr lang="en-US" dirty="0">
                <a:solidFill>
                  <a:srgbClr val="FFFF00"/>
                </a:solidFill>
              </a:rPr>
              <a:t>is declared the appointment to the post of the teacher P</a:t>
            </a:r>
            <a:r>
              <a:rPr lang="en-US" dirty="0" smtClean="0">
                <a:solidFill>
                  <a:srgbClr val="FFFF00"/>
                </a:solidFill>
              </a:rPr>
              <a:t>rotection </a:t>
            </a:r>
            <a:r>
              <a:rPr lang="en-US" dirty="0">
                <a:solidFill>
                  <a:srgbClr val="FFFF00"/>
                </a:solidFill>
              </a:rPr>
              <a:t>A</a:t>
            </a:r>
            <a:r>
              <a:rPr lang="en-US" dirty="0" smtClean="0">
                <a:solidFill>
                  <a:srgbClr val="FFFF00"/>
                </a:solidFill>
              </a:rPr>
              <a:t>gainst Dark </a:t>
            </a:r>
            <a:r>
              <a:rPr lang="en-US" dirty="0">
                <a:solidFill>
                  <a:srgbClr val="FFFF00"/>
                </a:solidFill>
              </a:rPr>
              <a:t>A</a:t>
            </a:r>
            <a:r>
              <a:rPr lang="en-US" dirty="0" smtClean="0">
                <a:solidFill>
                  <a:srgbClr val="FFFF00"/>
                </a:solidFill>
              </a:rPr>
              <a:t>rts at </a:t>
            </a:r>
            <a:r>
              <a:rPr lang="en-US" dirty="0">
                <a:solidFill>
                  <a:srgbClr val="FFFF00"/>
                </a:solidFill>
              </a:rPr>
              <a:t>school </a:t>
            </a:r>
            <a:r>
              <a:rPr lang="en-US" dirty="0" smtClean="0">
                <a:solidFill>
                  <a:srgbClr val="FFFF00"/>
                </a:solidFill>
              </a:rPr>
              <a:t>of </a:t>
            </a:r>
            <a:r>
              <a:rPr lang="en-US" dirty="0" err="1" smtClean="0">
                <a:solidFill>
                  <a:srgbClr val="FFFF00"/>
                </a:solidFill>
              </a:rPr>
              <a:t>Magics</a:t>
            </a:r>
            <a:r>
              <a:rPr lang="en-US" dirty="0" smtClean="0">
                <a:solidFill>
                  <a:srgbClr val="FFFF00"/>
                </a:solidFill>
              </a:rPr>
              <a:t>  "</a:t>
            </a:r>
            <a:r>
              <a:rPr lang="en-US" dirty="0" err="1">
                <a:solidFill>
                  <a:srgbClr val="FFFF00"/>
                </a:solidFill>
              </a:rPr>
              <a:t>Hogvarts</a:t>
            </a:r>
            <a:r>
              <a:rPr lang="en-US" dirty="0">
                <a:solidFill>
                  <a:srgbClr val="FFFF00"/>
                </a:solidFill>
              </a:rPr>
              <a:t>". But after that they again come across on </a:t>
            </a:r>
            <a:r>
              <a:rPr lang="en-US" dirty="0" err="1" smtClean="0">
                <a:solidFill>
                  <a:srgbClr val="FFFF00"/>
                </a:solidFill>
              </a:rPr>
              <a:t>Malfoyes</a:t>
            </a:r>
            <a:r>
              <a:rPr lang="en-US" dirty="0" smtClean="0">
                <a:solidFill>
                  <a:srgbClr val="FFFF00"/>
                </a:solidFill>
              </a:rPr>
              <a:t>. </a:t>
            </a:r>
            <a:r>
              <a:rPr lang="en-US" dirty="0">
                <a:solidFill>
                  <a:srgbClr val="FFFF00"/>
                </a:solidFill>
              </a:rPr>
              <a:t>It appears, </a:t>
            </a:r>
            <a:r>
              <a:rPr lang="en-US" dirty="0" err="1">
                <a:solidFill>
                  <a:srgbClr val="FFFF00"/>
                </a:solidFill>
              </a:rPr>
              <a:t>Malfoy</a:t>
            </a:r>
            <a:r>
              <a:rPr lang="en-US" dirty="0">
                <a:solidFill>
                  <a:srgbClr val="FFFF00"/>
                </a:solidFill>
              </a:rPr>
              <a:t> hate </a:t>
            </a:r>
            <a:r>
              <a:rPr lang="en-US" dirty="0" err="1">
                <a:solidFill>
                  <a:srgbClr val="FFFF00"/>
                </a:solidFill>
              </a:rPr>
              <a:t>Weasley's</a:t>
            </a:r>
            <a:r>
              <a:rPr lang="en-US" dirty="0">
                <a:solidFill>
                  <a:srgbClr val="FFFF00"/>
                </a:solidFill>
              </a:rPr>
              <a:t> family for friendship with </a:t>
            </a:r>
            <a:r>
              <a:rPr lang="en-US" dirty="0" err="1" smtClean="0">
                <a:solidFill>
                  <a:srgbClr val="FFFF00"/>
                </a:solidFill>
              </a:rPr>
              <a:t>muggles</a:t>
            </a:r>
            <a:r>
              <a:rPr lang="en-US" dirty="0" smtClean="0">
                <a:solidFill>
                  <a:srgbClr val="FFFF00"/>
                </a:solidFill>
              </a:rPr>
              <a:t>.</a:t>
            </a:r>
            <a:endParaRPr lang="ru-RU" dirty="0">
              <a:solidFill>
                <a:srgbClr val="FFFF00"/>
              </a:solidFill>
            </a:endParaRPr>
          </a:p>
        </p:txBody>
      </p:sp>
    </p:spTree>
    <p:extLst>
      <p:ext uri="{BB962C8B-B14F-4D97-AF65-F5344CB8AC3E}">
        <p14:creationId xmlns:p14="http://schemas.microsoft.com/office/powerpoint/2010/main" val="121685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Рабочий стол\Новая папка\images (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386963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Documents and Settings\Admin\Рабочий стол\Новая папка\images (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51662"/>
            <a:ext cx="4476828" cy="300633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Documents and Settings\Admin\Рабочий стол\Новая папка\images (3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6828" y="3869633"/>
            <a:ext cx="4698564" cy="298836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0"/>
            <a:ext cx="8229600" cy="1143000"/>
          </a:xfrm>
        </p:spPr>
        <p:txBody>
          <a:bodyPr/>
          <a:lstStyle/>
          <a:p>
            <a:r>
              <a:rPr lang="en-US" dirty="0">
                <a:solidFill>
                  <a:srgbClr val="FF0000"/>
                </a:solidFill>
              </a:rPr>
              <a:t>THE WHOMPING WILLOW</a:t>
            </a:r>
            <a:endParaRPr lang="ru-RU" dirty="0">
              <a:solidFill>
                <a:srgbClr val="FF0000"/>
              </a:solidFill>
            </a:endParaRPr>
          </a:p>
        </p:txBody>
      </p:sp>
      <p:sp>
        <p:nvSpPr>
          <p:cNvPr id="3" name="Объект 2"/>
          <p:cNvSpPr>
            <a:spLocks noGrp="1"/>
          </p:cNvSpPr>
          <p:nvPr>
            <p:ph idx="1"/>
          </p:nvPr>
        </p:nvSpPr>
        <p:spPr>
          <a:xfrm>
            <a:off x="179512" y="980728"/>
            <a:ext cx="8784976" cy="5688632"/>
          </a:xfrm>
        </p:spPr>
        <p:txBody>
          <a:bodyPr>
            <a:normAutofit fontScale="92500" lnSpcReduction="10000"/>
          </a:bodyPr>
          <a:lstStyle/>
          <a:p>
            <a:pPr marL="0" indent="0">
              <a:buNone/>
            </a:pPr>
            <a:r>
              <a:rPr lang="en-US" dirty="0">
                <a:solidFill>
                  <a:srgbClr val="2DF40C"/>
                </a:solidFill>
              </a:rPr>
              <a:t>To the station Kings-</a:t>
            </a:r>
            <a:r>
              <a:rPr lang="en-US" dirty="0" err="1">
                <a:solidFill>
                  <a:srgbClr val="2DF40C"/>
                </a:solidFill>
              </a:rPr>
              <a:t>Kross</a:t>
            </a:r>
            <a:r>
              <a:rPr lang="en-US" dirty="0">
                <a:solidFill>
                  <a:srgbClr val="2DF40C"/>
                </a:solidFill>
              </a:rPr>
              <a:t> </a:t>
            </a:r>
            <a:r>
              <a:rPr lang="en-US" dirty="0" err="1">
                <a:solidFill>
                  <a:srgbClr val="2DF40C"/>
                </a:solidFill>
              </a:rPr>
              <a:t>Weasley</a:t>
            </a:r>
            <a:r>
              <a:rPr lang="en-US" dirty="0">
                <a:solidFill>
                  <a:srgbClr val="2DF40C"/>
                </a:solidFill>
              </a:rPr>
              <a:t> and Harry's family go by Arthur </a:t>
            </a:r>
            <a:r>
              <a:rPr lang="en-US" dirty="0" err="1">
                <a:solidFill>
                  <a:srgbClr val="2DF40C"/>
                </a:solidFill>
              </a:rPr>
              <a:t>Weasley's</a:t>
            </a:r>
            <a:r>
              <a:rPr lang="en-US" dirty="0">
                <a:solidFill>
                  <a:srgbClr val="2DF40C"/>
                </a:solidFill>
              </a:rPr>
              <a:t> car. Harry and Ron have to get on a platform 9 3/4 the last, but it is impossible to them: the barrier through which they have to pass, doesn't let them. Having been late for the train, they take the car of the father Ron and fly to </a:t>
            </a:r>
            <a:r>
              <a:rPr lang="en-US" dirty="0" err="1">
                <a:solidFill>
                  <a:srgbClr val="2DF40C"/>
                </a:solidFill>
              </a:rPr>
              <a:t>Hogvarts</a:t>
            </a:r>
            <a:r>
              <a:rPr lang="en-US" dirty="0">
                <a:solidFill>
                  <a:srgbClr val="2DF40C"/>
                </a:solidFill>
              </a:rPr>
              <a:t>. When landing the car crashes into the Rattling willow, the magic wand Rhone thus breaks, and the car runs to the Forbidden wood. Harry and Ron are reprimanded by professors Severus </a:t>
            </a:r>
            <a:r>
              <a:rPr lang="en-US" dirty="0" err="1">
                <a:solidFill>
                  <a:srgbClr val="2DF40C"/>
                </a:solidFill>
              </a:rPr>
              <a:t>Snape</a:t>
            </a:r>
            <a:r>
              <a:rPr lang="en-US" dirty="0">
                <a:solidFill>
                  <a:srgbClr val="2DF40C"/>
                </a:solidFill>
              </a:rPr>
              <a:t> and Minerva </a:t>
            </a:r>
            <a:r>
              <a:rPr lang="en-US" dirty="0" err="1">
                <a:solidFill>
                  <a:srgbClr val="2DF40C"/>
                </a:solidFill>
              </a:rPr>
              <a:t>Mcgonagall</a:t>
            </a:r>
            <a:r>
              <a:rPr lang="en-US" dirty="0">
                <a:solidFill>
                  <a:srgbClr val="2DF40C"/>
                </a:solidFill>
              </a:rPr>
              <a:t> that saw their car </a:t>
            </a:r>
            <a:r>
              <a:rPr lang="en-US" dirty="0" err="1" smtClean="0">
                <a:solidFill>
                  <a:srgbClr val="2DF40C"/>
                </a:solidFill>
              </a:rPr>
              <a:t>muggles</a:t>
            </a:r>
            <a:r>
              <a:rPr lang="en-US" dirty="0" smtClean="0">
                <a:solidFill>
                  <a:srgbClr val="2DF40C"/>
                </a:solidFill>
              </a:rPr>
              <a:t> </a:t>
            </a:r>
            <a:r>
              <a:rPr lang="en-US" dirty="0">
                <a:solidFill>
                  <a:srgbClr val="2DF40C"/>
                </a:solidFill>
              </a:rPr>
              <a:t>(at take-off invisibility) refused. </a:t>
            </a:r>
            <a:r>
              <a:rPr lang="en-US" dirty="0" err="1" smtClean="0">
                <a:solidFill>
                  <a:srgbClr val="2DF40C"/>
                </a:solidFill>
              </a:rPr>
              <a:t>Snape</a:t>
            </a:r>
            <a:r>
              <a:rPr lang="en-US" dirty="0" smtClean="0">
                <a:solidFill>
                  <a:srgbClr val="2DF40C"/>
                </a:solidFill>
              </a:rPr>
              <a:t> </a:t>
            </a:r>
            <a:r>
              <a:rPr lang="en-US" dirty="0">
                <a:solidFill>
                  <a:srgbClr val="2DF40C"/>
                </a:solidFill>
              </a:rPr>
              <a:t>demands to exclude Harry, but </a:t>
            </a:r>
            <a:r>
              <a:rPr lang="en-US" dirty="0" err="1">
                <a:solidFill>
                  <a:srgbClr val="2DF40C"/>
                </a:solidFill>
              </a:rPr>
              <a:t>Mcgonagall</a:t>
            </a:r>
            <a:r>
              <a:rPr lang="en-US" dirty="0">
                <a:solidFill>
                  <a:srgbClr val="2DF40C"/>
                </a:solidFill>
              </a:rPr>
              <a:t> decides to be limited to the prevention.</a:t>
            </a:r>
            <a:endParaRPr lang="ru-RU" dirty="0">
              <a:solidFill>
                <a:srgbClr val="2DF40C"/>
              </a:solidFill>
            </a:endParaRPr>
          </a:p>
        </p:txBody>
      </p:sp>
    </p:spTree>
    <p:extLst>
      <p:ext uri="{BB962C8B-B14F-4D97-AF65-F5344CB8AC3E}">
        <p14:creationId xmlns:p14="http://schemas.microsoft.com/office/powerpoint/2010/main" val="73928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Documents and Settings\Admin\Рабочий стол\Новая папка\загруженное (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 y="-1"/>
            <a:ext cx="9143878" cy="464450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Documents and Settings\Admin\Рабочий стол\Новая папка\загруженное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 y="3058969"/>
            <a:ext cx="9143878" cy="3799032"/>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67544" y="332656"/>
            <a:ext cx="7992888" cy="6048672"/>
          </a:xfrm>
        </p:spPr>
        <p:txBody>
          <a:bodyPr/>
          <a:lstStyle/>
          <a:p>
            <a:pPr marL="0" indent="0">
              <a:buNone/>
            </a:pPr>
            <a:endParaRPr lang="ru-RU" dirty="0"/>
          </a:p>
          <a:p>
            <a:pPr marL="0" indent="0">
              <a:buNone/>
            </a:pPr>
            <a:r>
              <a:rPr lang="ru-RU" dirty="0" smtClean="0"/>
              <a:t>	</a:t>
            </a:r>
            <a:r>
              <a:rPr lang="en-US" dirty="0" err="1">
                <a:solidFill>
                  <a:srgbClr val="FFFF00"/>
                </a:solidFill>
              </a:rPr>
              <a:t>Whomping</a:t>
            </a:r>
            <a:r>
              <a:rPr lang="en-US" dirty="0">
                <a:solidFill>
                  <a:srgbClr val="FFFF00"/>
                </a:solidFill>
              </a:rPr>
              <a:t> Willow – the magic willow growing in the yard of Hogwarts school. Wham [</a:t>
            </a:r>
            <a:r>
              <a:rPr lang="en-US" dirty="0" err="1">
                <a:solidFill>
                  <a:srgbClr val="FFFF00"/>
                </a:solidFill>
              </a:rPr>
              <a:t>wæm</a:t>
            </a:r>
            <a:r>
              <a:rPr lang="en-US" dirty="0">
                <a:solidFill>
                  <a:srgbClr val="FFFF00"/>
                </a:solidFill>
              </a:rPr>
              <a:t>] (used to represent the sound of a sudden, loud hit) or </a:t>
            </a:r>
            <a:r>
              <a:rPr lang="en-US" dirty="0" err="1">
                <a:solidFill>
                  <a:srgbClr val="FFFF00"/>
                </a:solidFill>
              </a:rPr>
              <a:t>whup</a:t>
            </a:r>
            <a:r>
              <a:rPr lang="en-US" dirty="0">
                <a:solidFill>
                  <a:srgbClr val="FFFF00"/>
                </a:solidFill>
              </a:rPr>
              <a:t> [</a:t>
            </a:r>
            <a:r>
              <a:rPr lang="en-US" dirty="0" err="1">
                <a:solidFill>
                  <a:srgbClr val="FFFF00"/>
                </a:solidFill>
              </a:rPr>
              <a:t>wлp</a:t>
            </a:r>
            <a:r>
              <a:rPr lang="en-US" dirty="0">
                <a:solidFill>
                  <a:srgbClr val="FFFF00"/>
                </a:solidFill>
              </a:rPr>
              <a:t>] (to defeat </a:t>
            </a:r>
            <a:r>
              <a:rPr lang="en-US" dirty="0" err="1">
                <a:solidFill>
                  <a:srgbClr val="FFFF00"/>
                </a:solidFill>
              </a:rPr>
              <a:t>sb</a:t>
            </a:r>
            <a:r>
              <a:rPr lang="en-US" dirty="0">
                <a:solidFill>
                  <a:srgbClr val="FFFF00"/>
                </a:solidFill>
              </a:rPr>
              <a:t> easily in a game, fight, an election, </a:t>
            </a:r>
            <a:r>
              <a:rPr lang="en-US" dirty="0" err="1">
                <a:solidFill>
                  <a:srgbClr val="FFFF00"/>
                </a:solidFill>
              </a:rPr>
              <a:t>ect</a:t>
            </a:r>
            <a:r>
              <a:rPr lang="en-US" dirty="0">
                <a:solidFill>
                  <a:srgbClr val="FFFF00"/>
                </a:solidFill>
              </a:rPr>
              <a:t>), whopping ['</a:t>
            </a:r>
            <a:r>
              <a:rPr lang="en-US" dirty="0" err="1">
                <a:solidFill>
                  <a:srgbClr val="FFFF00"/>
                </a:solidFill>
              </a:rPr>
              <a:t>wɒp</a:t>
            </a:r>
            <a:r>
              <a:rPr lang="en-US" dirty="0">
                <a:solidFill>
                  <a:srgbClr val="FFFF00"/>
                </a:solidFill>
              </a:rPr>
              <a:t> </a:t>
            </a:r>
            <a:r>
              <a:rPr lang="en-US" dirty="0" err="1">
                <a:solidFill>
                  <a:srgbClr val="FFFF00"/>
                </a:solidFill>
              </a:rPr>
              <a:t>ɪŋ</a:t>
            </a:r>
            <a:r>
              <a:rPr lang="en-US" dirty="0">
                <a:solidFill>
                  <a:srgbClr val="FFFF00"/>
                </a:solidFill>
              </a:rPr>
              <a:t>] (very big). The willow was really not simply big, but huge.</a:t>
            </a:r>
            <a:endParaRPr lang="ru-RU" dirty="0">
              <a:solidFill>
                <a:srgbClr val="FFFF00"/>
              </a:solidFill>
            </a:endParaRPr>
          </a:p>
        </p:txBody>
      </p:sp>
    </p:spTree>
    <p:extLst>
      <p:ext uri="{BB962C8B-B14F-4D97-AF65-F5344CB8AC3E}">
        <p14:creationId xmlns:p14="http://schemas.microsoft.com/office/powerpoint/2010/main" val="314001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C:\Documents and Settings\Admin\Рабочий стол\Новая папка\загруженное (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
            <a:ext cx="392392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Documents and Settings\Admin\Рабочий стол\Новая папка\images (3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9432"/>
            <a:ext cx="5244977" cy="731743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chemeClr val="bg1"/>
                </a:solidFill>
              </a:rPr>
              <a:t>GILDEROY LOCKHART</a:t>
            </a:r>
            <a:endParaRPr lang="ru-RU" dirty="0">
              <a:solidFill>
                <a:schemeClr val="bg1"/>
              </a:solidFill>
            </a:endParaRPr>
          </a:p>
        </p:txBody>
      </p:sp>
      <p:sp>
        <p:nvSpPr>
          <p:cNvPr id="3" name="Объект 2"/>
          <p:cNvSpPr>
            <a:spLocks noGrp="1"/>
          </p:cNvSpPr>
          <p:nvPr>
            <p:ph idx="1"/>
          </p:nvPr>
        </p:nvSpPr>
        <p:spPr>
          <a:xfrm>
            <a:off x="0" y="1988840"/>
            <a:ext cx="6431511" cy="4876867"/>
          </a:xfrm>
        </p:spPr>
        <p:txBody>
          <a:bodyPr>
            <a:normAutofit fontScale="92500"/>
          </a:bodyPr>
          <a:lstStyle/>
          <a:p>
            <a:pPr marL="0" indent="0">
              <a:buNone/>
            </a:pPr>
            <a:r>
              <a:rPr lang="en-US" dirty="0">
                <a:solidFill>
                  <a:srgbClr val="FFFF00"/>
                </a:solidFill>
              </a:rPr>
              <a:t>At school all only also start saying that about </a:t>
            </a:r>
            <a:r>
              <a:rPr lang="en-US" dirty="0" smtClean="0">
                <a:solidFill>
                  <a:srgbClr val="FFFF00"/>
                </a:solidFill>
              </a:rPr>
              <a:t>Lockhart </a:t>
            </a:r>
            <a:r>
              <a:rPr lang="en-US" dirty="0">
                <a:solidFill>
                  <a:srgbClr val="FFFF00"/>
                </a:solidFill>
              </a:rPr>
              <a:t>though he is vain and understands nothing in ZOTI. At the lessons he reads to students fragments from the books in which described the feats. Also he plays scenes from them with one of students (usually Harry was "victim"). Harry and Ron treat </a:t>
            </a:r>
            <a:r>
              <a:rPr lang="en-US" dirty="0" smtClean="0">
                <a:solidFill>
                  <a:srgbClr val="FFFF00"/>
                </a:solidFill>
              </a:rPr>
              <a:t>Lockhart </a:t>
            </a:r>
            <a:r>
              <a:rPr lang="en-US" dirty="0">
                <a:solidFill>
                  <a:srgbClr val="FFFF00"/>
                </a:solidFill>
              </a:rPr>
              <a:t>with contempt, and Hermione — with adoration</a:t>
            </a:r>
            <a:r>
              <a:rPr lang="en-US" dirty="0"/>
              <a:t>.</a:t>
            </a:r>
            <a:endParaRPr lang="ru-RU" dirty="0"/>
          </a:p>
        </p:txBody>
      </p:sp>
    </p:spTree>
    <p:extLst>
      <p:ext uri="{BB962C8B-B14F-4D97-AF65-F5344CB8AC3E}">
        <p14:creationId xmlns:p14="http://schemas.microsoft.com/office/powerpoint/2010/main" val="1672417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Рабочий стол\Новая папка\загруженное (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9458" y="0"/>
            <a:ext cx="5464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Admin\Рабочий стол\Новая папка\images (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1158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9512" y="116632"/>
            <a:ext cx="8784976" cy="6552728"/>
          </a:xfrm>
        </p:spPr>
        <p:txBody>
          <a:bodyPr>
            <a:normAutofit/>
          </a:bodyPr>
          <a:lstStyle/>
          <a:p>
            <a:pPr marL="0" indent="0">
              <a:buNone/>
            </a:pPr>
            <a:r>
              <a:rPr lang="en-US" dirty="0" err="1">
                <a:solidFill>
                  <a:srgbClr val="2DF40C"/>
                </a:solidFill>
              </a:rPr>
              <a:t>Gilderoy</a:t>
            </a:r>
            <a:r>
              <a:rPr lang="en-US" dirty="0">
                <a:solidFill>
                  <a:srgbClr val="2DF40C"/>
                </a:solidFill>
              </a:rPr>
              <a:t> </a:t>
            </a:r>
            <a:r>
              <a:rPr lang="en-US" dirty="0" err="1">
                <a:solidFill>
                  <a:srgbClr val="2DF40C"/>
                </a:solidFill>
              </a:rPr>
              <a:t>Lokhart</a:t>
            </a:r>
            <a:r>
              <a:rPr lang="en-US" dirty="0">
                <a:solidFill>
                  <a:srgbClr val="2DF40C"/>
                </a:solidFill>
              </a:rPr>
              <a:t> – the teacher of protection against dark arts at school of </a:t>
            </a:r>
            <a:r>
              <a:rPr lang="en-US" dirty="0" err="1">
                <a:solidFill>
                  <a:srgbClr val="2DF40C"/>
                </a:solidFill>
              </a:rPr>
              <a:t>Hogvarst</a:t>
            </a:r>
            <a:r>
              <a:rPr lang="en-US" dirty="0">
                <a:solidFill>
                  <a:srgbClr val="2DF40C"/>
                </a:solidFill>
              </a:rPr>
              <a:t>,</a:t>
            </a:r>
          </a:p>
          <a:p>
            <a:pPr marL="0" indent="0">
              <a:buNone/>
            </a:pPr>
            <a:r>
              <a:rPr lang="en-US" dirty="0">
                <a:solidFill>
                  <a:srgbClr val="2DF40C"/>
                </a:solidFill>
              </a:rPr>
              <a:t>known for everything, as the powerful wizard who has made, as</a:t>
            </a:r>
          </a:p>
          <a:p>
            <a:pPr marL="0" indent="0">
              <a:buNone/>
            </a:pPr>
            <a:r>
              <a:rPr lang="en-US" dirty="0">
                <a:solidFill>
                  <a:srgbClr val="2DF40C"/>
                </a:solidFill>
              </a:rPr>
              <a:t>originally was considered, a set of feats. </a:t>
            </a:r>
          </a:p>
          <a:p>
            <a:pPr marL="0" indent="0">
              <a:buNone/>
            </a:pPr>
            <a:r>
              <a:rPr lang="en-US" dirty="0">
                <a:solidFill>
                  <a:srgbClr val="2DF40C"/>
                </a:solidFill>
              </a:rPr>
              <a:t>As it is possible to assume that the name </a:t>
            </a:r>
            <a:r>
              <a:rPr lang="en-US" dirty="0" err="1">
                <a:solidFill>
                  <a:srgbClr val="2DF40C"/>
                </a:solidFill>
              </a:rPr>
              <a:t>Gilderoy</a:t>
            </a:r>
            <a:r>
              <a:rPr lang="en-US" dirty="0">
                <a:solidFill>
                  <a:srgbClr val="2DF40C"/>
                </a:solidFill>
              </a:rPr>
              <a:t> is educated from the word ray</a:t>
            </a:r>
          </a:p>
          <a:p>
            <a:pPr marL="0" indent="0">
              <a:buNone/>
            </a:pPr>
            <a:r>
              <a:rPr lang="en-US" dirty="0">
                <a:solidFill>
                  <a:srgbClr val="2DF40C"/>
                </a:solidFill>
              </a:rPr>
              <a:t>[</a:t>
            </a:r>
            <a:r>
              <a:rPr lang="en-US" dirty="0" err="1">
                <a:solidFill>
                  <a:srgbClr val="2DF40C"/>
                </a:solidFill>
              </a:rPr>
              <a:t>rei</a:t>
            </a:r>
            <a:r>
              <a:rPr lang="en-US" dirty="0">
                <a:solidFill>
                  <a:srgbClr val="2DF40C"/>
                </a:solidFill>
              </a:rPr>
              <a:t>] (narrow beam of </a:t>
            </a:r>
            <a:r>
              <a:rPr lang="en-US" dirty="0" err="1">
                <a:solidFill>
                  <a:srgbClr val="2DF40C"/>
                </a:solidFill>
              </a:rPr>
              <a:t>lidht</a:t>
            </a:r>
            <a:r>
              <a:rPr lang="en-US" dirty="0">
                <a:solidFill>
                  <a:srgbClr val="2DF40C"/>
                </a:solidFill>
              </a:rPr>
              <a:t>, heat or other energy; small amount of </a:t>
            </a:r>
            <a:r>
              <a:rPr lang="en-US" dirty="0" err="1">
                <a:solidFill>
                  <a:srgbClr val="2DF40C"/>
                </a:solidFill>
              </a:rPr>
              <a:t>sth</a:t>
            </a:r>
            <a:r>
              <a:rPr lang="en-US" dirty="0">
                <a:solidFill>
                  <a:srgbClr val="2DF40C"/>
                </a:solidFill>
              </a:rPr>
              <a:t> good or of</a:t>
            </a:r>
          </a:p>
          <a:p>
            <a:pPr marL="0" indent="0">
              <a:buNone/>
            </a:pPr>
            <a:r>
              <a:rPr lang="en-US" dirty="0" err="1">
                <a:solidFill>
                  <a:srgbClr val="2DF40C"/>
                </a:solidFill>
              </a:rPr>
              <a:t>sth</a:t>
            </a:r>
            <a:r>
              <a:rPr lang="en-US" dirty="0">
                <a:solidFill>
                  <a:srgbClr val="2DF40C"/>
                </a:solidFill>
              </a:rPr>
              <a:t> that you are hoping for)</a:t>
            </a:r>
          </a:p>
        </p:txBody>
      </p:sp>
    </p:spTree>
    <p:extLst>
      <p:ext uri="{BB962C8B-B14F-4D97-AF65-F5344CB8AC3E}">
        <p14:creationId xmlns:p14="http://schemas.microsoft.com/office/powerpoint/2010/main" val="1834119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Admin\Рабочий стол\Новая папка\images (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rgbClr val="8AF977"/>
                </a:solidFill>
              </a:rPr>
              <a:t>MUDBLOODS AND MURMURS</a:t>
            </a:r>
            <a:endParaRPr lang="ru-RU" dirty="0">
              <a:solidFill>
                <a:srgbClr val="8AF977"/>
              </a:solidFill>
            </a:endParaRPr>
          </a:p>
        </p:txBody>
      </p:sp>
      <p:sp>
        <p:nvSpPr>
          <p:cNvPr id="3" name="Объект 2"/>
          <p:cNvSpPr>
            <a:spLocks noGrp="1"/>
          </p:cNvSpPr>
          <p:nvPr>
            <p:ph idx="1"/>
          </p:nvPr>
        </p:nvSpPr>
        <p:spPr/>
        <p:txBody>
          <a:bodyPr/>
          <a:lstStyle/>
          <a:p>
            <a:pPr marL="0" indent="0">
              <a:buNone/>
            </a:pPr>
            <a:r>
              <a:rPr lang="en-US" dirty="0">
                <a:solidFill>
                  <a:srgbClr val="E8D916"/>
                </a:solidFill>
              </a:rPr>
              <a:t>Harry on working off at </a:t>
            </a:r>
            <a:r>
              <a:rPr lang="en-US" dirty="0" smtClean="0">
                <a:solidFill>
                  <a:srgbClr val="E8D916"/>
                </a:solidFill>
              </a:rPr>
              <a:t>Lockhart </a:t>
            </a:r>
            <a:r>
              <a:rPr lang="en-US" dirty="0">
                <a:solidFill>
                  <a:srgbClr val="E8D916"/>
                </a:solidFill>
              </a:rPr>
              <a:t>(it was appointed for the broken Rattling Willow) starts hearing a voice which speaks about murder. Anybody, except Potter, doesn't hear this voice. Hermione considers that it is better to speak about it to nobody as even in the magic world to hear what don't hear others — a bad sign.</a:t>
            </a:r>
            <a:endParaRPr lang="ru-RU" dirty="0">
              <a:solidFill>
                <a:srgbClr val="E8D916"/>
              </a:solidFill>
            </a:endParaRPr>
          </a:p>
        </p:txBody>
      </p:sp>
    </p:spTree>
    <p:extLst>
      <p:ext uri="{BB962C8B-B14F-4D97-AF65-F5344CB8AC3E}">
        <p14:creationId xmlns:p14="http://schemas.microsoft.com/office/powerpoint/2010/main" val="291814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Admin\Рабочий стол\Новая папка\images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8396" y="0"/>
            <a:ext cx="529814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C:\Documents and Settings\Admin\Рабочий стол\Новая папка\images (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429934"/>
            <a:ext cx="3667537" cy="349852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Documents and Settings\Admin\Рабочий стол\Новая папка\images (4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42" y="3429000"/>
            <a:ext cx="2328110" cy="349852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Documents and Settings\Admin\Рабочий стол\Новая папка\загруженное (1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4" y="0"/>
            <a:ext cx="4496189" cy="3429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0" y="0"/>
            <a:ext cx="5652120" cy="6858000"/>
          </a:xfrm>
        </p:spPr>
        <p:txBody>
          <a:bodyPr>
            <a:normAutofit/>
          </a:bodyPr>
          <a:lstStyle/>
          <a:p>
            <a:pPr marL="0" indent="0">
              <a:buNone/>
            </a:pPr>
            <a:r>
              <a:rPr lang="en-US" dirty="0" smtClean="0">
                <a:solidFill>
                  <a:srgbClr val="FF0000"/>
                </a:solidFill>
              </a:rPr>
              <a:t>Hermione </a:t>
            </a:r>
            <a:r>
              <a:rPr lang="en-US" dirty="0">
                <a:solidFill>
                  <a:srgbClr val="FF0000"/>
                </a:solidFill>
              </a:rPr>
              <a:t>Granger – the second-year student of faculty of Gryffindor, Harry's best </a:t>
            </a:r>
            <a:r>
              <a:rPr lang="en-US" dirty="0" smtClean="0">
                <a:solidFill>
                  <a:srgbClr val="FF0000"/>
                </a:solidFill>
              </a:rPr>
              <a:t>friend. It </a:t>
            </a:r>
            <a:r>
              <a:rPr lang="en-US" dirty="0">
                <a:solidFill>
                  <a:srgbClr val="FF0000"/>
                </a:solidFill>
              </a:rPr>
              <a:t>is possible to assume that Granger is educated from G reduction (</a:t>
            </a:r>
            <a:r>
              <a:rPr lang="en-US" dirty="0" smtClean="0">
                <a:solidFill>
                  <a:srgbClr val="FF0000"/>
                </a:solidFill>
              </a:rPr>
              <a:t>gravity or </a:t>
            </a:r>
            <a:r>
              <a:rPr lang="en-US" dirty="0">
                <a:solidFill>
                  <a:srgbClr val="FF0000"/>
                </a:solidFill>
              </a:rPr>
              <a:t>a measurement of the force with </a:t>
            </a:r>
            <a:r>
              <a:rPr lang="en-US" dirty="0" err="1">
                <a:solidFill>
                  <a:srgbClr val="FF0000"/>
                </a:solidFill>
              </a:rPr>
              <a:t>whitch</a:t>
            </a:r>
            <a:r>
              <a:rPr lang="en-US" dirty="0">
                <a:solidFill>
                  <a:srgbClr val="FF0000"/>
                </a:solidFill>
              </a:rPr>
              <a:t> </a:t>
            </a:r>
            <a:r>
              <a:rPr lang="en-US" dirty="0" err="1">
                <a:solidFill>
                  <a:srgbClr val="FF0000"/>
                </a:solidFill>
              </a:rPr>
              <a:t>sth</a:t>
            </a:r>
            <a:r>
              <a:rPr lang="en-US" dirty="0">
                <a:solidFill>
                  <a:srgbClr val="FF0000"/>
                </a:solidFill>
              </a:rPr>
              <a:t> moves faster through space because </a:t>
            </a:r>
            <a:r>
              <a:rPr lang="en-US" dirty="0" smtClean="0">
                <a:solidFill>
                  <a:srgbClr val="FF0000"/>
                </a:solidFill>
              </a:rPr>
              <a:t>of </a:t>
            </a:r>
            <a:r>
              <a:rPr lang="en-US" dirty="0" err="1" smtClean="0">
                <a:solidFill>
                  <a:srgbClr val="FF0000"/>
                </a:solidFill>
              </a:rPr>
              <a:t>gravety</a:t>
            </a:r>
            <a:r>
              <a:rPr lang="en-US" dirty="0">
                <a:solidFill>
                  <a:srgbClr val="FF0000"/>
                </a:solidFill>
              </a:rPr>
              <a:t>) + ranger [‘</a:t>
            </a:r>
            <a:r>
              <a:rPr lang="en-US" dirty="0" err="1">
                <a:solidFill>
                  <a:srgbClr val="FF0000"/>
                </a:solidFill>
              </a:rPr>
              <a:t>reind</a:t>
            </a:r>
            <a:r>
              <a:rPr lang="en-US" dirty="0">
                <a:solidFill>
                  <a:srgbClr val="FF0000"/>
                </a:solidFill>
              </a:rPr>
              <a:t> </a:t>
            </a:r>
            <a:r>
              <a:rPr lang="en-US" dirty="0" err="1">
                <a:solidFill>
                  <a:srgbClr val="FF0000"/>
                </a:solidFill>
              </a:rPr>
              <a:t>ʒə</a:t>
            </a:r>
            <a:r>
              <a:rPr lang="en-US" dirty="0">
                <a:solidFill>
                  <a:srgbClr val="FF0000"/>
                </a:solidFill>
              </a:rPr>
              <a:t>] (girl who belongs to the part of the Guide </a:t>
            </a:r>
            <a:r>
              <a:rPr lang="en-US" dirty="0" smtClean="0">
                <a:solidFill>
                  <a:srgbClr val="FF0000"/>
                </a:solidFill>
              </a:rPr>
              <a:t>Associations in </a:t>
            </a:r>
            <a:r>
              <a:rPr lang="en-US" dirty="0">
                <a:solidFill>
                  <a:srgbClr val="FF0000"/>
                </a:solidFill>
              </a:rPr>
              <a:t>Britain for girls between the ages of 14 and 19).</a:t>
            </a:r>
            <a:endParaRPr lang="ru-RU" dirty="0">
              <a:solidFill>
                <a:srgbClr val="FF0000"/>
              </a:solidFill>
            </a:endParaRPr>
          </a:p>
        </p:txBody>
      </p:sp>
    </p:spTree>
    <p:extLst>
      <p:ext uri="{BB962C8B-B14F-4D97-AF65-F5344CB8AC3E}">
        <p14:creationId xmlns:p14="http://schemas.microsoft.com/office/powerpoint/2010/main" val="312754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Admin\Рабочий стол\Новая папка\images (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58"/>
            <a:ext cx="9143340" cy="689065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539552" y="0"/>
            <a:ext cx="8229600" cy="1143000"/>
          </a:xfrm>
        </p:spPr>
        <p:txBody>
          <a:bodyPr/>
          <a:lstStyle/>
          <a:p>
            <a:r>
              <a:rPr lang="en-US" dirty="0">
                <a:solidFill>
                  <a:srgbClr val="FFFF00"/>
                </a:solidFill>
              </a:rPr>
              <a:t>THE WRITING ON THE WALL</a:t>
            </a:r>
            <a:endParaRPr lang="ru-RU" dirty="0">
              <a:solidFill>
                <a:srgbClr val="FFFF00"/>
              </a:solidFill>
            </a:endParaRPr>
          </a:p>
        </p:txBody>
      </p:sp>
      <p:sp>
        <p:nvSpPr>
          <p:cNvPr id="3" name="Объект 2"/>
          <p:cNvSpPr>
            <a:spLocks noGrp="1"/>
          </p:cNvSpPr>
          <p:nvPr>
            <p:ph idx="1"/>
          </p:nvPr>
        </p:nvSpPr>
        <p:spPr>
          <a:xfrm>
            <a:off x="251520" y="980728"/>
            <a:ext cx="8712968" cy="5760640"/>
          </a:xfrm>
        </p:spPr>
        <p:txBody>
          <a:bodyPr>
            <a:normAutofit fontScale="92500" lnSpcReduction="10000"/>
          </a:bodyPr>
          <a:lstStyle/>
          <a:p>
            <a:pPr marL="0" indent="0">
              <a:buNone/>
            </a:pPr>
            <a:r>
              <a:rPr lang="en-US" dirty="0">
                <a:solidFill>
                  <a:srgbClr val="00B0F0"/>
                </a:solidFill>
              </a:rPr>
              <a:t>And on the Halloween there is an incident — Harry again hears that voice and together with friends runs at top speed. They get to the corridor which has been filled in with water where on a candelabrum the cat of the school supply manager </a:t>
            </a:r>
            <a:r>
              <a:rPr lang="en-US" dirty="0" smtClean="0">
                <a:solidFill>
                  <a:srgbClr val="00B0F0"/>
                </a:solidFill>
              </a:rPr>
              <a:t>Filch </a:t>
            </a:r>
            <a:r>
              <a:rPr lang="en-US" dirty="0">
                <a:solidFill>
                  <a:srgbClr val="00B0F0"/>
                </a:solidFill>
              </a:rPr>
              <a:t>Missis Norris hangs, and on a wall — a bloody inscription "The secret room is open! Tremble, enemies of the successor! " Filch accuses of it Harry Potter and claims that that killed a cat. Unexpectedly Snow intercedes for Harry, and Dumbledore dispels fears concerning a cat. She isn't killed, only froze. Some months are necessary to grow up a mandrake and to prepare a potion which will cure a cat.</a:t>
            </a:r>
            <a:endParaRPr lang="ru-RU" dirty="0">
              <a:solidFill>
                <a:srgbClr val="00B0F0"/>
              </a:solidFill>
            </a:endParaRPr>
          </a:p>
        </p:txBody>
      </p:sp>
    </p:spTree>
    <p:extLst>
      <p:ext uri="{BB962C8B-B14F-4D97-AF65-F5344CB8AC3E}">
        <p14:creationId xmlns:p14="http://schemas.microsoft.com/office/powerpoint/2010/main" val="16768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descr="C:\Documents and Settings\Admin\Рабочий стол\Новая папка\images (4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320" y="-99392"/>
            <a:ext cx="4572680" cy="6957392"/>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Documents and Settings\Admin\Рабочий стол\Новая папка\загруженное (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7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3131840" y="0"/>
            <a:ext cx="5040560" cy="6858000"/>
          </a:xfrm>
        </p:spPr>
        <p:txBody>
          <a:bodyPr>
            <a:normAutofit fontScale="85000" lnSpcReduction="10000"/>
          </a:bodyPr>
          <a:lstStyle/>
          <a:p>
            <a:pPr marL="0" indent="0">
              <a:buNone/>
            </a:pPr>
            <a:r>
              <a:rPr lang="en-US" dirty="0">
                <a:solidFill>
                  <a:schemeClr val="bg1"/>
                </a:solidFill>
              </a:rPr>
              <a:t>Argus Filch – the peace officer in </a:t>
            </a:r>
            <a:r>
              <a:rPr lang="en-US" dirty="0" err="1" smtClean="0">
                <a:solidFill>
                  <a:schemeClr val="bg1"/>
                </a:solidFill>
              </a:rPr>
              <a:t>Hogvarts</a:t>
            </a:r>
            <a:r>
              <a:rPr lang="en-US" dirty="0" smtClean="0">
                <a:solidFill>
                  <a:schemeClr val="bg1"/>
                </a:solidFill>
              </a:rPr>
              <a:t>.</a:t>
            </a:r>
            <a:endParaRPr lang="en-US" dirty="0">
              <a:solidFill>
                <a:schemeClr val="bg1"/>
              </a:solidFill>
            </a:endParaRPr>
          </a:p>
          <a:p>
            <a:pPr marL="0" indent="0">
              <a:buNone/>
            </a:pPr>
            <a:r>
              <a:rPr lang="en-US" dirty="0">
                <a:solidFill>
                  <a:schemeClr val="bg1"/>
                </a:solidFill>
              </a:rPr>
              <a:t>His name Argus ['</a:t>
            </a:r>
            <a:r>
              <a:rPr lang="en-US" dirty="0" err="1">
                <a:solidFill>
                  <a:schemeClr val="bg1"/>
                </a:solidFill>
              </a:rPr>
              <a:t>a:gǝs</a:t>
            </a:r>
            <a:r>
              <a:rPr lang="en-US" dirty="0">
                <a:solidFill>
                  <a:schemeClr val="bg1"/>
                </a:solidFill>
              </a:rPr>
              <a:t>] (In Greek mythology, Argus </a:t>
            </a:r>
            <a:r>
              <a:rPr lang="en-US" dirty="0" err="1">
                <a:solidFill>
                  <a:schemeClr val="bg1"/>
                </a:solidFill>
              </a:rPr>
              <a:t>Panoptes</a:t>
            </a:r>
            <a:r>
              <a:rPr lang="en-US" dirty="0">
                <a:solidFill>
                  <a:schemeClr val="bg1"/>
                </a:solidFill>
              </a:rPr>
              <a:t> or Argos, guardian of the heifer-nymph Io and son of </a:t>
            </a:r>
            <a:r>
              <a:rPr lang="en-US" dirty="0" err="1">
                <a:solidFill>
                  <a:schemeClr val="bg1"/>
                </a:solidFill>
              </a:rPr>
              <a:t>Arestor</a:t>
            </a:r>
            <a:r>
              <a:rPr lang="en-US" dirty="0">
                <a:solidFill>
                  <a:schemeClr val="bg1"/>
                </a:solidFill>
              </a:rPr>
              <a:t>, was a primordial giant whose epithet "</a:t>
            </a:r>
            <a:r>
              <a:rPr lang="en-US" dirty="0" err="1">
                <a:solidFill>
                  <a:schemeClr val="bg1"/>
                </a:solidFill>
              </a:rPr>
              <a:t>Panoptes</a:t>
            </a:r>
            <a:r>
              <a:rPr lang="en-US" dirty="0">
                <a:solidFill>
                  <a:schemeClr val="bg1"/>
                </a:solidFill>
              </a:rPr>
              <a:t>", "all-seeing", led to his being described with multiple, often one hundred, eyes. ) in Ancient Greek mythology "</a:t>
            </a:r>
            <a:r>
              <a:rPr lang="en-US" dirty="0" err="1">
                <a:solidFill>
                  <a:schemeClr val="bg1"/>
                </a:solidFill>
              </a:rPr>
              <a:t>multiocular</a:t>
            </a:r>
            <a:r>
              <a:rPr lang="en-US" dirty="0">
                <a:solidFill>
                  <a:schemeClr val="bg1"/>
                </a:solidFill>
              </a:rPr>
              <a:t> giant, son of the Phoenician tsar </a:t>
            </a:r>
            <a:r>
              <a:rPr lang="en-US" dirty="0" err="1">
                <a:solidFill>
                  <a:schemeClr val="bg1"/>
                </a:solidFill>
              </a:rPr>
              <a:t>Agenor</a:t>
            </a:r>
            <a:r>
              <a:rPr lang="en-US" dirty="0">
                <a:solidFill>
                  <a:schemeClr val="bg1"/>
                </a:solidFill>
              </a:rPr>
              <a:t>; during a dream the part of his eyes was awake. Surname of the inspector of Filch [</a:t>
            </a:r>
            <a:r>
              <a:rPr lang="en-US" dirty="0" err="1">
                <a:solidFill>
                  <a:schemeClr val="bg1"/>
                </a:solidFill>
              </a:rPr>
              <a:t>filt</a:t>
            </a:r>
            <a:r>
              <a:rPr lang="en-US" dirty="0">
                <a:solidFill>
                  <a:schemeClr val="bg1"/>
                </a:solidFill>
              </a:rPr>
              <a:t> ʃ] (to steal </a:t>
            </a:r>
            <a:r>
              <a:rPr lang="en-US" dirty="0" err="1">
                <a:solidFill>
                  <a:schemeClr val="bg1"/>
                </a:solidFill>
              </a:rPr>
              <a:t>sth</a:t>
            </a:r>
            <a:r>
              <a:rPr lang="en-US" dirty="0">
                <a:solidFill>
                  <a:schemeClr val="bg1"/>
                </a:solidFill>
              </a:rPr>
              <a:t>. especially </a:t>
            </a:r>
            <a:r>
              <a:rPr lang="en-US" dirty="0" err="1">
                <a:solidFill>
                  <a:schemeClr val="bg1"/>
                </a:solidFill>
              </a:rPr>
              <a:t>sth</a:t>
            </a:r>
            <a:r>
              <a:rPr lang="en-US" dirty="0">
                <a:solidFill>
                  <a:schemeClr val="bg1"/>
                </a:solidFill>
              </a:rPr>
              <a:t>. small or not very valuable)</a:t>
            </a:r>
            <a:endParaRPr lang="ru-RU" dirty="0">
              <a:solidFill>
                <a:schemeClr val="bg1"/>
              </a:solidFill>
            </a:endParaRPr>
          </a:p>
        </p:txBody>
      </p:sp>
    </p:spTree>
    <p:extLst>
      <p:ext uri="{BB962C8B-B14F-4D97-AF65-F5344CB8AC3E}">
        <p14:creationId xmlns:p14="http://schemas.microsoft.com/office/powerpoint/2010/main" val="308580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anim calcmode="lin" valueType="num">
                                      <p:cBhvr>
                                        <p:cTn id="1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descr="C:\Documents and Settings\Admin\Рабочий стол\Новая папка\images (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5618" y="9977"/>
            <a:ext cx="4809033" cy="6848021"/>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C:\Documents and Settings\Admin\Рабочий стол\Новая папка\загруженное (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209" y="9978"/>
            <a:ext cx="5014828" cy="6848021"/>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9512" y="3432526"/>
            <a:ext cx="8640960" cy="3345235"/>
          </a:xfrm>
        </p:spPr>
        <p:txBody>
          <a:bodyPr>
            <a:normAutofit fontScale="92500"/>
          </a:bodyPr>
          <a:lstStyle/>
          <a:p>
            <a:pPr marL="0" indent="0">
              <a:buNone/>
            </a:pPr>
            <a:r>
              <a:rPr lang="en-US" dirty="0">
                <a:solidFill>
                  <a:srgbClr val="FFFF00"/>
                </a:solidFill>
              </a:rPr>
              <a:t>Harry, Ron and Hermione suspect of room opening </a:t>
            </a:r>
            <a:r>
              <a:rPr lang="en-US" dirty="0" smtClean="0">
                <a:solidFill>
                  <a:srgbClr val="FFFF00"/>
                </a:solidFill>
              </a:rPr>
              <a:t> by </a:t>
            </a:r>
            <a:r>
              <a:rPr lang="en-US" dirty="0" err="1" smtClean="0">
                <a:solidFill>
                  <a:srgbClr val="FFFF00"/>
                </a:solidFill>
              </a:rPr>
              <a:t>Malfoy</a:t>
            </a:r>
            <a:r>
              <a:rPr lang="en-US" dirty="0" smtClean="0">
                <a:solidFill>
                  <a:srgbClr val="FFFF00"/>
                </a:solidFill>
              </a:rPr>
              <a:t>. </a:t>
            </a:r>
            <a:r>
              <a:rPr lang="en-US" dirty="0">
                <a:solidFill>
                  <a:srgbClr val="FFFF00"/>
                </a:solidFill>
              </a:rPr>
              <a:t>They decide to create the Reverse potion and to turn into </a:t>
            </a:r>
            <a:r>
              <a:rPr lang="en-US" dirty="0" err="1" smtClean="0">
                <a:solidFill>
                  <a:srgbClr val="FFFF00"/>
                </a:solidFill>
              </a:rPr>
              <a:t>Krebb</a:t>
            </a:r>
            <a:r>
              <a:rPr lang="en-US" dirty="0" smtClean="0">
                <a:solidFill>
                  <a:srgbClr val="FFFF00"/>
                </a:solidFill>
              </a:rPr>
              <a:t> </a:t>
            </a:r>
            <a:r>
              <a:rPr lang="en-US" dirty="0">
                <a:solidFill>
                  <a:srgbClr val="FFFF00"/>
                </a:solidFill>
              </a:rPr>
              <a:t>and </a:t>
            </a:r>
            <a:r>
              <a:rPr lang="en-US" dirty="0" err="1">
                <a:solidFill>
                  <a:srgbClr val="FFFF00"/>
                </a:solidFill>
              </a:rPr>
              <a:t>Goil</a:t>
            </a:r>
            <a:r>
              <a:rPr lang="en-US" dirty="0">
                <a:solidFill>
                  <a:srgbClr val="FFFF00"/>
                </a:solidFill>
              </a:rPr>
              <a:t> to find out something at Draco </a:t>
            </a:r>
            <a:r>
              <a:rPr lang="en-US" dirty="0" err="1">
                <a:solidFill>
                  <a:srgbClr val="FFFF00"/>
                </a:solidFill>
              </a:rPr>
              <a:t>Malfoy</a:t>
            </a:r>
            <a:r>
              <a:rPr lang="en-US" dirty="0">
                <a:solidFill>
                  <a:srgbClr val="FFFF00"/>
                </a:solidFill>
              </a:rPr>
              <a:t>. Hermione deception gets permission to take the book "Strong Potions" in library at </a:t>
            </a:r>
            <a:r>
              <a:rPr lang="en-US" dirty="0" smtClean="0">
                <a:solidFill>
                  <a:srgbClr val="FFFF00"/>
                </a:solidFill>
              </a:rPr>
              <a:t>Lockhart. </a:t>
            </a:r>
            <a:r>
              <a:rPr lang="en-US" dirty="0">
                <a:solidFill>
                  <a:srgbClr val="FFFF00"/>
                </a:solidFill>
              </a:rPr>
              <a:t>In further Harry and Hermione it is possible to steal ingredients from an office of </a:t>
            </a:r>
            <a:r>
              <a:rPr lang="en-US" dirty="0" err="1" smtClean="0">
                <a:solidFill>
                  <a:srgbClr val="FFFF00"/>
                </a:solidFill>
              </a:rPr>
              <a:t>Snape</a:t>
            </a:r>
            <a:r>
              <a:rPr lang="en-US" dirty="0" smtClean="0">
                <a:solidFill>
                  <a:srgbClr val="FFFF00"/>
                </a:solidFill>
              </a:rPr>
              <a:t>.</a:t>
            </a:r>
            <a:endParaRPr lang="ru-RU" dirty="0">
              <a:solidFill>
                <a:srgbClr val="FFFF00"/>
              </a:solidFill>
            </a:endParaRPr>
          </a:p>
        </p:txBody>
      </p:sp>
    </p:spTree>
    <p:extLst>
      <p:ext uri="{BB962C8B-B14F-4D97-AF65-F5344CB8AC3E}">
        <p14:creationId xmlns:p14="http://schemas.microsoft.com/office/powerpoint/2010/main" val="58188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descr="C:\Documents and Settings\Admin\Рабочий стол\Новая папка\images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67" y="0"/>
            <a:ext cx="9478196" cy="692254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Documents and Settings\Admin\Рабочий стол\Новая папка\загруженное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278" y="4787919"/>
            <a:ext cx="3489359" cy="125055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rgbClr val="FFFF00"/>
                </a:solidFill>
              </a:rPr>
              <a:t>I</a:t>
            </a:r>
            <a:r>
              <a:rPr lang="en-US" dirty="0" smtClean="0">
                <a:solidFill>
                  <a:srgbClr val="FFFF00"/>
                </a:solidFill>
              </a:rPr>
              <a:t>ntroduction</a:t>
            </a:r>
            <a:endParaRPr lang="ru-RU" dirty="0">
              <a:solidFill>
                <a:srgbClr val="FFFF00"/>
              </a:solidFill>
            </a:endParaRPr>
          </a:p>
        </p:txBody>
      </p:sp>
      <p:sp>
        <p:nvSpPr>
          <p:cNvPr id="3" name="Объект 2"/>
          <p:cNvSpPr>
            <a:spLocks noGrp="1"/>
          </p:cNvSpPr>
          <p:nvPr>
            <p:ph idx="1"/>
          </p:nvPr>
        </p:nvSpPr>
        <p:spPr>
          <a:xfrm>
            <a:off x="300100" y="1196752"/>
            <a:ext cx="8435280" cy="5112568"/>
          </a:xfrm>
        </p:spPr>
        <p:txBody>
          <a:bodyPr>
            <a:normAutofit/>
          </a:bodyPr>
          <a:lstStyle/>
          <a:p>
            <a:pPr marL="0" indent="0">
              <a:buNone/>
            </a:pPr>
            <a:r>
              <a:rPr lang="en-US" dirty="0">
                <a:solidFill>
                  <a:srgbClr val="FF0000"/>
                </a:solidFill>
              </a:rPr>
              <a:t>Names of characters in works of art are the means determining considerable volume of information. The choice of a name can be connected with an art plan, a genre, art school and style. Sometimes the name can tell more, than the writer conceived.</a:t>
            </a:r>
            <a:endParaRPr lang="ru-RU" dirty="0" smtClean="0">
              <a:solidFill>
                <a:srgbClr val="FF0000"/>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4893263"/>
            <a:ext cx="4499393" cy="1145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6354" y="5867184"/>
            <a:ext cx="4562354" cy="943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6691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51"/>
                                        </p:tgtEl>
                                        <p:attrNameLst>
                                          <p:attrName>style.visibility</p:attrName>
                                        </p:attrNameLst>
                                      </p:cBhvr>
                                      <p:to>
                                        <p:strVal val="visible"/>
                                      </p:to>
                                    </p:set>
                                    <p:animEffect transition="in" filter="fade">
                                      <p:cBhvr>
                                        <p:cTn id="18" dur="500"/>
                                        <p:tgtEl>
                                          <p:spTgt spid="2051"/>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wheel(1)">
                                      <p:cBhvr>
                                        <p:cTn id="2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Documents and Settings\Admin\Рабочий стол\Новая папка\загруженное (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90580"/>
            <a:ext cx="4874376" cy="6948579"/>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Documents and Settings\Admin\Рабочий стол\Новая папка\загруженное (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2"/>
            <a:ext cx="4427984" cy="6887975"/>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193898" y="2897258"/>
            <a:ext cx="4040188" cy="3951288"/>
          </a:xfrm>
        </p:spPr>
        <p:txBody>
          <a:bodyPr>
            <a:normAutofit fontScale="92500"/>
          </a:bodyPr>
          <a:lstStyle/>
          <a:p>
            <a:pPr marL="0" indent="0">
              <a:buNone/>
            </a:pPr>
            <a:r>
              <a:rPr lang="en-US" dirty="0">
                <a:solidFill>
                  <a:schemeClr val="bg1"/>
                </a:solidFill>
              </a:rPr>
              <a:t>Goyle – the second-year student, the student of faculty of </a:t>
            </a:r>
            <a:r>
              <a:rPr lang="en-US" dirty="0" err="1">
                <a:solidFill>
                  <a:schemeClr val="bg1"/>
                </a:solidFill>
              </a:rPr>
              <a:t>Slytherin</a:t>
            </a:r>
            <a:r>
              <a:rPr lang="en-US" dirty="0">
                <a:solidFill>
                  <a:schemeClr val="bg1"/>
                </a:solidFill>
              </a:rPr>
              <a:t>, the friend of Draco </a:t>
            </a:r>
            <a:r>
              <a:rPr lang="en-US" dirty="0" err="1">
                <a:solidFill>
                  <a:schemeClr val="bg1"/>
                </a:solidFill>
              </a:rPr>
              <a:t>Malfoy</a:t>
            </a:r>
            <a:r>
              <a:rPr lang="en-US" dirty="0">
                <a:solidFill>
                  <a:schemeClr val="bg1"/>
                </a:solidFill>
              </a:rPr>
              <a:t> and the enemy of Harry Potter. It is probable that Goyle is educated from gargoyle noun [' </a:t>
            </a:r>
            <a:r>
              <a:rPr lang="en-US" dirty="0" err="1">
                <a:solidFill>
                  <a:schemeClr val="bg1"/>
                </a:solidFill>
              </a:rPr>
              <a:t>ɡɑ</a:t>
            </a:r>
            <a:r>
              <a:rPr lang="en-US" dirty="0">
                <a:solidFill>
                  <a:schemeClr val="bg1"/>
                </a:solidFill>
              </a:rPr>
              <a:t>: </a:t>
            </a:r>
            <a:r>
              <a:rPr lang="en-US" dirty="0" err="1">
                <a:solidFill>
                  <a:schemeClr val="bg1"/>
                </a:solidFill>
              </a:rPr>
              <a:t>ɡɔɪ</a:t>
            </a:r>
            <a:r>
              <a:rPr lang="en-US" dirty="0">
                <a:solidFill>
                  <a:schemeClr val="bg1"/>
                </a:solidFill>
              </a:rPr>
              <a:t> l] (an ugly figure of a person or an animal that is made of stone and through which water is carried away from the roof of a building, especially a church)</a:t>
            </a:r>
          </a:p>
          <a:p>
            <a:endParaRPr lang="ru-RU" dirty="0"/>
          </a:p>
        </p:txBody>
      </p:sp>
      <p:sp>
        <p:nvSpPr>
          <p:cNvPr id="6" name="Объект 5"/>
          <p:cNvSpPr>
            <a:spLocks noGrp="1"/>
          </p:cNvSpPr>
          <p:nvPr>
            <p:ph sz="quarter" idx="4"/>
          </p:nvPr>
        </p:nvSpPr>
        <p:spPr>
          <a:xfrm>
            <a:off x="4844284" y="3383709"/>
            <a:ext cx="4041775" cy="3330601"/>
          </a:xfrm>
        </p:spPr>
        <p:txBody>
          <a:bodyPr/>
          <a:lstStyle/>
          <a:p>
            <a:pPr marL="0" indent="0">
              <a:buNone/>
            </a:pPr>
            <a:r>
              <a:rPr lang="en-US" dirty="0">
                <a:solidFill>
                  <a:schemeClr val="bg1"/>
                </a:solidFill>
              </a:rPr>
              <a:t>Crabbe</a:t>
            </a:r>
          </a:p>
          <a:p>
            <a:pPr marL="0" indent="0">
              <a:buNone/>
            </a:pPr>
            <a:r>
              <a:rPr lang="en-US" dirty="0">
                <a:solidFill>
                  <a:schemeClr val="bg1"/>
                </a:solidFill>
              </a:rPr>
              <a:t>It is possible to assume that Crabbe is educated from crabby adjective ['</a:t>
            </a:r>
            <a:r>
              <a:rPr lang="en-US" dirty="0" err="1">
                <a:solidFill>
                  <a:schemeClr val="bg1"/>
                </a:solidFill>
              </a:rPr>
              <a:t>kræb</a:t>
            </a:r>
            <a:r>
              <a:rPr lang="en-US" dirty="0">
                <a:solidFill>
                  <a:schemeClr val="bg1"/>
                </a:solidFill>
              </a:rPr>
              <a:t> ɪ] (bad-tempered and unpleasant):</a:t>
            </a:r>
          </a:p>
          <a:p>
            <a:pPr marL="0" indent="0">
              <a:buNone/>
            </a:pPr>
            <a:r>
              <a:rPr lang="en-US" dirty="0">
                <a:solidFill>
                  <a:schemeClr val="bg1"/>
                </a:solidFill>
              </a:rPr>
              <a:t>"Ron's jaw dropped so that Crabbe looked even more clueless than usual"</a:t>
            </a:r>
          </a:p>
          <a:p>
            <a:endParaRPr lang="ru-RU" dirty="0"/>
          </a:p>
        </p:txBody>
      </p:sp>
    </p:spTree>
    <p:extLst>
      <p:ext uri="{BB962C8B-B14F-4D97-AF65-F5344CB8AC3E}">
        <p14:creationId xmlns:p14="http://schemas.microsoft.com/office/powerpoint/2010/main" val="374872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xEl>
                                              <p:pRg st="0" end="0"/>
                                            </p:txEl>
                                          </p:spTgt>
                                        </p:tgtEl>
                                      </p:cBhvr>
                                    </p:animEffect>
                                    <p:animScale>
                                      <p:cBhvr>
                                        <p:cTn id="7" dur="250" autoRev="1" fill="hold"/>
                                        <p:tgtEl>
                                          <p:spTgt spid="4">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6">
                                            <p:txEl>
                                              <p:pRg st="0" end="0"/>
                                            </p:txEl>
                                          </p:spTgt>
                                        </p:tgtEl>
                                        <p:attrNameLst>
                                          <p:attrName>r</p:attrName>
                                        </p:attrNameLst>
                                      </p:cBhvr>
                                    </p:animRot>
                                    <p:animRot by="-240000">
                                      <p:cBhvr>
                                        <p:cTn id="12" dur="200" fill="hold">
                                          <p:stCondLst>
                                            <p:cond delay="200"/>
                                          </p:stCondLst>
                                        </p:cTn>
                                        <p:tgtEl>
                                          <p:spTgt spid="6">
                                            <p:txEl>
                                              <p:pRg st="0" end="0"/>
                                            </p:txEl>
                                          </p:spTgt>
                                        </p:tgtEl>
                                        <p:attrNameLst>
                                          <p:attrName>r</p:attrName>
                                        </p:attrNameLst>
                                      </p:cBhvr>
                                    </p:animRot>
                                    <p:animRot by="240000">
                                      <p:cBhvr>
                                        <p:cTn id="13" dur="200" fill="hold">
                                          <p:stCondLst>
                                            <p:cond delay="400"/>
                                          </p:stCondLst>
                                        </p:cTn>
                                        <p:tgtEl>
                                          <p:spTgt spid="6">
                                            <p:txEl>
                                              <p:pRg st="0" end="0"/>
                                            </p:txEl>
                                          </p:spTgt>
                                        </p:tgtEl>
                                        <p:attrNameLst>
                                          <p:attrName>r</p:attrName>
                                        </p:attrNameLst>
                                      </p:cBhvr>
                                    </p:animRot>
                                    <p:animRot by="-240000">
                                      <p:cBhvr>
                                        <p:cTn id="14" dur="200" fill="hold">
                                          <p:stCondLst>
                                            <p:cond delay="600"/>
                                          </p:stCondLst>
                                        </p:cTn>
                                        <p:tgtEl>
                                          <p:spTgt spid="6">
                                            <p:txEl>
                                              <p:pRg st="0" end="0"/>
                                            </p:txEl>
                                          </p:spTgt>
                                        </p:tgtEl>
                                        <p:attrNameLst>
                                          <p:attrName>r</p:attrName>
                                        </p:attrNameLst>
                                      </p:cBhvr>
                                    </p:animRot>
                                    <p:animRot by="120000">
                                      <p:cBhvr>
                                        <p:cTn id="15" dur="200" fill="hold">
                                          <p:stCondLst>
                                            <p:cond delay="800"/>
                                          </p:stCondLst>
                                        </p:cTn>
                                        <p:tgtEl>
                                          <p:spTgt spid="6">
                                            <p:txEl>
                                              <p:pRg st="0" end="0"/>
                                            </p:txEl>
                                          </p:spTgt>
                                        </p:tgtEl>
                                        <p:attrNameLst>
                                          <p:attrName>r</p:attrName>
                                        </p:attrNameLst>
                                      </p:cBhvr>
                                    </p:animRot>
                                  </p:childTnLst>
                                </p:cTn>
                              </p:par>
                              <p:par>
                                <p:cTn id="16" presetID="32" presetClass="emph" presetSubtype="0" fill="hold" nodeType="withEffect">
                                  <p:stCondLst>
                                    <p:cond delay="0"/>
                                  </p:stCondLst>
                                  <p:childTnLst>
                                    <p:animRot by="120000">
                                      <p:cBhvr>
                                        <p:cTn id="17" dur="100" fill="hold">
                                          <p:stCondLst>
                                            <p:cond delay="0"/>
                                          </p:stCondLst>
                                        </p:cTn>
                                        <p:tgtEl>
                                          <p:spTgt spid="6">
                                            <p:txEl>
                                              <p:pRg st="1" end="1"/>
                                            </p:txEl>
                                          </p:spTgt>
                                        </p:tgtEl>
                                        <p:attrNameLst>
                                          <p:attrName>r</p:attrName>
                                        </p:attrNameLst>
                                      </p:cBhvr>
                                    </p:animRot>
                                    <p:animRot by="-240000">
                                      <p:cBhvr>
                                        <p:cTn id="18" dur="200" fill="hold">
                                          <p:stCondLst>
                                            <p:cond delay="200"/>
                                          </p:stCondLst>
                                        </p:cTn>
                                        <p:tgtEl>
                                          <p:spTgt spid="6">
                                            <p:txEl>
                                              <p:pRg st="1" end="1"/>
                                            </p:txEl>
                                          </p:spTgt>
                                        </p:tgtEl>
                                        <p:attrNameLst>
                                          <p:attrName>r</p:attrName>
                                        </p:attrNameLst>
                                      </p:cBhvr>
                                    </p:animRot>
                                    <p:animRot by="240000">
                                      <p:cBhvr>
                                        <p:cTn id="19" dur="200" fill="hold">
                                          <p:stCondLst>
                                            <p:cond delay="400"/>
                                          </p:stCondLst>
                                        </p:cTn>
                                        <p:tgtEl>
                                          <p:spTgt spid="6">
                                            <p:txEl>
                                              <p:pRg st="1" end="1"/>
                                            </p:txEl>
                                          </p:spTgt>
                                        </p:tgtEl>
                                        <p:attrNameLst>
                                          <p:attrName>r</p:attrName>
                                        </p:attrNameLst>
                                      </p:cBhvr>
                                    </p:animRot>
                                    <p:animRot by="-240000">
                                      <p:cBhvr>
                                        <p:cTn id="20" dur="200" fill="hold">
                                          <p:stCondLst>
                                            <p:cond delay="600"/>
                                          </p:stCondLst>
                                        </p:cTn>
                                        <p:tgtEl>
                                          <p:spTgt spid="6">
                                            <p:txEl>
                                              <p:pRg st="1" end="1"/>
                                            </p:txEl>
                                          </p:spTgt>
                                        </p:tgtEl>
                                        <p:attrNameLst>
                                          <p:attrName>r</p:attrName>
                                        </p:attrNameLst>
                                      </p:cBhvr>
                                    </p:animRot>
                                    <p:animRot by="120000">
                                      <p:cBhvr>
                                        <p:cTn id="21" dur="200" fill="hold">
                                          <p:stCondLst>
                                            <p:cond delay="800"/>
                                          </p:stCondLst>
                                        </p:cTn>
                                        <p:tgtEl>
                                          <p:spTgt spid="6">
                                            <p:txEl>
                                              <p:pRg st="1" end="1"/>
                                            </p:txEl>
                                          </p:spTgt>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6">
                                            <p:txEl>
                                              <p:pRg st="2" end="2"/>
                                            </p:txEl>
                                          </p:spTgt>
                                        </p:tgtEl>
                                        <p:attrNameLst>
                                          <p:attrName>r</p:attrName>
                                        </p:attrNameLst>
                                      </p:cBhvr>
                                    </p:animRot>
                                    <p:animRot by="-240000">
                                      <p:cBhvr>
                                        <p:cTn id="24" dur="200" fill="hold">
                                          <p:stCondLst>
                                            <p:cond delay="200"/>
                                          </p:stCondLst>
                                        </p:cTn>
                                        <p:tgtEl>
                                          <p:spTgt spid="6">
                                            <p:txEl>
                                              <p:pRg st="2" end="2"/>
                                            </p:txEl>
                                          </p:spTgt>
                                        </p:tgtEl>
                                        <p:attrNameLst>
                                          <p:attrName>r</p:attrName>
                                        </p:attrNameLst>
                                      </p:cBhvr>
                                    </p:animRot>
                                    <p:animRot by="240000">
                                      <p:cBhvr>
                                        <p:cTn id="25" dur="200" fill="hold">
                                          <p:stCondLst>
                                            <p:cond delay="400"/>
                                          </p:stCondLst>
                                        </p:cTn>
                                        <p:tgtEl>
                                          <p:spTgt spid="6">
                                            <p:txEl>
                                              <p:pRg st="2" end="2"/>
                                            </p:txEl>
                                          </p:spTgt>
                                        </p:tgtEl>
                                        <p:attrNameLst>
                                          <p:attrName>r</p:attrName>
                                        </p:attrNameLst>
                                      </p:cBhvr>
                                    </p:animRot>
                                    <p:animRot by="-240000">
                                      <p:cBhvr>
                                        <p:cTn id="26" dur="200" fill="hold">
                                          <p:stCondLst>
                                            <p:cond delay="600"/>
                                          </p:stCondLst>
                                        </p:cTn>
                                        <p:tgtEl>
                                          <p:spTgt spid="6">
                                            <p:txEl>
                                              <p:pRg st="2" end="2"/>
                                            </p:txEl>
                                          </p:spTgt>
                                        </p:tgtEl>
                                        <p:attrNameLst>
                                          <p:attrName>r</p:attrName>
                                        </p:attrNameLst>
                                      </p:cBhvr>
                                    </p:animRot>
                                    <p:animRot by="120000">
                                      <p:cBhvr>
                                        <p:cTn id="27" dur="200" fill="hold">
                                          <p:stCondLst>
                                            <p:cond delay="800"/>
                                          </p:stCondLst>
                                        </p:cTn>
                                        <p:tgtEl>
                                          <p:spTgt spid="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C:\Documents and Settings\Admin\Рабочий стол\Новая папка\загруженное (3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4782" y="136"/>
            <a:ext cx="3837076" cy="3140832"/>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C:\Documents and Settings\Admin\Рабочий стол\Новая папка\загруженное (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5" y="3140968"/>
            <a:ext cx="4875179" cy="3720116"/>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descr="C:\Documents and Settings\Admin\Рабочий стол\Новая папка\images (4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645023"/>
            <a:ext cx="4355976" cy="3262777"/>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Documents and Settings\Admin\Рабочий стол\Новая папка\images (4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249" y="136"/>
            <a:ext cx="5455031" cy="377811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28636"/>
            <a:ext cx="8229600" cy="1143000"/>
          </a:xfrm>
        </p:spPr>
        <p:txBody>
          <a:bodyPr/>
          <a:lstStyle/>
          <a:p>
            <a:r>
              <a:rPr lang="en-US" dirty="0">
                <a:solidFill>
                  <a:srgbClr val="00B0F0"/>
                </a:solidFill>
              </a:rPr>
              <a:t>THE ROGUE BLUDGER</a:t>
            </a:r>
            <a:endParaRPr lang="ru-RU" dirty="0">
              <a:solidFill>
                <a:srgbClr val="00B0F0"/>
              </a:solidFill>
            </a:endParaRPr>
          </a:p>
        </p:txBody>
      </p:sp>
      <p:sp>
        <p:nvSpPr>
          <p:cNvPr id="3" name="Объект 2"/>
          <p:cNvSpPr>
            <a:spLocks noGrp="1"/>
          </p:cNvSpPr>
          <p:nvPr>
            <p:ph idx="1"/>
          </p:nvPr>
        </p:nvSpPr>
        <p:spPr>
          <a:xfrm>
            <a:off x="179512" y="1052736"/>
            <a:ext cx="8435280" cy="5328592"/>
          </a:xfrm>
        </p:spPr>
        <p:txBody>
          <a:bodyPr>
            <a:normAutofit fontScale="92500"/>
          </a:bodyPr>
          <a:lstStyle/>
          <a:p>
            <a:pPr marL="0" indent="0">
              <a:buNone/>
            </a:pPr>
            <a:r>
              <a:rPr lang="en-US" dirty="0">
                <a:solidFill>
                  <a:schemeClr val="bg1"/>
                </a:solidFill>
              </a:rPr>
              <a:t>At </a:t>
            </a:r>
            <a:r>
              <a:rPr lang="en-US" dirty="0" err="1">
                <a:solidFill>
                  <a:schemeClr val="bg1"/>
                </a:solidFill>
              </a:rPr>
              <a:t>Griffindor's</a:t>
            </a:r>
            <a:r>
              <a:rPr lang="en-US" dirty="0">
                <a:solidFill>
                  <a:schemeClr val="bg1"/>
                </a:solidFill>
              </a:rPr>
              <a:t> the game with </a:t>
            </a:r>
            <a:r>
              <a:rPr lang="en-US" dirty="0" err="1">
                <a:solidFill>
                  <a:schemeClr val="bg1"/>
                </a:solidFill>
              </a:rPr>
              <a:t>Slytherin</a:t>
            </a:r>
            <a:r>
              <a:rPr lang="en-US" dirty="0">
                <a:solidFill>
                  <a:schemeClr val="bg1"/>
                </a:solidFill>
              </a:rPr>
              <a:t> the </a:t>
            </a:r>
            <a:r>
              <a:rPr lang="en-US" dirty="0" err="1" smtClean="0">
                <a:solidFill>
                  <a:schemeClr val="bg1"/>
                </a:solidFill>
              </a:rPr>
              <a:t>Bludger</a:t>
            </a:r>
            <a:r>
              <a:rPr lang="en-US" dirty="0" smtClean="0">
                <a:solidFill>
                  <a:schemeClr val="bg1"/>
                </a:solidFill>
              </a:rPr>
              <a:t> attacks </a:t>
            </a:r>
            <a:r>
              <a:rPr lang="en-US" dirty="0">
                <a:solidFill>
                  <a:schemeClr val="bg1"/>
                </a:solidFill>
              </a:rPr>
              <a:t>all the time one Harry. It falls, breaks a hand, but catches Golden </a:t>
            </a:r>
            <a:r>
              <a:rPr lang="en-US" dirty="0" smtClean="0">
                <a:solidFill>
                  <a:schemeClr val="bg1"/>
                </a:solidFill>
              </a:rPr>
              <a:t>Snitch other </a:t>
            </a:r>
            <a:r>
              <a:rPr lang="en-US" dirty="0">
                <a:solidFill>
                  <a:schemeClr val="bg1"/>
                </a:solidFill>
              </a:rPr>
              <a:t>hand. Night of Harry carries out in a hospital wing. To it Dobby comes and admits that it bewitched it a </a:t>
            </a:r>
            <a:r>
              <a:rPr lang="en-US" dirty="0" err="1" smtClean="0">
                <a:solidFill>
                  <a:schemeClr val="bg1"/>
                </a:solidFill>
              </a:rPr>
              <a:t>Bludger</a:t>
            </a:r>
            <a:r>
              <a:rPr lang="en-US" dirty="0" smtClean="0">
                <a:solidFill>
                  <a:schemeClr val="bg1"/>
                </a:solidFill>
              </a:rPr>
              <a:t> </a:t>
            </a:r>
            <a:r>
              <a:rPr lang="en-US" dirty="0">
                <a:solidFill>
                  <a:schemeClr val="bg1"/>
                </a:solidFill>
              </a:rPr>
              <a:t>on a match and blocked a barrier to a platform 9 3/4 that Harry couldn't get to </a:t>
            </a:r>
            <a:r>
              <a:rPr lang="en-US" dirty="0" err="1">
                <a:solidFill>
                  <a:schemeClr val="bg1"/>
                </a:solidFill>
              </a:rPr>
              <a:t>Hogvarts</a:t>
            </a:r>
            <a:r>
              <a:rPr lang="en-US" dirty="0">
                <a:solidFill>
                  <a:schemeClr val="bg1"/>
                </a:solidFill>
              </a:rPr>
              <a:t>. Dobby knows who opened the Room, but can't tell Harry. After conversation with Dobby in chamber bring Colin </a:t>
            </a:r>
            <a:r>
              <a:rPr lang="en-US" dirty="0" smtClean="0">
                <a:solidFill>
                  <a:schemeClr val="bg1"/>
                </a:solidFill>
              </a:rPr>
              <a:t>Creevey with </a:t>
            </a:r>
            <a:r>
              <a:rPr lang="en-US" dirty="0">
                <a:solidFill>
                  <a:schemeClr val="bg1"/>
                </a:solidFill>
              </a:rPr>
              <a:t>his camera. He too froze, and the film in the camera melted.</a:t>
            </a:r>
            <a:endParaRPr lang="ru-RU" dirty="0">
              <a:solidFill>
                <a:schemeClr val="bg1"/>
              </a:solidFill>
            </a:endParaRPr>
          </a:p>
        </p:txBody>
      </p:sp>
    </p:spTree>
    <p:extLst>
      <p:ext uri="{BB962C8B-B14F-4D97-AF65-F5344CB8AC3E}">
        <p14:creationId xmlns:p14="http://schemas.microsoft.com/office/powerpoint/2010/main" val="49262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 y="4986857"/>
            <a:ext cx="3700463" cy="2493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492895"/>
            <a:ext cx="3700463" cy="2493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descr="C:\Documents and Settings\Admin\Рабочий стол\Новая папка\загруженное (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3700997" cy="2492895"/>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C:\Documents and Settings\Admin\Рабочий стол\Новая папка\imag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1965" y="0"/>
            <a:ext cx="5541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6346" y="260648"/>
            <a:ext cx="4804370" cy="6480720"/>
          </a:xfrm>
        </p:spPr>
        <p:txBody>
          <a:bodyPr/>
          <a:lstStyle/>
          <a:p>
            <a:pPr marL="0" indent="0">
              <a:buNone/>
            </a:pPr>
            <a:r>
              <a:rPr lang="en-US" dirty="0">
                <a:solidFill>
                  <a:srgbClr val="2DF40C"/>
                </a:solidFill>
              </a:rPr>
              <a:t>Colin Creevey - the first-year student who is training at faculty of Gryffindor. It is possible to assume that the name of the boy is educated from collie ['</a:t>
            </a:r>
            <a:r>
              <a:rPr lang="en-US" dirty="0" err="1">
                <a:solidFill>
                  <a:srgbClr val="2DF40C"/>
                </a:solidFill>
              </a:rPr>
              <a:t>kɒli</a:t>
            </a:r>
            <a:r>
              <a:rPr lang="en-US" dirty="0">
                <a:solidFill>
                  <a:srgbClr val="2DF40C"/>
                </a:solidFill>
              </a:rPr>
              <a:t>] (… a dog of which there are several types. Those with long pointed noses and long </a:t>
            </a:r>
            <a:r>
              <a:rPr lang="en-US" dirty="0" smtClean="0">
                <a:solidFill>
                  <a:srgbClr val="2DF40C"/>
                </a:solidFill>
              </a:rPr>
              <a:t>trick hair </a:t>
            </a:r>
            <a:r>
              <a:rPr lang="en-US" dirty="0">
                <a:solidFill>
                  <a:srgbClr val="2DF40C"/>
                </a:solidFill>
              </a:rPr>
              <a:t>are popular as pets …)</a:t>
            </a:r>
            <a:endParaRPr lang="ru-RU" dirty="0">
              <a:solidFill>
                <a:srgbClr val="2DF40C"/>
              </a:solidFill>
            </a:endParaRPr>
          </a:p>
        </p:txBody>
      </p:sp>
    </p:spTree>
    <p:extLst>
      <p:ext uri="{BB962C8B-B14F-4D97-AF65-F5344CB8AC3E}">
        <p14:creationId xmlns:p14="http://schemas.microsoft.com/office/powerpoint/2010/main" val="3657739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C:\Documents and Settings\Admin\Рабочий стол\Новая папка\загруженное (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 y="0"/>
            <a:ext cx="914395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11219"/>
            <a:ext cx="8229600" cy="1143000"/>
          </a:xfrm>
        </p:spPr>
        <p:txBody>
          <a:bodyPr/>
          <a:lstStyle/>
          <a:p>
            <a:r>
              <a:rPr lang="en-US" dirty="0">
                <a:solidFill>
                  <a:srgbClr val="2DF40C"/>
                </a:solidFill>
              </a:rPr>
              <a:t>THE DUELLING CLUB</a:t>
            </a:r>
            <a:endParaRPr lang="ru-RU" dirty="0">
              <a:solidFill>
                <a:srgbClr val="2DF40C"/>
              </a:solidFill>
            </a:endParaRPr>
          </a:p>
        </p:txBody>
      </p:sp>
      <p:sp>
        <p:nvSpPr>
          <p:cNvPr id="3" name="Объект 2"/>
          <p:cNvSpPr>
            <a:spLocks noGrp="1"/>
          </p:cNvSpPr>
          <p:nvPr>
            <p:ph idx="1"/>
          </p:nvPr>
        </p:nvSpPr>
        <p:spPr>
          <a:xfrm>
            <a:off x="251520" y="1052736"/>
            <a:ext cx="8435280" cy="5616624"/>
          </a:xfrm>
        </p:spPr>
        <p:txBody>
          <a:bodyPr>
            <a:normAutofit/>
          </a:bodyPr>
          <a:lstStyle/>
          <a:p>
            <a:pPr marL="0" indent="0">
              <a:buNone/>
            </a:pPr>
            <a:r>
              <a:rPr lang="en-US" dirty="0" smtClean="0">
                <a:solidFill>
                  <a:srgbClr val="C943F3"/>
                </a:solidFill>
              </a:rPr>
              <a:t>Lockhart </a:t>
            </a:r>
            <a:r>
              <a:rPr lang="en-US" dirty="0">
                <a:solidFill>
                  <a:srgbClr val="C943F3"/>
                </a:solidFill>
              </a:rPr>
              <a:t>and </a:t>
            </a:r>
            <a:r>
              <a:rPr lang="en-US" dirty="0" err="1" smtClean="0">
                <a:solidFill>
                  <a:srgbClr val="C943F3"/>
                </a:solidFill>
              </a:rPr>
              <a:t>Snape</a:t>
            </a:r>
            <a:r>
              <a:rPr lang="en-US" dirty="0" smtClean="0">
                <a:solidFill>
                  <a:srgbClr val="C943F3"/>
                </a:solidFill>
              </a:rPr>
              <a:t> </a:t>
            </a:r>
            <a:r>
              <a:rPr lang="en-US" dirty="0">
                <a:solidFill>
                  <a:srgbClr val="C943F3"/>
                </a:solidFill>
              </a:rPr>
              <a:t>create </a:t>
            </a:r>
            <a:r>
              <a:rPr lang="en-US" dirty="0" err="1">
                <a:solidFill>
                  <a:srgbClr val="C943F3"/>
                </a:solidFill>
              </a:rPr>
              <a:t>duelny</a:t>
            </a:r>
            <a:r>
              <a:rPr lang="en-US" dirty="0">
                <a:solidFill>
                  <a:srgbClr val="C943F3"/>
                </a:solidFill>
              </a:rPr>
              <a:t> club at school to teach pupils to methods of self-defense. Soon duels of pupils which come to an end unsuccessfully begin — Harry and Draco began to send "ridiculous" damnations at each other. Draco lets out a snake from a stick, but Harry orders it not to attack anybody. The snake obeys. So all learn that Harry </a:t>
            </a:r>
            <a:r>
              <a:rPr lang="en-US" dirty="0" smtClean="0">
                <a:solidFill>
                  <a:srgbClr val="C943F3"/>
                </a:solidFill>
              </a:rPr>
              <a:t>can speak parceltongue</a:t>
            </a:r>
            <a:r>
              <a:rPr lang="en-US" dirty="0">
                <a:solidFill>
                  <a:srgbClr val="C943F3"/>
                </a:solidFill>
              </a:rPr>
              <a:t>, that is </a:t>
            </a:r>
            <a:r>
              <a:rPr lang="en-US" dirty="0" err="1">
                <a:solidFill>
                  <a:srgbClr val="C943F3"/>
                </a:solidFill>
              </a:rPr>
              <a:t>is</a:t>
            </a:r>
            <a:r>
              <a:rPr lang="en-US" dirty="0">
                <a:solidFill>
                  <a:srgbClr val="C943F3"/>
                </a:solidFill>
              </a:rPr>
              <a:t> able to talk to snakes in their language. It becomes clear that it is very rare ability. Salazar </a:t>
            </a:r>
            <a:r>
              <a:rPr lang="en-US" dirty="0" err="1">
                <a:solidFill>
                  <a:srgbClr val="C943F3"/>
                </a:solidFill>
              </a:rPr>
              <a:t>Slytherin</a:t>
            </a:r>
            <a:r>
              <a:rPr lang="en-US" dirty="0">
                <a:solidFill>
                  <a:srgbClr val="C943F3"/>
                </a:solidFill>
              </a:rPr>
              <a:t> and </a:t>
            </a:r>
            <a:r>
              <a:rPr lang="en-US" dirty="0" err="1" smtClean="0">
                <a:solidFill>
                  <a:srgbClr val="C943F3"/>
                </a:solidFill>
              </a:rPr>
              <a:t>Voldemort</a:t>
            </a:r>
            <a:r>
              <a:rPr lang="en-US" dirty="0" smtClean="0">
                <a:solidFill>
                  <a:srgbClr val="C943F3"/>
                </a:solidFill>
              </a:rPr>
              <a:t> talked </a:t>
            </a:r>
            <a:r>
              <a:rPr lang="en-US" dirty="0">
                <a:solidFill>
                  <a:srgbClr val="C943F3"/>
                </a:solidFill>
              </a:rPr>
              <a:t>on  </a:t>
            </a:r>
            <a:r>
              <a:rPr lang="en-US" dirty="0" smtClean="0">
                <a:solidFill>
                  <a:srgbClr val="C943F3"/>
                </a:solidFill>
              </a:rPr>
              <a:t>parceltongue.</a:t>
            </a:r>
            <a:endParaRPr lang="ru-RU" dirty="0">
              <a:solidFill>
                <a:srgbClr val="C943F3"/>
              </a:solidFill>
            </a:endParaRPr>
          </a:p>
        </p:txBody>
      </p:sp>
    </p:spTree>
    <p:extLst>
      <p:ext uri="{BB962C8B-B14F-4D97-AF65-F5344CB8AC3E}">
        <p14:creationId xmlns:p14="http://schemas.microsoft.com/office/powerpoint/2010/main" val="4028217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Documents and Settings\Admin\Рабочий стол\Новая папка\images (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1" y="-25308"/>
            <a:ext cx="4680521" cy="7054708"/>
          </a:xfrm>
          <a:prstGeom prst="rect">
            <a:avLst/>
          </a:prstGeom>
          <a:noFill/>
          <a:extLst>
            <a:ext uri="{909E8E84-426E-40DD-AFC4-6F175D3DCCD1}">
              <a14:hiddenFill xmlns:a14="http://schemas.microsoft.com/office/drawing/2010/main">
                <a:solidFill>
                  <a:srgbClr val="FFFFFF"/>
                </a:solidFill>
              </a14:hiddenFill>
            </a:ext>
          </a:extLst>
        </p:spPr>
      </p:pic>
      <p:pic>
        <p:nvPicPr>
          <p:cNvPr id="19459" name="Picture 3" descr="C:\Documents and Settings\Admin\Рабочий стол\Новая папка\загруженное (3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18"/>
            <a:ext cx="4860033" cy="6858318"/>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0" y="2780928"/>
            <a:ext cx="4040188" cy="4566493"/>
          </a:xfrm>
        </p:spPr>
        <p:txBody>
          <a:bodyPr>
            <a:normAutofit fontScale="92500" lnSpcReduction="20000"/>
          </a:bodyPr>
          <a:lstStyle/>
          <a:p>
            <a:pPr marL="0" indent="0">
              <a:buNone/>
            </a:pPr>
            <a:r>
              <a:rPr lang="en-US" dirty="0">
                <a:solidFill>
                  <a:schemeClr val="bg1"/>
                </a:solidFill>
              </a:rPr>
              <a:t>Draco </a:t>
            </a:r>
            <a:r>
              <a:rPr lang="en-US" dirty="0" err="1">
                <a:solidFill>
                  <a:schemeClr val="bg1"/>
                </a:solidFill>
              </a:rPr>
              <a:t>Malfoy</a:t>
            </a:r>
            <a:r>
              <a:rPr lang="en-US" dirty="0">
                <a:solidFill>
                  <a:schemeClr val="bg1"/>
                </a:solidFill>
              </a:rPr>
              <a:t> – the second-year student, the student of </a:t>
            </a:r>
            <a:r>
              <a:rPr lang="en-US" dirty="0" err="1">
                <a:solidFill>
                  <a:schemeClr val="bg1"/>
                </a:solidFill>
              </a:rPr>
              <a:t>Slytherin</a:t>
            </a:r>
            <a:r>
              <a:rPr lang="en-US" dirty="0">
                <a:solidFill>
                  <a:schemeClr val="bg1"/>
                </a:solidFill>
              </a:rPr>
              <a:t>. The enemy of Harry Potter. The name </a:t>
            </a:r>
            <a:r>
              <a:rPr lang="en-US" dirty="0" smtClean="0">
                <a:solidFill>
                  <a:schemeClr val="bg1"/>
                </a:solidFill>
              </a:rPr>
              <a:t>Draco [</a:t>
            </a:r>
            <a:r>
              <a:rPr lang="en-US" dirty="0" err="1" smtClean="0">
                <a:solidFill>
                  <a:schemeClr val="bg1"/>
                </a:solidFill>
              </a:rPr>
              <a:t>dræɡǝn</a:t>
            </a:r>
            <a:r>
              <a:rPr lang="en-US" dirty="0" smtClean="0">
                <a:solidFill>
                  <a:schemeClr val="bg1"/>
                </a:solidFill>
              </a:rPr>
              <a:t>] (a large </a:t>
            </a:r>
            <a:r>
              <a:rPr lang="en-US" dirty="0">
                <a:solidFill>
                  <a:schemeClr val="bg1"/>
                </a:solidFill>
              </a:rPr>
              <a:t>fierce animal with wings and a long tail, that can breathe out fire) is similar to Dragon It is possible suppose that the surname of </a:t>
            </a:r>
            <a:r>
              <a:rPr lang="en-US" dirty="0" err="1">
                <a:solidFill>
                  <a:schemeClr val="bg1"/>
                </a:solidFill>
              </a:rPr>
              <a:t>Malfoy</a:t>
            </a:r>
            <a:r>
              <a:rPr lang="en-US" dirty="0">
                <a:solidFill>
                  <a:schemeClr val="bg1"/>
                </a:solidFill>
              </a:rPr>
              <a:t> is educated by addition of the words mal [</a:t>
            </a:r>
            <a:r>
              <a:rPr lang="en-US" dirty="0" err="1">
                <a:solidFill>
                  <a:schemeClr val="bg1"/>
                </a:solidFill>
              </a:rPr>
              <a:t>mæl</a:t>
            </a:r>
            <a:r>
              <a:rPr lang="en-US" dirty="0">
                <a:solidFill>
                  <a:schemeClr val="bg1"/>
                </a:solidFill>
              </a:rPr>
              <a:t>] (bad or badly; not correct or correctly) or malicious [m 'li </a:t>
            </a:r>
            <a:r>
              <a:rPr lang="en-US" dirty="0" err="1">
                <a:solidFill>
                  <a:schemeClr val="bg1"/>
                </a:solidFill>
              </a:rPr>
              <a:t>ʃə</a:t>
            </a:r>
            <a:r>
              <a:rPr lang="en-US" dirty="0">
                <a:solidFill>
                  <a:schemeClr val="bg1"/>
                </a:solidFill>
              </a:rPr>
              <a:t> s] having or showing hatred and a desire to harm </a:t>
            </a:r>
            <a:r>
              <a:rPr lang="en-US" dirty="0" err="1">
                <a:solidFill>
                  <a:schemeClr val="bg1"/>
                </a:solidFill>
              </a:rPr>
              <a:t>sb</a:t>
            </a:r>
            <a:r>
              <a:rPr lang="en-US" dirty="0">
                <a:solidFill>
                  <a:schemeClr val="bg1"/>
                </a:solidFill>
              </a:rPr>
              <a:t> or hurt their feelings) and foe [</a:t>
            </a:r>
            <a:r>
              <a:rPr lang="en-US" dirty="0" err="1">
                <a:solidFill>
                  <a:schemeClr val="bg1"/>
                </a:solidFill>
              </a:rPr>
              <a:t>fəυ</a:t>
            </a:r>
            <a:r>
              <a:rPr lang="en-US" dirty="0">
                <a:solidFill>
                  <a:schemeClr val="bg1"/>
                </a:solidFill>
              </a:rPr>
              <a:t>] (an enemy)</a:t>
            </a:r>
          </a:p>
          <a:p>
            <a:endParaRPr lang="ru-RU" dirty="0">
              <a:solidFill>
                <a:schemeClr val="bg1"/>
              </a:solidFill>
            </a:endParaRPr>
          </a:p>
        </p:txBody>
      </p:sp>
      <p:sp>
        <p:nvSpPr>
          <p:cNvPr id="6" name="Объект 5"/>
          <p:cNvSpPr>
            <a:spLocks noGrp="1"/>
          </p:cNvSpPr>
          <p:nvPr>
            <p:ph sz="quarter" idx="4"/>
          </p:nvPr>
        </p:nvSpPr>
        <p:spPr>
          <a:xfrm>
            <a:off x="5004048" y="2636912"/>
            <a:ext cx="4041775" cy="3951288"/>
          </a:xfrm>
        </p:spPr>
        <p:txBody>
          <a:bodyPr/>
          <a:lstStyle/>
          <a:p>
            <a:pPr marL="0" indent="0">
              <a:buNone/>
            </a:pPr>
            <a:r>
              <a:rPr lang="en-US" dirty="0">
                <a:solidFill>
                  <a:schemeClr val="bg1"/>
                </a:solidFill>
              </a:rPr>
              <a:t>Severus </a:t>
            </a:r>
            <a:r>
              <a:rPr lang="en-US" dirty="0" err="1">
                <a:solidFill>
                  <a:schemeClr val="bg1"/>
                </a:solidFill>
              </a:rPr>
              <a:t>Snape</a:t>
            </a:r>
            <a:endParaRPr lang="en-US" dirty="0">
              <a:solidFill>
                <a:schemeClr val="bg1"/>
              </a:solidFill>
            </a:endParaRPr>
          </a:p>
          <a:p>
            <a:pPr marL="0" indent="0">
              <a:buNone/>
            </a:pPr>
            <a:r>
              <a:rPr lang="en-US" dirty="0">
                <a:solidFill>
                  <a:schemeClr val="bg1"/>
                </a:solidFill>
              </a:rPr>
              <a:t>Its surname is formed from to verb snap [</a:t>
            </a:r>
            <a:r>
              <a:rPr lang="en-US" dirty="0" err="1">
                <a:solidFill>
                  <a:schemeClr val="bg1"/>
                </a:solidFill>
              </a:rPr>
              <a:t>snæp</a:t>
            </a:r>
            <a:r>
              <a:rPr lang="en-US" dirty="0">
                <a:solidFill>
                  <a:schemeClr val="bg1"/>
                </a:solidFill>
              </a:rPr>
              <a:t>] (to move, or to move </a:t>
            </a:r>
            <a:r>
              <a:rPr lang="en-US" dirty="0" err="1">
                <a:solidFill>
                  <a:schemeClr val="bg1"/>
                </a:solidFill>
              </a:rPr>
              <a:t>sth</a:t>
            </a:r>
            <a:r>
              <a:rPr lang="en-US" dirty="0">
                <a:solidFill>
                  <a:schemeClr val="bg1"/>
                </a:solidFill>
              </a:rPr>
              <a:t>, into a particular position quickly especially</a:t>
            </a:r>
          </a:p>
          <a:p>
            <a:pPr marL="0" indent="0">
              <a:buNone/>
            </a:pPr>
            <a:r>
              <a:rPr lang="en-US" dirty="0">
                <a:solidFill>
                  <a:schemeClr val="bg1"/>
                </a:solidFill>
              </a:rPr>
              <a:t>with a sudden sharp noise; to speak or say </a:t>
            </a:r>
            <a:r>
              <a:rPr lang="en-US" dirty="0" err="1">
                <a:solidFill>
                  <a:schemeClr val="bg1"/>
                </a:solidFill>
              </a:rPr>
              <a:t>sth</a:t>
            </a:r>
            <a:r>
              <a:rPr lang="en-US" dirty="0">
                <a:solidFill>
                  <a:schemeClr val="bg1"/>
                </a:solidFill>
              </a:rPr>
              <a:t> in an impatient, usually angry, voice)</a:t>
            </a:r>
          </a:p>
          <a:p>
            <a:pPr marL="0" indent="0">
              <a:buNone/>
            </a:pPr>
            <a:endParaRPr lang="ru-RU" dirty="0">
              <a:solidFill>
                <a:schemeClr val="bg1"/>
              </a:solidFill>
            </a:endParaRPr>
          </a:p>
        </p:txBody>
      </p:sp>
    </p:spTree>
    <p:extLst>
      <p:ext uri="{BB962C8B-B14F-4D97-AF65-F5344CB8AC3E}">
        <p14:creationId xmlns:p14="http://schemas.microsoft.com/office/powerpoint/2010/main" val="296894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1000"/>
                                        <p:tgtEl>
                                          <p:spTgt spid="6">
                                            <p:txEl>
                                              <p:pRg st="2" end="2"/>
                                            </p:txEl>
                                          </p:spTgt>
                                        </p:tgtEl>
                                      </p:cBhvr>
                                    </p:animEffect>
                                    <p:anim calcmode="lin" valueType="num">
                                      <p:cBhvr>
                                        <p:cTn id="2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Documents and Settings\Admin\Рабочий стол\Новая папка\images (5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1" y="-697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9512" y="116632"/>
            <a:ext cx="4968552" cy="6624736"/>
          </a:xfrm>
        </p:spPr>
        <p:txBody>
          <a:bodyPr>
            <a:normAutofit fontScale="85000" lnSpcReduction="10000"/>
          </a:bodyPr>
          <a:lstStyle/>
          <a:p>
            <a:pPr marL="0" indent="0">
              <a:buNone/>
            </a:pPr>
            <a:r>
              <a:rPr lang="en-US" dirty="0">
                <a:solidFill>
                  <a:srgbClr val="1DE1E1"/>
                </a:solidFill>
              </a:rPr>
              <a:t>Salazar </a:t>
            </a:r>
            <a:r>
              <a:rPr lang="en-US" dirty="0" err="1">
                <a:solidFill>
                  <a:srgbClr val="1DE1E1"/>
                </a:solidFill>
              </a:rPr>
              <a:t>Slytherin</a:t>
            </a:r>
            <a:r>
              <a:rPr lang="en-US" dirty="0">
                <a:solidFill>
                  <a:srgbClr val="1DE1E1"/>
                </a:solidFill>
              </a:rPr>
              <a:t> – the founder of faculty of </a:t>
            </a:r>
            <a:r>
              <a:rPr lang="en-US" dirty="0" err="1">
                <a:solidFill>
                  <a:srgbClr val="1DE1E1"/>
                </a:solidFill>
              </a:rPr>
              <a:t>Slytherin</a:t>
            </a:r>
            <a:r>
              <a:rPr lang="en-US" dirty="0" smtClean="0">
                <a:solidFill>
                  <a:srgbClr val="1DE1E1"/>
                </a:solidFill>
              </a:rPr>
              <a:t>. To assume </a:t>
            </a:r>
            <a:r>
              <a:rPr lang="en-US" dirty="0">
                <a:solidFill>
                  <a:srgbClr val="1DE1E1"/>
                </a:solidFill>
              </a:rPr>
              <a:t>that the surname of </a:t>
            </a:r>
            <a:r>
              <a:rPr lang="en-US" dirty="0" err="1">
                <a:solidFill>
                  <a:srgbClr val="1DE1E1"/>
                </a:solidFill>
              </a:rPr>
              <a:t>Slytherin</a:t>
            </a:r>
            <a:r>
              <a:rPr lang="en-US" dirty="0">
                <a:solidFill>
                  <a:srgbClr val="1DE1E1"/>
                </a:solidFill>
              </a:rPr>
              <a:t> is educated from slither verb ['</a:t>
            </a:r>
            <a:r>
              <a:rPr lang="en-US" dirty="0" err="1">
                <a:solidFill>
                  <a:srgbClr val="1DE1E1"/>
                </a:solidFill>
              </a:rPr>
              <a:t>slɪð</a:t>
            </a:r>
            <a:r>
              <a:rPr lang="en-US" dirty="0">
                <a:solidFill>
                  <a:srgbClr val="1DE1E1"/>
                </a:solidFill>
              </a:rPr>
              <a:t> ə] (to move somewhere in a smooth, controlled way, often close to the ground). Usually so reptiles move, and on the coat of arms of </a:t>
            </a:r>
            <a:r>
              <a:rPr lang="en-US" dirty="0" err="1">
                <a:solidFill>
                  <a:srgbClr val="1DE1E1"/>
                </a:solidFill>
              </a:rPr>
              <a:t>Slytherin</a:t>
            </a:r>
            <a:r>
              <a:rPr lang="en-US" dirty="0">
                <a:solidFill>
                  <a:srgbClr val="1DE1E1"/>
                </a:solidFill>
              </a:rPr>
              <a:t> there is a snake. As it is possible to assume that </a:t>
            </a:r>
            <a:r>
              <a:rPr lang="en-US" dirty="0" err="1">
                <a:solidFill>
                  <a:srgbClr val="1DE1E1"/>
                </a:solidFill>
              </a:rPr>
              <a:t>Slytherin</a:t>
            </a:r>
            <a:r>
              <a:rPr lang="en-US" dirty="0">
                <a:solidFill>
                  <a:srgbClr val="1DE1E1"/>
                </a:solidFill>
              </a:rPr>
              <a:t> is educated from sly [</a:t>
            </a:r>
            <a:r>
              <a:rPr lang="en-US" dirty="0" err="1">
                <a:solidFill>
                  <a:srgbClr val="1DE1E1"/>
                </a:solidFill>
              </a:rPr>
              <a:t>slai</a:t>
            </a:r>
            <a:r>
              <a:rPr lang="en-US" dirty="0">
                <a:solidFill>
                  <a:srgbClr val="1DE1E1"/>
                </a:solidFill>
              </a:rPr>
              <a:t>] verb (acting or done in a secret or dishonest way, often intending to trick people). And really </a:t>
            </a:r>
            <a:r>
              <a:rPr lang="en-US" dirty="0" err="1">
                <a:solidFill>
                  <a:srgbClr val="1DE1E1"/>
                </a:solidFill>
              </a:rPr>
              <a:t>Slytherin</a:t>
            </a:r>
            <a:r>
              <a:rPr lang="en-US" dirty="0">
                <a:solidFill>
                  <a:srgbClr val="1DE1E1"/>
                </a:solidFill>
              </a:rPr>
              <a:t> appreciates ambition, cunning, resourcefulness.</a:t>
            </a:r>
            <a:endParaRPr lang="ru-RU" dirty="0">
              <a:solidFill>
                <a:srgbClr val="1DE1E1"/>
              </a:solidFill>
            </a:endParaRPr>
          </a:p>
        </p:txBody>
      </p:sp>
    </p:spTree>
    <p:extLst>
      <p:ext uri="{BB962C8B-B14F-4D97-AF65-F5344CB8AC3E}">
        <p14:creationId xmlns:p14="http://schemas.microsoft.com/office/powerpoint/2010/main" val="151865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C:\Documents and Settings\Admin\Рабочий стол\Новая папка\images (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1214" y="12745"/>
            <a:ext cx="5481658" cy="6845255"/>
          </a:xfrm>
          <a:prstGeom prst="rect">
            <a:avLst/>
          </a:prstGeom>
          <a:noFill/>
          <a:extLst>
            <a:ext uri="{909E8E84-426E-40DD-AFC4-6F175D3DCCD1}">
              <a14:hiddenFill xmlns:a14="http://schemas.microsoft.com/office/drawing/2010/main">
                <a:solidFill>
                  <a:srgbClr val="FFFFFF"/>
                </a:solidFill>
              </a14:hiddenFill>
            </a:ext>
          </a:extLst>
        </p:spPr>
      </p:pic>
      <p:pic>
        <p:nvPicPr>
          <p:cNvPr id="21509" name="Picture 5" descr="C:\Documents and Settings\Admin\Рабочий стол\Новая папка\images (5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3408"/>
            <a:ext cx="4499992" cy="7101408"/>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229902" y="2884197"/>
            <a:ext cx="4040188" cy="3951288"/>
          </a:xfrm>
        </p:spPr>
        <p:txBody>
          <a:bodyPr/>
          <a:lstStyle/>
          <a:p>
            <a:pPr marL="0" indent="0">
              <a:buNone/>
            </a:pPr>
            <a:r>
              <a:rPr lang="en-US" dirty="0">
                <a:solidFill>
                  <a:srgbClr val="1DE1E1"/>
                </a:solidFill>
              </a:rPr>
              <a:t>Serpensortia – the magic spell causing emergence huge </a:t>
            </a:r>
            <a:r>
              <a:rPr lang="en-US" dirty="0" err="1">
                <a:solidFill>
                  <a:srgbClr val="1DE1E1"/>
                </a:solidFill>
              </a:rPr>
              <a:t>snake.Serpensortia</a:t>
            </a:r>
            <a:r>
              <a:rPr lang="en-US" dirty="0">
                <a:solidFill>
                  <a:srgbClr val="1DE1E1"/>
                </a:solidFill>
              </a:rPr>
              <a:t> is educated as by connection of two words serpent ['</a:t>
            </a:r>
            <a:r>
              <a:rPr lang="en-US" dirty="0" err="1">
                <a:solidFill>
                  <a:srgbClr val="1DE1E1"/>
                </a:solidFill>
              </a:rPr>
              <a:t>sɜ:pǝnt</a:t>
            </a:r>
            <a:r>
              <a:rPr lang="en-US" dirty="0">
                <a:solidFill>
                  <a:srgbClr val="1DE1E1"/>
                </a:solidFill>
              </a:rPr>
              <a:t>] (a snake, especially a large one) and sortie ['</a:t>
            </a:r>
            <a:r>
              <a:rPr lang="en-US" dirty="0" err="1">
                <a:solidFill>
                  <a:srgbClr val="1DE1E1"/>
                </a:solidFill>
              </a:rPr>
              <a:t>s:t</a:t>
            </a:r>
            <a:r>
              <a:rPr lang="en-US" dirty="0">
                <a:solidFill>
                  <a:srgbClr val="1DE1E1"/>
                </a:solidFill>
              </a:rPr>
              <a:t> ɪ] (an effort that you make to do or join </a:t>
            </a:r>
            <a:r>
              <a:rPr lang="en-US" dirty="0" err="1">
                <a:solidFill>
                  <a:srgbClr val="1DE1E1"/>
                </a:solidFill>
              </a:rPr>
              <a:t>sth</a:t>
            </a:r>
            <a:r>
              <a:rPr lang="en-US" dirty="0">
                <a:solidFill>
                  <a:srgbClr val="1DE1E1"/>
                </a:solidFill>
              </a:rPr>
              <a:t> new)</a:t>
            </a:r>
          </a:p>
          <a:p>
            <a:endParaRPr lang="ru-RU" dirty="0">
              <a:solidFill>
                <a:srgbClr val="FFFF00"/>
              </a:solidFill>
            </a:endParaRPr>
          </a:p>
        </p:txBody>
      </p:sp>
      <p:sp>
        <p:nvSpPr>
          <p:cNvPr id="6" name="Объект 5"/>
          <p:cNvSpPr>
            <a:spLocks noGrp="1"/>
          </p:cNvSpPr>
          <p:nvPr>
            <p:ph sz="quarter" idx="4"/>
          </p:nvPr>
        </p:nvSpPr>
        <p:spPr>
          <a:xfrm>
            <a:off x="4644118" y="2884197"/>
            <a:ext cx="4041775" cy="3951288"/>
          </a:xfrm>
        </p:spPr>
        <p:txBody>
          <a:bodyPr>
            <a:normAutofit/>
          </a:bodyPr>
          <a:lstStyle/>
          <a:p>
            <a:pPr marL="0" indent="0">
              <a:buNone/>
            </a:pPr>
            <a:r>
              <a:rPr lang="en-US" dirty="0">
                <a:solidFill>
                  <a:srgbClr val="FFFF00"/>
                </a:solidFill>
              </a:rPr>
              <a:t>Expelliarmus – the magic spell, allowing to </a:t>
            </a:r>
            <a:r>
              <a:rPr lang="en-US" dirty="0" smtClean="0">
                <a:solidFill>
                  <a:srgbClr val="FFFF00"/>
                </a:solidFill>
              </a:rPr>
              <a:t>disarm the </a:t>
            </a:r>
            <a:r>
              <a:rPr lang="en-US" dirty="0">
                <a:solidFill>
                  <a:srgbClr val="FFFF00"/>
                </a:solidFill>
              </a:rPr>
              <a:t>rival. It is educated by addition of the words </a:t>
            </a:r>
            <a:r>
              <a:rPr lang="en-US" dirty="0" err="1" smtClean="0">
                <a:solidFill>
                  <a:srgbClr val="FFFF00"/>
                </a:solidFill>
              </a:rPr>
              <a:t>expell</a:t>
            </a:r>
            <a:r>
              <a:rPr lang="en-US" dirty="0" smtClean="0">
                <a:solidFill>
                  <a:srgbClr val="FFFF00"/>
                </a:solidFill>
              </a:rPr>
              <a:t> (to </a:t>
            </a:r>
            <a:r>
              <a:rPr lang="en-US" dirty="0">
                <a:solidFill>
                  <a:srgbClr val="FFFF00"/>
                </a:solidFill>
              </a:rPr>
              <a:t>force out) and arm (either of the two long parts that stick out from the top of </a:t>
            </a:r>
            <a:r>
              <a:rPr lang="en-US" dirty="0" smtClean="0">
                <a:solidFill>
                  <a:srgbClr val="FFFF00"/>
                </a:solidFill>
              </a:rPr>
              <a:t>the body </a:t>
            </a:r>
            <a:r>
              <a:rPr lang="en-US" dirty="0">
                <a:solidFill>
                  <a:srgbClr val="FFFF00"/>
                </a:solidFill>
              </a:rPr>
              <a:t>and connect the shoulders to the hands</a:t>
            </a:r>
            <a:r>
              <a:rPr lang="en-US" dirty="0"/>
              <a:t>)</a:t>
            </a:r>
          </a:p>
          <a:p>
            <a:endParaRPr lang="ru-RU" dirty="0"/>
          </a:p>
        </p:txBody>
      </p:sp>
      <p:sp>
        <p:nvSpPr>
          <p:cNvPr id="7" name="Заголовок 6"/>
          <p:cNvSpPr>
            <a:spLocks noGrp="1"/>
          </p:cNvSpPr>
          <p:nvPr>
            <p:ph type="title"/>
          </p:nvPr>
        </p:nvSpPr>
        <p:spPr/>
        <p:txBody>
          <a:bodyPr/>
          <a:lstStyle/>
          <a:p>
            <a:r>
              <a:rPr lang="en-US" dirty="0" smtClean="0">
                <a:solidFill>
                  <a:srgbClr val="FF0000"/>
                </a:solidFill>
              </a:rPr>
              <a:t>Spells</a:t>
            </a:r>
            <a:endParaRPr lang="ru-RU" dirty="0">
              <a:solidFill>
                <a:srgbClr val="FF0000"/>
              </a:solidFill>
            </a:endParaRPr>
          </a:p>
        </p:txBody>
      </p:sp>
    </p:spTree>
    <p:extLst>
      <p:ext uri="{BB962C8B-B14F-4D97-AF65-F5344CB8AC3E}">
        <p14:creationId xmlns:p14="http://schemas.microsoft.com/office/powerpoint/2010/main" val="375649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heel(1)">
                                      <p:cBhvr>
                                        <p:cTn id="1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Documents and Settings\Admin\Рабочий стол\Новая папка\загруженное (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1" y="0"/>
            <a:ext cx="5715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2531" name="Picture 3" descr="C:\Documents and Settings\Admin\Рабочий стол\Новая папка\загруженное (2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3445679" cy="2492896"/>
          </a:xfrm>
          <a:prstGeom prst="rect">
            <a:avLst/>
          </a:prstGeom>
          <a:noFill/>
          <a:extLst>
            <a:ext uri="{909E8E84-426E-40DD-AFC4-6F175D3DCCD1}">
              <a14:hiddenFill xmlns:a14="http://schemas.microsoft.com/office/drawing/2010/main">
                <a:solidFill>
                  <a:srgbClr val="FFFFFF"/>
                </a:solidFill>
              </a14:hiddenFill>
            </a:ext>
          </a:extLst>
        </p:spPr>
      </p:pic>
      <p:pic>
        <p:nvPicPr>
          <p:cNvPr id="22533" name="Picture 5" descr="C:\Documents and Settings\Admin\Рабочий стол\Новая папка\images (4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36" y="2493803"/>
            <a:ext cx="3526271" cy="436419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16632"/>
            <a:ext cx="8229600" cy="1080120"/>
          </a:xfrm>
        </p:spPr>
        <p:txBody>
          <a:bodyPr/>
          <a:lstStyle/>
          <a:p>
            <a:r>
              <a:rPr lang="en-US" dirty="0">
                <a:solidFill>
                  <a:srgbClr val="1DE1E1"/>
                </a:solidFill>
              </a:rPr>
              <a:t>THE POLYJUICE POTION</a:t>
            </a:r>
            <a:endParaRPr lang="ru-RU" dirty="0">
              <a:solidFill>
                <a:srgbClr val="1DE1E1"/>
              </a:solidFill>
            </a:endParaRPr>
          </a:p>
        </p:txBody>
      </p:sp>
      <p:sp>
        <p:nvSpPr>
          <p:cNvPr id="3" name="Объект 2"/>
          <p:cNvSpPr>
            <a:spLocks noGrp="1"/>
          </p:cNvSpPr>
          <p:nvPr>
            <p:ph idx="1"/>
          </p:nvPr>
        </p:nvSpPr>
        <p:spPr>
          <a:xfrm>
            <a:off x="179512" y="1196752"/>
            <a:ext cx="8856984" cy="5472608"/>
          </a:xfrm>
        </p:spPr>
        <p:txBody>
          <a:bodyPr>
            <a:normAutofit fontScale="92500" lnSpcReduction="10000"/>
          </a:bodyPr>
          <a:lstStyle/>
          <a:p>
            <a:pPr marL="0" indent="0">
              <a:buNone/>
            </a:pPr>
            <a:r>
              <a:rPr lang="en-US" dirty="0">
                <a:solidFill>
                  <a:srgbClr val="E91771"/>
                </a:solidFill>
              </a:rPr>
              <a:t>The reverse Potion which was prepared by "a </a:t>
            </a:r>
            <a:r>
              <a:rPr lang="en-US" dirty="0" err="1" smtClean="0">
                <a:solidFill>
                  <a:srgbClr val="E91771"/>
                </a:solidFill>
              </a:rPr>
              <a:t>griffindor</a:t>
            </a:r>
            <a:r>
              <a:rPr lang="en-US" dirty="0" smtClean="0">
                <a:solidFill>
                  <a:srgbClr val="E91771"/>
                </a:solidFill>
              </a:rPr>
              <a:t> </a:t>
            </a:r>
            <a:r>
              <a:rPr lang="en-US" dirty="0">
                <a:solidFill>
                  <a:srgbClr val="E91771"/>
                </a:solidFill>
              </a:rPr>
              <a:t>Trinity", was welded by Christmas. Having lulled </a:t>
            </a:r>
            <a:r>
              <a:rPr lang="en-US" dirty="0" err="1" smtClean="0">
                <a:solidFill>
                  <a:srgbClr val="E91771"/>
                </a:solidFill>
              </a:rPr>
              <a:t>Krebb</a:t>
            </a:r>
            <a:r>
              <a:rPr lang="en-US" dirty="0" smtClean="0">
                <a:solidFill>
                  <a:srgbClr val="E91771"/>
                </a:solidFill>
              </a:rPr>
              <a:t> </a:t>
            </a:r>
            <a:r>
              <a:rPr lang="en-US" dirty="0">
                <a:solidFill>
                  <a:srgbClr val="E91771"/>
                </a:solidFill>
              </a:rPr>
              <a:t>and </a:t>
            </a:r>
            <a:r>
              <a:rPr lang="en-US" dirty="0" err="1">
                <a:solidFill>
                  <a:srgbClr val="E91771"/>
                </a:solidFill>
              </a:rPr>
              <a:t>Goil</a:t>
            </a:r>
            <a:r>
              <a:rPr lang="en-US" dirty="0">
                <a:solidFill>
                  <a:srgbClr val="E91771"/>
                </a:solidFill>
              </a:rPr>
              <a:t> by means of fruitcakes with a sleepy potion, Harry and Ron take their hair and, having added in the potion welded by Hermione, turn into </a:t>
            </a:r>
            <a:r>
              <a:rPr lang="en-US" dirty="0" err="1">
                <a:solidFill>
                  <a:srgbClr val="E91771"/>
                </a:solidFill>
              </a:rPr>
              <a:t>Malfoy's</a:t>
            </a:r>
            <a:r>
              <a:rPr lang="en-US" dirty="0">
                <a:solidFill>
                  <a:srgbClr val="E91771"/>
                </a:solidFill>
              </a:rPr>
              <a:t> friends. Hermione takes a hair from </a:t>
            </a:r>
            <a:r>
              <a:rPr lang="en-US" dirty="0" err="1">
                <a:solidFill>
                  <a:srgbClr val="E91771"/>
                </a:solidFill>
              </a:rPr>
              <a:t>Millisenta</a:t>
            </a:r>
            <a:r>
              <a:rPr lang="en-US" dirty="0">
                <a:solidFill>
                  <a:srgbClr val="E91771"/>
                </a:solidFill>
              </a:rPr>
              <a:t> </a:t>
            </a:r>
            <a:r>
              <a:rPr lang="en-US" dirty="0" err="1">
                <a:solidFill>
                  <a:srgbClr val="E91771"/>
                </a:solidFill>
              </a:rPr>
              <a:t>Bulstroud's</a:t>
            </a:r>
            <a:r>
              <a:rPr lang="en-US" dirty="0">
                <a:solidFill>
                  <a:srgbClr val="E91771"/>
                </a:solidFill>
              </a:rPr>
              <a:t> clothes from </a:t>
            </a:r>
            <a:r>
              <a:rPr lang="en-US" dirty="0" err="1">
                <a:solidFill>
                  <a:srgbClr val="E91771"/>
                </a:solidFill>
              </a:rPr>
              <a:t>Slytherin</a:t>
            </a:r>
            <a:r>
              <a:rPr lang="en-US" dirty="0">
                <a:solidFill>
                  <a:srgbClr val="E91771"/>
                </a:solidFill>
              </a:rPr>
              <a:t> with which she fought in </a:t>
            </a:r>
            <a:r>
              <a:rPr lang="en-US" dirty="0" err="1" smtClean="0">
                <a:solidFill>
                  <a:srgbClr val="E91771"/>
                </a:solidFill>
              </a:rPr>
              <a:t>duelny</a:t>
            </a:r>
            <a:r>
              <a:rPr lang="en-US" dirty="0" smtClean="0">
                <a:solidFill>
                  <a:srgbClr val="E91771"/>
                </a:solidFill>
              </a:rPr>
              <a:t> </a:t>
            </a:r>
            <a:r>
              <a:rPr lang="en-US" dirty="0">
                <a:solidFill>
                  <a:srgbClr val="E91771"/>
                </a:solidFill>
              </a:rPr>
              <a:t>club, but it appears a cat's hair, and Hermione turns into the semi-person semi-animal then she should be treated long. Harry and Ron come to Draco to </a:t>
            </a:r>
            <a:r>
              <a:rPr lang="en-US" dirty="0" err="1">
                <a:solidFill>
                  <a:srgbClr val="E91771"/>
                </a:solidFill>
              </a:rPr>
              <a:t>Slytherin's</a:t>
            </a:r>
            <a:r>
              <a:rPr lang="en-US" dirty="0">
                <a:solidFill>
                  <a:srgbClr val="E91771"/>
                </a:solidFill>
              </a:rPr>
              <a:t> drawing room and try to extort who opens the room, but, to their surprise, appears that </a:t>
            </a:r>
            <a:r>
              <a:rPr lang="en-US" dirty="0" err="1">
                <a:solidFill>
                  <a:srgbClr val="E91771"/>
                </a:solidFill>
              </a:rPr>
              <a:t>Malfoy</a:t>
            </a:r>
            <a:r>
              <a:rPr lang="en-US" dirty="0">
                <a:solidFill>
                  <a:srgbClr val="E91771"/>
                </a:solidFill>
              </a:rPr>
              <a:t> knows nothing.</a:t>
            </a:r>
            <a:endParaRPr lang="ru-RU" dirty="0">
              <a:solidFill>
                <a:srgbClr val="E91771"/>
              </a:solidFill>
            </a:endParaRPr>
          </a:p>
        </p:txBody>
      </p:sp>
    </p:spTree>
    <p:extLst>
      <p:ext uri="{BB962C8B-B14F-4D97-AF65-F5344CB8AC3E}">
        <p14:creationId xmlns:p14="http://schemas.microsoft.com/office/powerpoint/2010/main" val="14821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Documents and Settings\Admin\Рабочий стол\Новая папка\images (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931" y="2751810"/>
            <a:ext cx="7495034" cy="4106190"/>
          </a:xfrm>
          <a:prstGeom prst="rect">
            <a:avLst/>
          </a:prstGeom>
          <a:noFill/>
          <a:extLst>
            <a:ext uri="{909E8E84-426E-40DD-AFC4-6F175D3DCCD1}">
              <a14:hiddenFill xmlns:a14="http://schemas.microsoft.com/office/drawing/2010/main">
                <a:solidFill>
                  <a:srgbClr val="FFFFFF"/>
                </a:solidFill>
              </a14:hiddenFill>
            </a:ext>
          </a:extLst>
        </p:spPr>
      </p:pic>
      <p:pic>
        <p:nvPicPr>
          <p:cNvPr id="23560" name="Picture 8" descr="C:\Documents and Settings\Admin\Рабочий стол\Новая папка\загруженное (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0350" y="-26534"/>
            <a:ext cx="2533650" cy="3023486"/>
          </a:xfrm>
          <a:prstGeom prst="rect">
            <a:avLst/>
          </a:prstGeom>
          <a:noFill/>
          <a:extLst>
            <a:ext uri="{909E8E84-426E-40DD-AFC4-6F175D3DCCD1}">
              <a14:hiddenFill xmlns:a14="http://schemas.microsoft.com/office/drawing/2010/main">
                <a:solidFill>
                  <a:srgbClr val="FFFFFF"/>
                </a:solidFill>
              </a14:hiddenFill>
            </a:ext>
          </a:extLst>
        </p:spPr>
      </p:pic>
      <p:pic>
        <p:nvPicPr>
          <p:cNvPr id="23558" name="Picture 6" descr="C:\Documents and Settings\Admin\Рабочий стол\Новая папка\images (6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5753" y="2996952"/>
            <a:ext cx="1848247" cy="3861048"/>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C:\Documents and Settings\Admin\Рабочий стол\Новая папка\загруженное (3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40743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3557" name="Picture 5" descr="C:\Documents and Settings\Admin\Рабочий стол\Новая папка\загруженное (3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7434" y="0"/>
            <a:ext cx="3903178" cy="299695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171400"/>
            <a:ext cx="8229600" cy="1143000"/>
          </a:xfrm>
        </p:spPr>
        <p:txBody>
          <a:bodyPr/>
          <a:lstStyle/>
          <a:p>
            <a:r>
              <a:rPr lang="en-US" dirty="0">
                <a:solidFill>
                  <a:srgbClr val="1DE1E1"/>
                </a:solidFill>
              </a:rPr>
              <a:t>THE VERY SECRET DIARY</a:t>
            </a:r>
            <a:endParaRPr lang="ru-RU" dirty="0">
              <a:solidFill>
                <a:srgbClr val="1DE1E1"/>
              </a:solidFill>
            </a:endParaRPr>
          </a:p>
        </p:txBody>
      </p:sp>
      <p:sp>
        <p:nvSpPr>
          <p:cNvPr id="3" name="Объект 2"/>
          <p:cNvSpPr>
            <a:spLocks noGrp="1"/>
          </p:cNvSpPr>
          <p:nvPr>
            <p:ph idx="1"/>
          </p:nvPr>
        </p:nvSpPr>
        <p:spPr>
          <a:xfrm>
            <a:off x="0" y="980728"/>
            <a:ext cx="9144000" cy="6192688"/>
          </a:xfrm>
        </p:spPr>
        <p:txBody>
          <a:bodyPr>
            <a:normAutofit fontScale="77500" lnSpcReduction="20000"/>
          </a:bodyPr>
          <a:lstStyle/>
          <a:p>
            <a:pPr marL="0" indent="0">
              <a:buNone/>
            </a:pPr>
            <a:endParaRPr lang="en-US" dirty="0" smtClean="0"/>
          </a:p>
          <a:p>
            <a:pPr marL="0" indent="0">
              <a:buNone/>
            </a:pPr>
            <a:r>
              <a:rPr lang="en-US" dirty="0" smtClean="0">
                <a:solidFill>
                  <a:srgbClr val="8AF977"/>
                </a:solidFill>
              </a:rPr>
              <a:t>Harry </a:t>
            </a:r>
            <a:r>
              <a:rPr lang="en-US" dirty="0" err="1">
                <a:solidFill>
                  <a:srgbClr val="8AF977"/>
                </a:solidFill>
              </a:rPr>
              <a:t>Mirtl</a:t>
            </a:r>
            <a:r>
              <a:rPr lang="en-US" dirty="0">
                <a:solidFill>
                  <a:srgbClr val="8AF977"/>
                </a:solidFill>
              </a:rPr>
              <a:t> finds in a toilet the strange book, it is the diary, but inside empty pages. On the book it is written that it is a certain Tom </a:t>
            </a:r>
            <a:r>
              <a:rPr lang="en-US" dirty="0" smtClean="0">
                <a:solidFill>
                  <a:srgbClr val="8AF977"/>
                </a:solidFill>
              </a:rPr>
              <a:t>Riddle's </a:t>
            </a:r>
            <a:r>
              <a:rPr lang="en-US" dirty="0">
                <a:solidFill>
                  <a:srgbClr val="8AF977"/>
                </a:solidFill>
              </a:rPr>
              <a:t>property. Harry finds out that if to start writing in the Diary, someone answers it with records. Harry writes the name, in the diary there is an inscription that his interlocutor is called Tom </a:t>
            </a:r>
            <a:r>
              <a:rPr lang="en-US" dirty="0" smtClean="0">
                <a:solidFill>
                  <a:srgbClr val="8AF977"/>
                </a:solidFill>
              </a:rPr>
              <a:t>Riddle. </a:t>
            </a:r>
            <a:r>
              <a:rPr lang="en-US" dirty="0">
                <a:solidFill>
                  <a:srgbClr val="8AF977"/>
                </a:solidFill>
              </a:rPr>
              <a:t>Harry learns that Reddl studied in </a:t>
            </a:r>
            <a:r>
              <a:rPr lang="en-US" dirty="0" err="1" smtClean="0">
                <a:solidFill>
                  <a:srgbClr val="8AF977"/>
                </a:solidFill>
              </a:rPr>
              <a:t>Hogvarts</a:t>
            </a:r>
            <a:r>
              <a:rPr lang="en-US" dirty="0" smtClean="0">
                <a:solidFill>
                  <a:srgbClr val="8AF977"/>
                </a:solidFill>
              </a:rPr>
              <a:t> </a:t>
            </a:r>
            <a:r>
              <a:rPr lang="en-US" dirty="0">
                <a:solidFill>
                  <a:srgbClr val="8AF977"/>
                </a:solidFill>
              </a:rPr>
              <a:t>50 years ago. Potter asks to tell about events of that time. But Reddl suggests to look at something. And Harry moves on 50 years ago, to </a:t>
            </a:r>
            <a:r>
              <a:rPr lang="en-US" dirty="0" err="1">
                <a:solidFill>
                  <a:srgbClr val="8AF977"/>
                </a:solidFill>
              </a:rPr>
              <a:t>Hogvarts</a:t>
            </a:r>
            <a:r>
              <a:rPr lang="en-US" dirty="0">
                <a:solidFill>
                  <a:srgbClr val="8AF977"/>
                </a:solidFill>
              </a:rPr>
              <a:t> of that time. Harry sees how teachers carry away a corpse of the girl which found in a toilet. She was killed by a monster of the Secret Room. Harry is seen by </a:t>
            </a:r>
            <a:r>
              <a:rPr lang="en-US" dirty="0" smtClean="0">
                <a:solidFill>
                  <a:srgbClr val="8AF977"/>
                </a:solidFill>
              </a:rPr>
              <a:t>Reddl </a:t>
            </a:r>
            <a:r>
              <a:rPr lang="en-US" dirty="0">
                <a:solidFill>
                  <a:srgbClr val="8AF977"/>
                </a:solidFill>
              </a:rPr>
              <a:t>— this is the senior, </a:t>
            </a:r>
            <a:r>
              <a:rPr lang="en-US" dirty="0" err="1">
                <a:solidFill>
                  <a:srgbClr val="8AF977"/>
                </a:solidFill>
              </a:rPr>
              <a:t>Slytherin's</a:t>
            </a:r>
            <a:r>
              <a:rPr lang="en-US" dirty="0">
                <a:solidFill>
                  <a:srgbClr val="8AF977"/>
                </a:solidFill>
              </a:rPr>
              <a:t> head. Potter sees how Reddl communicates with the director of </a:t>
            </a:r>
            <a:r>
              <a:rPr lang="en-US" dirty="0" err="1">
                <a:solidFill>
                  <a:srgbClr val="8AF977"/>
                </a:solidFill>
              </a:rPr>
              <a:t>Hogvarts</a:t>
            </a:r>
            <a:r>
              <a:rPr lang="en-US" dirty="0">
                <a:solidFill>
                  <a:srgbClr val="8AF977"/>
                </a:solidFill>
              </a:rPr>
              <a:t> of that time — Armando </a:t>
            </a:r>
            <a:r>
              <a:rPr lang="en-US" dirty="0" err="1" smtClean="0">
                <a:solidFill>
                  <a:srgbClr val="8AF977"/>
                </a:solidFill>
              </a:rPr>
              <a:t>Dippet</a:t>
            </a:r>
            <a:r>
              <a:rPr lang="en-US" dirty="0" smtClean="0">
                <a:solidFill>
                  <a:srgbClr val="8AF977"/>
                </a:solidFill>
              </a:rPr>
              <a:t>, </a:t>
            </a:r>
            <a:r>
              <a:rPr lang="en-US" dirty="0">
                <a:solidFill>
                  <a:srgbClr val="8AF977"/>
                </a:solidFill>
              </a:rPr>
              <a:t>and with professor Dumbledore who then was the teacher of a transfiguration. It becomes clear that </a:t>
            </a:r>
            <a:r>
              <a:rPr lang="en-US" dirty="0" err="1">
                <a:solidFill>
                  <a:srgbClr val="8AF977"/>
                </a:solidFill>
              </a:rPr>
              <a:t>Hagrid</a:t>
            </a:r>
            <a:r>
              <a:rPr lang="en-US" dirty="0">
                <a:solidFill>
                  <a:srgbClr val="8AF977"/>
                </a:solidFill>
              </a:rPr>
              <a:t> studied together with Reddl at school. Reddl accuses of death of the girl of </a:t>
            </a:r>
            <a:r>
              <a:rPr lang="en-US" dirty="0" err="1">
                <a:solidFill>
                  <a:srgbClr val="8AF977"/>
                </a:solidFill>
              </a:rPr>
              <a:t>Hagrid</a:t>
            </a:r>
            <a:r>
              <a:rPr lang="en-US" dirty="0">
                <a:solidFill>
                  <a:srgbClr val="8AF977"/>
                </a:solidFill>
              </a:rPr>
              <a:t> and tells something about a monster. Harry comes back in due time, and in some days the diary vanishes from its room.</a:t>
            </a:r>
            <a:endParaRPr lang="ru-RU" dirty="0">
              <a:solidFill>
                <a:srgbClr val="8AF977"/>
              </a:solidFill>
            </a:endParaRPr>
          </a:p>
        </p:txBody>
      </p:sp>
    </p:spTree>
    <p:extLst>
      <p:ext uri="{BB962C8B-B14F-4D97-AF65-F5344CB8AC3E}">
        <p14:creationId xmlns:p14="http://schemas.microsoft.com/office/powerpoint/2010/main" val="140100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8207" y="4788329"/>
            <a:ext cx="15240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600200"/>
            <a:ext cx="15240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184954"/>
            <a:ext cx="15240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5949280"/>
            <a:ext cx="15240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descr="C:\Documents and Settings\Admin\Рабочий стол\Новая папка\images (6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0046" y="0"/>
            <a:ext cx="15240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4578" name="Picture 2" descr="C:\Documents and Settings\Admin\Рабочий стол\Новая папка\images (6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779930" cy="6857999"/>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C:\Documents and Settings\Admin\Рабочий стол\Новая папка\загруженное (3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6588" y="0"/>
            <a:ext cx="3431307" cy="6941951"/>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2646330" y="457279"/>
            <a:ext cx="4267200" cy="6381328"/>
          </a:xfrm>
        </p:spPr>
        <p:txBody>
          <a:bodyPr>
            <a:normAutofit fontScale="85000" lnSpcReduction="20000"/>
          </a:bodyPr>
          <a:lstStyle/>
          <a:p>
            <a:pPr marL="0" indent="0">
              <a:buNone/>
            </a:pPr>
            <a:r>
              <a:rPr lang="en-US" dirty="0">
                <a:solidFill>
                  <a:srgbClr val="FF0000"/>
                </a:solidFill>
              </a:rPr>
              <a:t>Moaning Myrtle – the reduction, living in a toilet for girls. </a:t>
            </a:r>
            <a:r>
              <a:rPr lang="en-US" dirty="0" smtClean="0">
                <a:solidFill>
                  <a:srgbClr val="FF0000"/>
                </a:solidFill>
              </a:rPr>
              <a:t>Girl</a:t>
            </a:r>
            <a:r>
              <a:rPr lang="ru-RU" dirty="0" smtClean="0">
                <a:solidFill>
                  <a:srgbClr val="FF0000"/>
                </a:solidFill>
              </a:rPr>
              <a:t>,</a:t>
            </a:r>
            <a:r>
              <a:rPr lang="en-US" dirty="0" smtClean="0">
                <a:solidFill>
                  <a:srgbClr val="FF0000"/>
                </a:solidFill>
              </a:rPr>
              <a:t>that was killed </a:t>
            </a:r>
            <a:r>
              <a:rPr lang="en-US" dirty="0">
                <a:solidFill>
                  <a:srgbClr val="FF0000"/>
                </a:solidFill>
              </a:rPr>
              <a:t>50 years ago a basilisk as it was </a:t>
            </a:r>
            <a:r>
              <a:rPr lang="en-US" dirty="0" smtClean="0">
                <a:solidFill>
                  <a:srgbClr val="FF0000"/>
                </a:solidFill>
              </a:rPr>
              <a:t>a </a:t>
            </a:r>
            <a:r>
              <a:rPr lang="en-US" dirty="0" err="1" smtClean="0">
                <a:solidFill>
                  <a:srgbClr val="FF0000"/>
                </a:solidFill>
              </a:rPr>
              <a:t>mudblood</a:t>
            </a:r>
            <a:r>
              <a:rPr lang="en-US" dirty="0" smtClean="0">
                <a:solidFill>
                  <a:srgbClr val="FF0000"/>
                </a:solidFill>
              </a:rPr>
              <a:t>. </a:t>
            </a:r>
            <a:r>
              <a:rPr lang="en-US" dirty="0">
                <a:solidFill>
                  <a:srgbClr val="FF0000"/>
                </a:solidFill>
              </a:rPr>
              <a:t>"Moaning" - the participle formed from a verb of to moan [by m </a:t>
            </a:r>
            <a:r>
              <a:rPr lang="en-US" dirty="0" err="1">
                <a:solidFill>
                  <a:srgbClr val="FF0000"/>
                </a:solidFill>
              </a:rPr>
              <a:t>əυn</a:t>
            </a:r>
            <a:r>
              <a:rPr lang="en-US" dirty="0">
                <a:solidFill>
                  <a:srgbClr val="FF0000"/>
                </a:solidFill>
              </a:rPr>
              <a:t>] (to make a long deep sound, usually expressing unhappiness) Myrtle ['m :</a:t>
            </a:r>
            <a:r>
              <a:rPr lang="en-US" dirty="0" err="1">
                <a:solidFill>
                  <a:srgbClr val="FF0000"/>
                </a:solidFill>
              </a:rPr>
              <a:t>tl</a:t>
            </a:r>
            <a:r>
              <a:rPr lang="en-US" dirty="0">
                <a:solidFill>
                  <a:srgbClr val="FF0000"/>
                </a:solidFill>
              </a:rPr>
              <a:t>] (a bush with shiny leaves, pink or white flowers and </a:t>
            </a:r>
            <a:r>
              <a:rPr lang="en-US" dirty="0" err="1">
                <a:solidFill>
                  <a:srgbClr val="FF0000"/>
                </a:solidFill>
              </a:rPr>
              <a:t>bluishblack</a:t>
            </a:r>
            <a:r>
              <a:rPr lang="en-US" dirty="0">
                <a:solidFill>
                  <a:srgbClr val="FF0000"/>
                </a:solidFill>
              </a:rPr>
              <a:t> berries) - eternally blossoming plant. Probably, the author so called this girl because it will always exist.</a:t>
            </a:r>
            <a:endParaRPr lang="ru-RU" dirty="0">
              <a:solidFill>
                <a:srgbClr val="FF0000"/>
              </a:solidFill>
            </a:endParaRPr>
          </a:p>
        </p:txBody>
      </p:sp>
    </p:spTree>
    <p:extLst>
      <p:ext uri="{BB962C8B-B14F-4D97-AF65-F5344CB8AC3E}">
        <p14:creationId xmlns:p14="http://schemas.microsoft.com/office/powerpoint/2010/main" val="43234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Admin\Рабочий стол\Новая папка\images (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Autofit/>
          </a:bodyPr>
          <a:lstStyle/>
          <a:p>
            <a:r>
              <a:rPr lang="en-US" sz="8000" dirty="0"/>
              <a:t>work purpose</a:t>
            </a:r>
            <a:endParaRPr lang="ru-RU" sz="8000" dirty="0"/>
          </a:p>
        </p:txBody>
      </p:sp>
      <p:sp>
        <p:nvSpPr>
          <p:cNvPr id="3" name="Объект 2"/>
          <p:cNvSpPr>
            <a:spLocks noGrp="1"/>
          </p:cNvSpPr>
          <p:nvPr>
            <p:ph idx="1"/>
          </p:nvPr>
        </p:nvSpPr>
        <p:spPr>
          <a:xfrm>
            <a:off x="457200" y="1556792"/>
            <a:ext cx="8229600" cy="4569371"/>
          </a:xfrm>
        </p:spPr>
        <p:txBody>
          <a:bodyPr/>
          <a:lstStyle/>
          <a:p>
            <a:pPr marL="0" indent="0">
              <a:buNone/>
            </a:pPr>
            <a:endParaRPr lang="ru-RU" dirty="0" smtClean="0"/>
          </a:p>
          <a:p>
            <a:pPr marL="0" indent="0">
              <a:buNone/>
            </a:pPr>
            <a:endParaRPr lang="en-US" dirty="0" smtClean="0">
              <a:solidFill>
                <a:srgbClr val="7030A0"/>
              </a:solidFill>
            </a:endParaRPr>
          </a:p>
          <a:p>
            <a:pPr marL="0" indent="0">
              <a:buNone/>
            </a:pPr>
            <a:endParaRPr lang="en-US" dirty="0">
              <a:solidFill>
                <a:srgbClr val="7030A0"/>
              </a:solidFill>
            </a:endParaRPr>
          </a:p>
          <a:p>
            <a:pPr marL="0" indent="0">
              <a:buNone/>
            </a:pPr>
            <a:endParaRPr lang="en-US" dirty="0" smtClean="0">
              <a:solidFill>
                <a:srgbClr val="7030A0"/>
              </a:solidFill>
            </a:endParaRPr>
          </a:p>
          <a:p>
            <a:pPr marL="0" indent="0">
              <a:buNone/>
            </a:pPr>
            <a:r>
              <a:rPr lang="en-US" dirty="0" smtClean="0">
                <a:solidFill>
                  <a:srgbClr val="FFFF00"/>
                </a:solidFill>
              </a:rPr>
              <a:t>Studying </a:t>
            </a:r>
            <a:r>
              <a:rPr lang="en-US" dirty="0">
                <a:solidFill>
                  <a:srgbClr val="FFFF00"/>
                </a:solidFill>
              </a:rPr>
              <a:t>of features of proper names in J work. </a:t>
            </a:r>
            <a:r>
              <a:rPr lang="en-US" dirty="0" err="1" smtClean="0">
                <a:solidFill>
                  <a:srgbClr val="FFFF00"/>
                </a:solidFill>
              </a:rPr>
              <a:t>K.Rowling</a:t>
            </a:r>
            <a:r>
              <a:rPr lang="en-US" dirty="0" smtClean="0">
                <a:solidFill>
                  <a:srgbClr val="FFFF00"/>
                </a:solidFill>
              </a:rPr>
              <a:t> </a:t>
            </a:r>
            <a:r>
              <a:rPr lang="en-US" dirty="0">
                <a:solidFill>
                  <a:srgbClr val="FFFF00"/>
                </a:solidFill>
              </a:rPr>
              <a:t>"Harry Potter and the Chamber of Secrets".</a:t>
            </a:r>
            <a:endParaRPr lang="ru-RU" dirty="0">
              <a:solidFill>
                <a:srgbClr val="FFFF00"/>
              </a:solidFill>
            </a:endParaRPr>
          </a:p>
        </p:txBody>
      </p:sp>
    </p:spTree>
    <p:extLst>
      <p:ext uri="{BB962C8B-B14F-4D97-AF65-F5344CB8AC3E}">
        <p14:creationId xmlns:p14="http://schemas.microsoft.com/office/powerpoint/2010/main" val="244889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C:\Documents and Settings\Admin\Рабочий стол\Новая папка\загруженное (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2422" y="22068"/>
            <a:ext cx="3146215" cy="4271027"/>
          </a:xfrm>
          <a:prstGeom prst="rect">
            <a:avLst/>
          </a:prstGeom>
          <a:noFill/>
          <a:extLst>
            <a:ext uri="{909E8E84-426E-40DD-AFC4-6F175D3DCCD1}">
              <a14:hiddenFill xmlns:a14="http://schemas.microsoft.com/office/drawing/2010/main">
                <a:solidFill>
                  <a:srgbClr val="FFFFFF"/>
                </a:solidFill>
              </a14:hiddenFill>
            </a:ext>
          </a:extLst>
        </p:spPr>
      </p:pic>
      <p:pic>
        <p:nvPicPr>
          <p:cNvPr id="25605" name="Picture 5" descr="C:\Documents and Settings\Admin\Рабочий стол\Новая папка\загруженное (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3976910"/>
            <a:ext cx="6300192" cy="2875083"/>
          </a:xfrm>
          <a:prstGeom prst="rect">
            <a:avLst/>
          </a:prstGeom>
          <a:noFill/>
          <a:extLst>
            <a:ext uri="{909E8E84-426E-40DD-AFC4-6F175D3DCCD1}">
              <a14:hiddenFill xmlns:a14="http://schemas.microsoft.com/office/drawing/2010/main">
                <a:solidFill>
                  <a:srgbClr val="FFFFFF"/>
                </a:solidFill>
              </a14:hiddenFill>
            </a:ext>
          </a:extLst>
        </p:spPr>
      </p:pic>
      <p:pic>
        <p:nvPicPr>
          <p:cNvPr id="25603" name="Picture 3" descr="C:\Documents and Settings\Admin\Рабочий стол\Новая папка\images (6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072422" cy="3976910"/>
          </a:xfrm>
          <a:prstGeom prst="rect">
            <a:avLst/>
          </a:prstGeom>
          <a:noFill/>
          <a:extLst>
            <a:ext uri="{909E8E84-426E-40DD-AFC4-6F175D3DCCD1}">
              <a14:hiddenFill xmlns:a14="http://schemas.microsoft.com/office/drawing/2010/main">
                <a:solidFill>
                  <a:srgbClr val="FFFFFF"/>
                </a:solidFill>
              </a14:hiddenFill>
            </a:ext>
          </a:extLst>
        </p:spPr>
      </p:pic>
      <p:pic>
        <p:nvPicPr>
          <p:cNvPr id="25602" name="Picture 2" descr="C:\Documents and Settings\Admin\Рабочий стол\Новая папка\images (6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88" y="3924497"/>
            <a:ext cx="2933503" cy="293350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rgbClr val="FF0000"/>
                </a:solidFill>
              </a:rPr>
              <a:t>I</a:t>
            </a:r>
            <a:r>
              <a:rPr lang="en-US" dirty="0" smtClean="0">
                <a:solidFill>
                  <a:srgbClr val="FF0000"/>
                </a:solidFill>
              </a:rPr>
              <a:t>nvestigation</a:t>
            </a:r>
            <a:endParaRPr lang="ru-RU" dirty="0">
              <a:solidFill>
                <a:srgbClr val="FF0000"/>
              </a:solidFill>
            </a:endParaRPr>
          </a:p>
        </p:txBody>
      </p:sp>
      <p:sp>
        <p:nvSpPr>
          <p:cNvPr id="3" name="Объект 2"/>
          <p:cNvSpPr>
            <a:spLocks noGrp="1"/>
          </p:cNvSpPr>
          <p:nvPr>
            <p:ph idx="1"/>
          </p:nvPr>
        </p:nvSpPr>
        <p:spPr>
          <a:xfrm>
            <a:off x="107504" y="1268760"/>
            <a:ext cx="9036496" cy="5328592"/>
          </a:xfrm>
        </p:spPr>
        <p:txBody>
          <a:bodyPr>
            <a:normAutofit/>
          </a:bodyPr>
          <a:lstStyle/>
          <a:p>
            <a:pPr marL="0" indent="0">
              <a:buNone/>
            </a:pPr>
            <a:r>
              <a:rPr lang="en-US" dirty="0">
                <a:solidFill>
                  <a:srgbClr val="0367FB"/>
                </a:solidFill>
              </a:rPr>
              <a:t>Soon Hermione Granger suffered also. Only after that Harry Potter's attacks ceased to accuse of attacks because he couldn't even attack in thoughts the girlfriend. Tournament </a:t>
            </a:r>
            <a:r>
              <a:rPr lang="en-US" dirty="0" err="1" smtClean="0">
                <a:solidFill>
                  <a:srgbClr val="0367FB"/>
                </a:solidFill>
              </a:rPr>
              <a:t>Quidditch</a:t>
            </a:r>
            <a:r>
              <a:rPr lang="en-US" dirty="0" smtClean="0">
                <a:solidFill>
                  <a:srgbClr val="0367FB"/>
                </a:solidFill>
              </a:rPr>
              <a:t> was </a:t>
            </a:r>
            <a:r>
              <a:rPr lang="en-US" dirty="0">
                <a:solidFill>
                  <a:srgbClr val="0367FB"/>
                </a:solidFill>
              </a:rPr>
              <a:t>cancelled. Dumbledore dismiss from a position of the director </a:t>
            </a:r>
            <a:r>
              <a:rPr lang="en-US" dirty="0" err="1">
                <a:solidFill>
                  <a:srgbClr val="0367FB"/>
                </a:solidFill>
              </a:rPr>
              <a:t>Hogvarts</a:t>
            </a:r>
            <a:r>
              <a:rPr lang="en-US" dirty="0">
                <a:solidFill>
                  <a:srgbClr val="0367FB"/>
                </a:solidFill>
              </a:rPr>
              <a:t>, and </a:t>
            </a:r>
            <a:r>
              <a:rPr lang="en-US" dirty="0" err="1">
                <a:solidFill>
                  <a:srgbClr val="0367FB"/>
                </a:solidFill>
              </a:rPr>
              <a:t>Hagrid</a:t>
            </a:r>
            <a:r>
              <a:rPr lang="en-US" dirty="0">
                <a:solidFill>
                  <a:srgbClr val="0367FB"/>
                </a:solidFill>
              </a:rPr>
              <a:t> take away in prison for wizards Azkaban. Harry and Ron see it, sitting in </a:t>
            </a:r>
            <a:r>
              <a:rPr lang="en-US" dirty="0" err="1">
                <a:solidFill>
                  <a:srgbClr val="0367FB"/>
                </a:solidFill>
              </a:rPr>
              <a:t>Hagrid's</a:t>
            </a:r>
            <a:r>
              <a:rPr lang="en-US" dirty="0">
                <a:solidFill>
                  <a:srgbClr val="0367FB"/>
                </a:solidFill>
              </a:rPr>
              <a:t> </a:t>
            </a:r>
            <a:r>
              <a:rPr lang="en-US" dirty="0" smtClean="0">
                <a:solidFill>
                  <a:srgbClr val="0367FB"/>
                </a:solidFill>
              </a:rPr>
              <a:t>house </a:t>
            </a:r>
            <a:r>
              <a:rPr lang="en-US" dirty="0">
                <a:solidFill>
                  <a:srgbClr val="0367FB"/>
                </a:solidFill>
              </a:rPr>
              <a:t>under an invisible cloak. The semi-giant manages to advise to follow spiders.</a:t>
            </a:r>
            <a:endParaRPr lang="ru-RU" dirty="0">
              <a:solidFill>
                <a:srgbClr val="0367FB"/>
              </a:solidFill>
            </a:endParaRPr>
          </a:p>
        </p:txBody>
      </p:sp>
    </p:spTree>
    <p:extLst>
      <p:ext uri="{BB962C8B-B14F-4D97-AF65-F5344CB8AC3E}">
        <p14:creationId xmlns:p14="http://schemas.microsoft.com/office/powerpoint/2010/main" val="357190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5" descr="C:\Documents and Settings\Admin\Рабочий стол\Новая папка\images (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18" y="2172822"/>
            <a:ext cx="4463401" cy="1616217"/>
          </a:xfrm>
          <a:prstGeom prst="rect">
            <a:avLst/>
          </a:prstGeom>
          <a:noFill/>
          <a:extLst>
            <a:ext uri="{909E8E84-426E-40DD-AFC4-6F175D3DCCD1}">
              <a14:hiddenFill xmlns:a14="http://schemas.microsoft.com/office/drawing/2010/main">
                <a:solidFill>
                  <a:srgbClr val="FFFFFF"/>
                </a:solidFill>
              </a14:hiddenFill>
            </a:ext>
          </a:extLst>
        </p:spPr>
      </p:pic>
      <p:pic>
        <p:nvPicPr>
          <p:cNvPr id="26630" name="Picture 6" descr="C:\Documents and Settings\Admin\Рабочий стол\Новая папка\загруженное (4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61" y="0"/>
            <a:ext cx="3217987" cy="2172823"/>
          </a:xfrm>
          <a:prstGeom prst="rect">
            <a:avLst/>
          </a:prstGeom>
          <a:noFill/>
          <a:extLst>
            <a:ext uri="{909E8E84-426E-40DD-AFC4-6F175D3DCCD1}">
              <a14:hiddenFill xmlns:a14="http://schemas.microsoft.com/office/drawing/2010/main">
                <a:solidFill>
                  <a:srgbClr val="FFFFFF"/>
                </a:solidFill>
              </a14:hiddenFill>
            </a:ext>
          </a:extLst>
        </p:spPr>
      </p:pic>
      <p:pic>
        <p:nvPicPr>
          <p:cNvPr id="26627" name="Picture 3" descr="C:\Documents and Settings\Admin\Рабочий стол\Новая папка\images (6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62" y="3774962"/>
            <a:ext cx="5505425" cy="3083038"/>
          </a:xfrm>
          <a:prstGeom prst="rect">
            <a:avLst/>
          </a:prstGeom>
          <a:noFill/>
          <a:extLst>
            <a:ext uri="{909E8E84-426E-40DD-AFC4-6F175D3DCCD1}">
              <a14:hiddenFill xmlns:a14="http://schemas.microsoft.com/office/drawing/2010/main">
                <a:solidFill>
                  <a:srgbClr val="FFFFFF"/>
                </a:solidFill>
              </a14:hiddenFill>
            </a:ext>
          </a:extLst>
        </p:spPr>
      </p:pic>
      <p:pic>
        <p:nvPicPr>
          <p:cNvPr id="26626" name="Picture 2" descr="C:\Documents and Settings\Admin\Рабочий стол\Новая папка\загруженное (4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2637"/>
            <a:ext cx="4716016" cy="6855363"/>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C:\Documents and Settings\Admin\Рабочий стол\Новая папка\images (6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815" y="1"/>
            <a:ext cx="2945913" cy="2172822"/>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35418" y="2637"/>
            <a:ext cx="5759545" cy="6738731"/>
          </a:xfrm>
        </p:spPr>
        <p:txBody>
          <a:bodyPr>
            <a:normAutofit fontScale="92500" lnSpcReduction="20000"/>
          </a:bodyPr>
          <a:lstStyle/>
          <a:p>
            <a:pPr marL="0" indent="0">
              <a:buNone/>
            </a:pPr>
            <a:endParaRPr lang="en-US" dirty="0">
              <a:solidFill>
                <a:srgbClr val="C943F3"/>
              </a:solidFill>
            </a:endParaRPr>
          </a:p>
          <a:p>
            <a:pPr marL="0" indent="0">
              <a:buNone/>
            </a:pPr>
            <a:r>
              <a:rPr lang="en-US" dirty="0" err="1">
                <a:solidFill>
                  <a:srgbClr val="C943F3"/>
                </a:solidFill>
              </a:rPr>
              <a:t>Albus</a:t>
            </a:r>
            <a:r>
              <a:rPr lang="en-US" dirty="0">
                <a:solidFill>
                  <a:srgbClr val="C943F3"/>
                </a:solidFill>
              </a:rPr>
              <a:t> Dumbledore – the principal </a:t>
            </a:r>
            <a:r>
              <a:rPr lang="en-US" dirty="0" err="1">
                <a:solidFill>
                  <a:srgbClr val="C943F3"/>
                </a:solidFill>
              </a:rPr>
              <a:t>Hogvarst</a:t>
            </a:r>
            <a:r>
              <a:rPr lang="en-US" dirty="0">
                <a:solidFill>
                  <a:srgbClr val="C943F3"/>
                </a:solidFill>
              </a:rPr>
              <a:t>. It is known that the name </a:t>
            </a:r>
            <a:r>
              <a:rPr lang="en-US" dirty="0" err="1">
                <a:solidFill>
                  <a:srgbClr val="C943F3"/>
                </a:solidFill>
              </a:rPr>
              <a:t>Albus</a:t>
            </a:r>
            <a:r>
              <a:rPr lang="en-US" dirty="0">
                <a:solidFill>
                  <a:srgbClr val="C943F3"/>
                </a:solidFill>
              </a:rPr>
              <a:t> is translated with Latin as white. Possibly, it is connected with appearance of the director "Professor Dumbledore, the headmaster, sat watching the Sorting from the staff table, his long silver beard and half-moon glasses shining brightly in the </a:t>
            </a:r>
            <a:r>
              <a:rPr lang="en-US" dirty="0" smtClean="0">
                <a:solidFill>
                  <a:srgbClr val="C943F3"/>
                </a:solidFill>
              </a:rPr>
              <a:t>candlelight“ The </a:t>
            </a:r>
            <a:r>
              <a:rPr lang="en-US" dirty="0">
                <a:solidFill>
                  <a:srgbClr val="C943F3"/>
                </a:solidFill>
              </a:rPr>
              <a:t>second part of a surname of Dumbledore - </a:t>
            </a:r>
            <a:r>
              <a:rPr lang="en-US" dirty="0" err="1">
                <a:solidFill>
                  <a:srgbClr val="C943F3"/>
                </a:solidFill>
              </a:rPr>
              <a:t>D’ore</a:t>
            </a:r>
            <a:r>
              <a:rPr lang="en-US" dirty="0">
                <a:solidFill>
                  <a:srgbClr val="C943F3"/>
                </a:solidFill>
              </a:rPr>
              <a:t> - can be translated </a:t>
            </a:r>
            <a:r>
              <a:rPr lang="en-US" dirty="0" smtClean="0">
                <a:solidFill>
                  <a:srgbClr val="C943F3"/>
                </a:solidFill>
              </a:rPr>
              <a:t>with French</a:t>
            </a:r>
            <a:r>
              <a:rPr lang="en-US" dirty="0">
                <a:solidFill>
                  <a:srgbClr val="C943F3"/>
                </a:solidFill>
              </a:rPr>
              <a:t>, as gold. It is probable that completely Dumbledore </a:t>
            </a:r>
            <a:r>
              <a:rPr lang="en-US" dirty="0" smtClean="0">
                <a:solidFill>
                  <a:srgbClr val="C943F3"/>
                </a:solidFill>
              </a:rPr>
              <a:t>surname it </a:t>
            </a:r>
            <a:r>
              <a:rPr lang="en-US" dirty="0">
                <a:solidFill>
                  <a:srgbClr val="C943F3"/>
                </a:solidFill>
              </a:rPr>
              <a:t>makes secret sense - "Silence gold".</a:t>
            </a:r>
            <a:endParaRPr lang="ru-RU" dirty="0">
              <a:solidFill>
                <a:srgbClr val="C943F3"/>
              </a:solidFill>
            </a:endParaRPr>
          </a:p>
        </p:txBody>
      </p:sp>
    </p:spTree>
    <p:extLst>
      <p:ext uri="{BB962C8B-B14F-4D97-AF65-F5344CB8AC3E}">
        <p14:creationId xmlns:p14="http://schemas.microsoft.com/office/powerpoint/2010/main" val="132254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C:\Documents and Settings\Admin\Рабочий стол\Новая папка\images (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 y="0"/>
            <a:ext cx="914387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rgbClr val="2DF40C"/>
                </a:solidFill>
              </a:rPr>
              <a:t>ARAGOG</a:t>
            </a:r>
            <a:endParaRPr lang="ru-RU" dirty="0">
              <a:solidFill>
                <a:srgbClr val="2DF40C"/>
              </a:solidFill>
            </a:endParaRPr>
          </a:p>
        </p:txBody>
      </p:sp>
      <p:sp>
        <p:nvSpPr>
          <p:cNvPr id="3" name="Объект 2"/>
          <p:cNvSpPr>
            <a:spLocks noGrp="1"/>
          </p:cNvSpPr>
          <p:nvPr>
            <p:ph idx="1"/>
          </p:nvPr>
        </p:nvSpPr>
        <p:spPr/>
        <p:txBody>
          <a:bodyPr>
            <a:normAutofit lnSpcReduction="10000"/>
          </a:bodyPr>
          <a:lstStyle/>
          <a:p>
            <a:pPr marL="0" indent="0">
              <a:buNone/>
            </a:pPr>
            <a:r>
              <a:rPr lang="en-US" dirty="0">
                <a:solidFill>
                  <a:srgbClr val="C943F3"/>
                </a:solidFill>
              </a:rPr>
              <a:t>After a while Harry and Ron notice that for the unclear reason from school spiders run: in the Forbidden wood their chain lasts. Harry and Ron follow spiders and meet </a:t>
            </a:r>
            <a:r>
              <a:rPr lang="en-US" dirty="0" err="1">
                <a:solidFill>
                  <a:srgbClr val="C943F3"/>
                </a:solidFill>
              </a:rPr>
              <a:t>Aragog</a:t>
            </a:r>
            <a:r>
              <a:rPr lang="en-US" dirty="0">
                <a:solidFill>
                  <a:srgbClr val="C943F3"/>
                </a:solidFill>
              </a:rPr>
              <a:t>, a huge black spider. </a:t>
            </a:r>
            <a:r>
              <a:rPr lang="en-US" dirty="0" err="1" smtClean="0">
                <a:solidFill>
                  <a:srgbClr val="C943F3"/>
                </a:solidFill>
              </a:rPr>
              <a:t>Aragog</a:t>
            </a:r>
            <a:r>
              <a:rPr lang="en-US" dirty="0" smtClean="0">
                <a:solidFill>
                  <a:srgbClr val="C943F3"/>
                </a:solidFill>
              </a:rPr>
              <a:t> </a:t>
            </a:r>
            <a:r>
              <a:rPr lang="en-US" dirty="0">
                <a:solidFill>
                  <a:srgbClr val="C943F3"/>
                </a:solidFill>
              </a:rPr>
              <a:t>says that it — that monster who was brought up by </a:t>
            </a:r>
            <a:r>
              <a:rPr lang="en-US" dirty="0" err="1">
                <a:solidFill>
                  <a:srgbClr val="C943F3"/>
                </a:solidFill>
              </a:rPr>
              <a:t>Hagrid</a:t>
            </a:r>
            <a:r>
              <a:rPr lang="en-US" dirty="0">
                <a:solidFill>
                  <a:srgbClr val="C943F3"/>
                </a:solidFill>
              </a:rPr>
              <a:t>, but it — not </a:t>
            </a:r>
            <a:r>
              <a:rPr lang="en-US" dirty="0" err="1">
                <a:solidFill>
                  <a:srgbClr val="C943F3"/>
                </a:solidFill>
              </a:rPr>
              <a:t>Slytherin's</a:t>
            </a:r>
            <a:r>
              <a:rPr lang="en-US" dirty="0">
                <a:solidFill>
                  <a:srgbClr val="C943F3"/>
                </a:solidFill>
              </a:rPr>
              <a:t> monster, and the forest warden never opened the secret room. The real monster disappears in the lock, and spiders are afraid of it so that at all don't say his name.</a:t>
            </a:r>
            <a:endParaRPr lang="ru-RU" dirty="0">
              <a:solidFill>
                <a:srgbClr val="C943F3"/>
              </a:solidFill>
            </a:endParaRPr>
          </a:p>
        </p:txBody>
      </p:sp>
    </p:spTree>
    <p:extLst>
      <p:ext uri="{BB962C8B-B14F-4D97-AF65-F5344CB8AC3E}">
        <p14:creationId xmlns:p14="http://schemas.microsoft.com/office/powerpoint/2010/main" val="338361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Рабочий стол\Новая папка\загруженное (4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403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35821" y="188640"/>
            <a:ext cx="8784976" cy="6480720"/>
          </a:xfrm>
        </p:spPr>
        <p:txBody>
          <a:bodyPr>
            <a:normAutofit/>
          </a:bodyPr>
          <a:lstStyle/>
          <a:p>
            <a:pPr marL="0" indent="0">
              <a:buNone/>
            </a:pPr>
            <a:r>
              <a:rPr lang="en-US" dirty="0" err="1">
                <a:solidFill>
                  <a:srgbClr val="FFFF00"/>
                </a:solidFill>
              </a:rPr>
              <a:t>Aragog</a:t>
            </a:r>
            <a:r>
              <a:rPr lang="en-US" dirty="0">
                <a:solidFill>
                  <a:srgbClr val="FFFF00"/>
                </a:solidFill>
              </a:rPr>
              <a:t> – a huge spider, </a:t>
            </a:r>
            <a:r>
              <a:rPr lang="en-US" dirty="0" err="1">
                <a:solidFill>
                  <a:srgbClr val="FFFF00"/>
                </a:solidFill>
              </a:rPr>
              <a:t>Hagrid's</a:t>
            </a:r>
            <a:r>
              <a:rPr lang="en-US" dirty="0">
                <a:solidFill>
                  <a:srgbClr val="FFFF00"/>
                </a:solidFill>
              </a:rPr>
              <a:t> pet. The first part of a name of this spider, possibly, is formed from arachnid [ə 'by </a:t>
            </a:r>
            <a:r>
              <a:rPr lang="en-US" dirty="0" err="1">
                <a:solidFill>
                  <a:srgbClr val="FFFF00"/>
                </a:solidFill>
              </a:rPr>
              <a:t>ræknɪd</a:t>
            </a:r>
            <a:r>
              <a:rPr lang="en-US" dirty="0">
                <a:solidFill>
                  <a:srgbClr val="FFFF00"/>
                </a:solidFill>
              </a:rPr>
              <a:t>] (any small creature of the class that includes spiders). The second part of a name probably is taken from the Bible in which were </a:t>
            </a:r>
            <a:r>
              <a:rPr lang="en-US" dirty="0" smtClean="0">
                <a:solidFill>
                  <a:srgbClr val="FFFF00"/>
                </a:solidFill>
              </a:rPr>
              <a:t>mentioned two </a:t>
            </a:r>
            <a:r>
              <a:rPr lang="en-US" dirty="0">
                <a:solidFill>
                  <a:srgbClr val="FFFF00"/>
                </a:solidFill>
              </a:rPr>
              <a:t>people, which invasion will be shaken by the world shortly before Christ's second coming. These people – Gogh and </a:t>
            </a:r>
            <a:r>
              <a:rPr lang="en-US" dirty="0" err="1">
                <a:solidFill>
                  <a:srgbClr val="FFFF00"/>
                </a:solidFill>
              </a:rPr>
              <a:t>Magog</a:t>
            </a:r>
            <a:r>
              <a:rPr lang="en-US" dirty="0">
                <a:solidFill>
                  <a:srgbClr val="FFFF00"/>
                </a:solidFill>
              </a:rPr>
              <a:t>. Probably, the author took as a </a:t>
            </a:r>
            <a:r>
              <a:rPr lang="en-US" dirty="0" smtClean="0">
                <a:solidFill>
                  <a:srgbClr val="FFFF00"/>
                </a:solidFill>
              </a:rPr>
              <a:t>basis these </a:t>
            </a:r>
            <a:r>
              <a:rPr lang="en-US" dirty="0">
                <a:solidFill>
                  <a:srgbClr val="FFFF00"/>
                </a:solidFill>
              </a:rPr>
              <a:t>people because when </a:t>
            </a:r>
            <a:r>
              <a:rPr lang="en-US" dirty="0" err="1">
                <a:solidFill>
                  <a:srgbClr val="FFFF00"/>
                </a:solidFill>
              </a:rPr>
              <a:t>Aragog</a:t>
            </a:r>
            <a:r>
              <a:rPr lang="en-US" dirty="0">
                <a:solidFill>
                  <a:srgbClr val="FFFF00"/>
                </a:solidFill>
              </a:rPr>
              <a:t> came, it changed a lot of things in life</a:t>
            </a:r>
          </a:p>
          <a:p>
            <a:pPr marL="0" indent="0">
              <a:buNone/>
            </a:pPr>
            <a:r>
              <a:rPr lang="en-US" dirty="0" err="1">
                <a:solidFill>
                  <a:srgbClr val="FFFF00"/>
                </a:solidFill>
              </a:rPr>
              <a:t>Hagrid</a:t>
            </a:r>
            <a:r>
              <a:rPr lang="en-US" dirty="0">
                <a:solidFill>
                  <a:srgbClr val="FFFF00"/>
                </a:solidFill>
              </a:rPr>
              <a:t> and all school, having caused it a big loss.</a:t>
            </a:r>
            <a:endParaRPr lang="ru-RU" dirty="0">
              <a:solidFill>
                <a:srgbClr val="FFFF00"/>
              </a:solidFill>
            </a:endParaRPr>
          </a:p>
        </p:txBody>
      </p:sp>
    </p:spTree>
    <p:extLst>
      <p:ext uri="{BB962C8B-B14F-4D97-AF65-F5344CB8AC3E}">
        <p14:creationId xmlns:p14="http://schemas.microsoft.com/office/powerpoint/2010/main" val="364439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Рабочий стол\Новая папка\images (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 y="180"/>
            <a:ext cx="9208948" cy="685782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539552" y="-171400"/>
            <a:ext cx="8229600" cy="1143000"/>
          </a:xfrm>
        </p:spPr>
        <p:txBody>
          <a:bodyPr/>
          <a:lstStyle/>
          <a:p>
            <a:r>
              <a:rPr lang="en-US" dirty="0">
                <a:solidFill>
                  <a:srgbClr val="FFFF00"/>
                </a:solidFill>
              </a:rPr>
              <a:t>THE CHAMBER OF SECRETS</a:t>
            </a:r>
            <a:endParaRPr lang="ru-RU" dirty="0">
              <a:solidFill>
                <a:srgbClr val="FFFF00"/>
              </a:solidFill>
            </a:endParaRPr>
          </a:p>
        </p:txBody>
      </p:sp>
      <p:sp>
        <p:nvSpPr>
          <p:cNvPr id="3" name="Объект 2"/>
          <p:cNvSpPr>
            <a:spLocks noGrp="1"/>
          </p:cNvSpPr>
          <p:nvPr>
            <p:ph idx="1"/>
          </p:nvPr>
        </p:nvSpPr>
        <p:spPr>
          <a:xfrm>
            <a:off x="107504" y="692696"/>
            <a:ext cx="8784976" cy="6165304"/>
          </a:xfrm>
        </p:spPr>
        <p:txBody>
          <a:bodyPr>
            <a:normAutofit/>
          </a:bodyPr>
          <a:lstStyle/>
          <a:p>
            <a:pPr marL="0" indent="0">
              <a:buNone/>
            </a:pPr>
            <a:r>
              <a:rPr lang="en-US" sz="2300" dirty="0">
                <a:solidFill>
                  <a:srgbClr val="1DE1E1"/>
                </a:solidFill>
              </a:rPr>
              <a:t>Soon Harry and Ron understand that the </a:t>
            </a:r>
            <a:r>
              <a:rPr lang="en-US" sz="2300" dirty="0" smtClean="0">
                <a:solidFill>
                  <a:srgbClr val="1DE1E1"/>
                </a:solidFill>
              </a:rPr>
              <a:t>Moaning </a:t>
            </a:r>
            <a:r>
              <a:rPr lang="en-US" sz="2300" dirty="0" err="1">
                <a:solidFill>
                  <a:srgbClr val="1DE1E1"/>
                </a:solidFill>
              </a:rPr>
              <a:t>Mirtl</a:t>
            </a:r>
            <a:r>
              <a:rPr lang="en-US" sz="2300" dirty="0">
                <a:solidFill>
                  <a:srgbClr val="1DE1E1"/>
                </a:solidFill>
              </a:rPr>
              <a:t> and is that girl who was killed by a monster. She can tell the truth.</a:t>
            </a:r>
          </a:p>
          <a:p>
            <a:pPr marL="0" indent="0">
              <a:buNone/>
            </a:pPr>
            <a:r>
              <a:rPr lang="en-US" sz="2300" dirty="0">
                <a:solidFill>
                  <a:srgbClr val="1DE1E1"/>
                </a:solidFill>
              </a:rPr>
              <a:t>In hospital they learn that mandrakes kept up, and by the evening the potion which will cure a cat, Justin, Colin </a:t>
            </a:r>
            <a:r>
              <a:rPr lang="en-US" sz="2300" dirty="0" err="1" smtClean="0">
                <a:solidFill>
                  <a:srgbClr val="1DE1E1"/>
                </a:solidFill>
              </a:rPr>
              <a:t>Krewe</a:t>
            </a:r>
            <a:r>
              <a:rPr lang="en-US" sz="2300" dirty="0" smtClean="0">
                <a:solidFill>
                  <a:srgbClr val="1DE1E1"/>
                </a:solidFill>
              </a:rPr>
              <a:t> </a:t>
            </a:r>
            <a:r>
              <a:rPr lang="en-US" sz="2300" dirty="0">
                <a:solidFill>
                  <a:srgbClr val="1DE1E1"/>
                </a:solidFill>
              </a:rPr>
              <a:t>and Hermione will be ready. Harry and Ron find a leaf which she </a:t>
            </a:r>
            <a:r>
              <a:rPr lang="en-US" sz="2300" dirty="0" smtClean="0">
                <a:solidFill>
                  <a:srgbClr val="1DE1E1"/>
                </a:solidFill>
              </a:rPr>
              <a:t>bore </a:t>
            </a:r>
            <a:r>
              <a:rPr lang="en-US" sz="2300" dirty="0">
                <a:solidFill>
                  <a:srgbClr val="1DE1E1"/>
                </a:solidFill>
              </a:rPr>
              <a:t>of in Hermione's fist. On it the monster, a huge snake a basilisk which can kill one look is described. Friends understand that it and lives in the Secret room. Victims of a basilisk didn't die because didn't look it fool in the face: the cat saw his eyes in reflection from water, Hermione in a mirror (she knew that fool in the face the basilisk can't look), Bend via the camera, Justin through Almost Headless Nick, and Almost Headless Nick couldn't die the second time. Besides Hermione wrote the word "pipes", explaining as the basilisk moves on the lock. Our friends come nearer to a secret solution.</a:t>
            </a:r>
            <a:endParaRPr lang="ru-RU" sz="2300" dirty="0">
              <a:solidFill>
                <a:srgbClr val="1DE1E1"/>
              </a:solidFill>
            </a:endParaRPr>
          </a:p>
        </p:txBody>
      </p:sp>
    </p:spTree>
    <p:extLst>
      <p:ext uri="{BB962C8B-B14F-4D97-AF65-F5344CB8AC3E}">
        <p14:creationId xmlns:p14="http://schemas.microsoft.com/office/powerpoint/2010/main" val="349794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Рабочий стол\Новая папка\images (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53" y="0"/>
            <a:ext cx="914242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rgbClr val="1DE1E1"/>
                </a:solidFill>
              </a:rPr>
              <a:t>campaign to the secret room</a:t>
            </a:r>
            <a:endParaRPr lang="ru-RU" dirty="0">
              <a:solidFill>
                <a:srgbClr val="1DE1E1"/>
              </a:solidFill>
            </a:endParaRPr>
          </a:p>
        </p:txBody>
      </p:sp>
      <p:sp>
        <p:nvSpPr>
          <p:cNvPr id="3" name="Объект 2"/>
          <p:cNvSpPr>
            <a:spLocks noGrp="1"/>
          </p:cNvSpPr>
          <p:nvPr>
            <p:ph idx="1"/>
          </p:nvPr>
        </p:nvSpPr>
        <p:spPr/>
        <p:txBody>
          <a:bodyPr>
            <a:normAutofit/>
          </a:bodyPr>
          <a:lstStyle/>
          <a:p>
            <a:pPr marL="0" indent="0">
              <a:buNone/>
            </a:pPr>
            <a:r>
              <a:rPr lang="en-US" dirty="0">
                <a:solidFill>
                  <a:srgbClr val="C943F3"/>
                </a:solidFill>
              </a:rPr>
              <a:t>Harry and Ron are going to tell to teachers about the investigation, however on a wall near a toilet of girls there is an inscription that in the Secret room there is a pupil of school, and it remains there forever. Soon it becomes clear that it is Ginny </a:t>
            </a:r>
            <a:r>
              <a:rPr lang="en-US" dirty="0" err="1">
                <a:solidFill>
                  <a:srgbClr val="C943F3"/>
                </a:solidFill>
              </a:rPr>
              <a:t>Weasley</a:t>
            </a:r>
            <a:r>
              <a:rPr lang="en-US" dirty="0">
                <a:solidFill>
                  <a:srgbClr val="C943F3"/>
                </a:solidFill>
              </a:rPr>
              <a:t>. School are going to close. Harry and Ron decide to ask the help for </a:t>
            </a:r>
            <a:r>
              <a:rPr lang="en-US" dirty="0" smtClean="0">
                <a:solidFill>
                  <a:srgbClr val="C943F3"/>
                </a:solidFill>
              </a:rPr>
              <a:t>Lockhart, </a:t>
            </a:r>
            <a:r>
              <a:rPr lang="en-US" dirty="0">
                <a:solidFill>
                  <a:srgbClr val="C943F3"/>
                </a:solidFill>
              </a:rPr>
              <a:t>but find out that </a:t>
            </a:r>
            <a:r>
              <a:rPr lang="en-US" dirty="0" smtClean="0">
                <a:solidFill>
                  <a:srgbClr val="C943F3"/>
                </a:solidFill>
              </a:rPr>
              <a:t>Lockhart </a:t>
            </a:r>
            <a:r>
              <a:rPr lang="en-US" dirty="0">
                <a:solidFill>
                  <a:srgbClr val="C943F3"/>
                </a:solidFill>
              </a:rPr>
              <a:t>wants to run away.</a:t>
            </a:r>
            <a:endParaRPr lang="ru-RU" dirty="0">
              <a:solidFill>
                <a:srgbClr val="C943F3"/>
              </a:solidFill>
            </a:endParaRPr>
          </a:p>
        </p:txBody>
      </p:sp>
    </p:spTree>
    <p:extLst>
      <p:ext uri="{BB962C8B-B14F-4D97-AF65-F5344CB8AC3E}">
        <p14:creationId xmlns:p14="http://schemas.microsoft.com/office/powerpoint/2010/main" val="362417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Рабочий стол\Новая папка\images (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0534"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9512" y="116632"/>
            <a:ext cx="8784976" cy="6552728"/>
          </a:xfrm>
        </p:spPr>
        <p:txBody>
          <a:bodyPr>
            <a:normAutofit fontScale="92500"/>
          </a:bodyPr>
          <a:lstStyle/>
          <a:p>
            <a:pPr marL="0" indent="0">
              <a:buNone/>
            </a:pPr>
            <a:r>
              <a:rPr lang="en-US" dirty="0">
                <a:solidFill>
                  <a:srgbClr val="2DF40C"/>
                </a:solidFill>
              </a:rPr>
              <a:t>It becomes clear that in the books it appropriated feats of other magicians for what at first in detail I asked them, and then erased their memory the Oblivion spell. </a:t>
            </a:r>
            <a:r>
              <a:rPr lang="en-US" dirty="0" smtClean="0">
                <a:solidFill>
                  <a:srgbClr val="2DF40C"/>
                </a:solidFill>
              </a:rPr>
              <a:t>Lockhart </a:t>
            </a:r>
            <a:r>
              <a:rPr lang="en-US" dirty="0">
                <a:solidFill>
                  <a:srgbClr val="2DF40C"/>
                </a:solidFill>
              </a:rPr>
              <a:t>wants to subject to a spell of Oblivion of Harry and Ron that they told nothing, but Harry is disarmed his spell by </a:t>
            </a:r>
            <a:r>
              <a:rPr lang="en-US" dirty="0" err="1">
                <a:solidFill>
                  <a:srgbClr val="2DF40C"/>
                </a:solidFill>
              </a:rPr>
              <a:t>Ekspelliarmus</a:t>
            </a:r>
            <a:r>
              <a:rPr lang="en-US" dirty="0">
                <a:solidFill>
                  <a:srgbClr val="2DF40C"/>
                </a:solidFill>
              </a:rPr>
              <a:t>. Harry and Ron go to the </a:t>
            </a:r>
            <a:r>
              <a:rPr lang="en-US" dirty="0" smtClean="0">
                <a:solidFill>
                  <a:srgbClr val="2DF40C"/>
                </a:solidFill>
              </a:rPr>
              <a:t>moaning </a:t>
            </a:r>
            <a:r>
              <a:rPr lang="en-US" dirty="0" err="1">
                <a:solidFill>
                  <a:srgbClr val="2DF40C"/>
                </a:solidFill>
              </a:rPr>
              <a:t>Mirtl</a:t>
            </a:r>
            <a:r>
              <a:rPr lang="en-US" dirty="0">
                <a:solidFill>
                  <a:srgbClr val="2DF40C"/>
                </a:solidFill>
              </a:rPr>
              <a:t>, having forced and </a:t>
            </a:r>
            <a:r>
              <a:rPr lang="en-US" dirty="0" smtClean="0">
                <a:solidFill>
                  <a:srgbClr val="2DF40C"/>
                </a:solidFill>
              </a:rPr>
              <a:t>Lockhart </a:t>
            </a:r>
            <a:r>
              <a:rPr lang="en-US" dirty="0">
                <a:solidFill>
                  <a:srgbClr val="2DF40C"/>
                </a:solidFill>
              </a:rPr>
              <a:t>to go with them. </a:t>
            </a:r>
            <a:r>
              <a:rPr lang="en-US" dirty="0" err="1">
                <a:solidFill>
                  <a:srgbClr val="2DF40C"/>
                </a:solidFill>
              </a:rPr>
              <a:t>Mirtl</a:t>
            </a:r>
            <a:r>
              <a:rPr lang="en-US" dirty="0">
                <a:solidFill>
                  <a:srgbClr val="2DF40C"/>
                </a:solidFill>
              </a:rPr>
              <a:t> tells that before death heard the speech in unclear language and saw two huge yellow eyes. It shows on a wash basin where there were these eyes, and Harry sees that the small snake is scratched on the crane. Having presented that before it the snake, speaks to Harry snake language the word "open". The tunnel, leading down opens.</a:t>
            </a:r>
            <a:endParaRPr lang="ru-RU" dirty="0">
              <a:solidFill>
                <a:srgbClr val="2DF40C"/>
              </a:solidFill>
            </a:endParaRPr>
          </a:p>
        </p:txBody>
      </p:sp>
    </p:spTree>
    <p:extLst>
      <p:ext uri="{BB962C8B-B14F-4D97-AF65-F5344CB8AC3E}">
        <p14:creationId xmlns:p14="http://schemas.microsoft.com/office/powerpoint/2010/main" val="3989665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dmin\Рабочий стол\Новая папка\загруженное (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6877" y="0"/>
            <a:ext cx="511712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Documents and Settings\Admin\Рабочий стол\Новая папка\загруженное (4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0597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t>THE </a:t>
            </a:r>
            <a:r>
              <a:rPr lang="en-US" dirty="0">
                <a:solidFill>
                  <a:schemeClr val="tx2">
                    <a:lumMod val="60000"/>
                    <a:lumOff val="40000"/>
                  </a:schemeClr>
                </a:solidFill>
              </a:rPr>
              <a:t>HEIR OF SLYTHERIN</a:t>
            </a:r>
            <a:endParaRPr lang="ru-RU" dirty="0">
              <a:solidFill>
                <a:schemeClr val="tx2">
                  <a:lumMod val="60000"/>
                  <a:lumOff val="40000"/>
                </a:schemeClr>
              </a:solidFill>
            </a:endParaRPr>
          </a:p>
        </p:txBody>
      </p:sp>
      <p:sp>
        <p:nvSpPr>
          <p:cNvPr id="3" name="Объект 2"/>
          <p:cNvSpPr>
            <a:spLocks noGrp="1"/>
          </p:cNvSpPr>
          <p:nvPr>
            <p:ph idx="1"/>
          </p:nvPr>
        </p:nvSpPr>
        <p:spPr>
          <a:xfrm>
            <a:off x="457200" y="1600200"/>
            <a:ext cx="8229600" cy="4925144"/>
          </a:xfrm>
        </p:spPr>
        <p:txBody>
          <a:bodyPr>
            <a:normAutofit fontScale="92500" lnSpcReduction="20000"/>
          </a:bodyPr>
          <a:lstStyle/>
          <a:p>
            <a:pPr marL="0" indent="0">
              <a:buNone/>
            </a:pPr>
            <a:r>
              <a:rPr lang="en-US" dirty="0">
                <a:solidFill>
                  <a:srgbClr val="EE1055"/>
                </a:solidFill>
              </a:rPr>
              <a:t>Harry goes further and meets Tom Reddl and the lying unconscious Ginny </a:t>
            </a:r>
            <a:r>
              <a:rPr lang="en-US" dirty="0" err="1">
                <a:solidFill>
                  <a:srgbClr val="EE1055"/>
                </a:solidFill>
              </a:rPr>
              <a:t>Weasley</a:t>
            </a:r>
            <a:r>
              <a:rPr lang="en-US" dirty="0">
                <a:solidFill>
                  <a:srgbClr val="EE1055"/>
                </a:solidFill>
              </a:rPr>
              <a:t>. Tom Reddl takes away Harry's magic wand and admits that it </a:t>
            </a:r>
            <a:r>
              <a:rPr lang="en-US" dirty="0" smtClean="0">
                <a:solidFill>
                  <a:srgbClr val="EE1055"/>
                </a:solidFill>
              </a:rPr>
              <a:t> </a:t>
            </a:r>
            <a:r>
              <a:rPr lang="en-US" dirty="0">
                <a:solidFill>
                  <a:srgbClr val="EE1055"/>
                </a:solidFill>
              </a:rPr>
              <a:t>— </a:t>
            </a:r>
            <a:r>
              <a:rPr lang="en-US" dirty="0" err="1">
                <a:solidFill>
                  <a:srgbClr val="EE1055"/>
                </a:solidFill>
              </a:rPr>
              <a:t>Slytherin's</a:t>
            </a:r>
            <a:r>
              <a:rPr lang="en-US" dirty="0">
                <a:solidFill>
                  <a:srgbClr val="EE1055"/>
                </a:solidFill>
              </a:rPr>
              <a:t> successor. It killed </a:t>
            </a:r>
            <a:r>
              <a:rPr lang="en-US" dirty="0" err="1">
                <a:solidFill>
                  <a:srgbClr val="EE1055"/>
                </a:solidFill>
              </a:rPr>
              <a:t>Mirtl</a:t>
            </a:r>
            <a:r>
              <a:rPr lang="en-US" dirty="0">
                <a:solidFill>
                  <a:srgbClr val="EE1055"/>
                </a:solidFill>
              </a:rPr>
              <a:t> and slandered </a:t>
            </a:r>
            <a:r>
              <a:rPr lang="en-US" dirty="0" err="1">
                <a:solidFill>
                  <a:srgbClr val="EE1055"/>
                </a:solidFill>
              </a:rPr>
              <a:t>Hagrid</a:t>
            </a:r>
            <a:r>
              <a:rPr lang="en-US" dirty="0">
                <a:solidFill>
                  <a:srgbClr val="EE1055"/>
                </a:solidFill>
              </a:rPr>
              <a:t>, he subordinated </a:t>
            </a:r>
            <a:r>
              <a:rPr lang="en-US" dirty="0" smtClean="0">
                <a:solidFill>
                  <a:srgbClr val="EE1055"/>
                </a:solidFill>
              </a:rPr>
              <a:t>Ginny</a:t>
            </a:r>
            <a:r>
              <a:rPr lang="en-US" dirty="0">
                <a:solidFill>
                  <a:srgbClr val="EE1055"/>
                </a:solidFill>
              </a:rPr>
              <a:t>, all year corresponding with the diary, and she on his order wrote messages, killed roosters and forced to </a:t>
            </a:r>
            <a:r>
              <a:rPr lang="en-US" dirty="0" smtClean="0">
                <a:solidFill>
                  <a:srgbClr val="EE1055"/>
                </a:solidFill>
              </a:rPr>
              <a:t>attack a </a:t>
            </a:r>
            <a:r>
              <a:rPr lang="en-US" dirty="0">
                <a:solidFill>
                  <a:srgbClr val="EE1055"/>
                </a:solidFill>
              </a:rPr>
              <a:t>basilisk on its victims. Ginny didn't remember that she did it. Then Reddl decided to get acquainted closer with Potter, and then Ginny stole the diary. He is </a:t>
            </a:r>
            <a:r>
              <a:rPr lang="en-US" dirty="0" err="1">
                <a:solidFill>
                  <a:srgbClr val="EE1055"/>
                </a:solidFill>
              </a:rPr>
              <a:t>Voldemort</a:t>
            </a:r>
            <a:r>
              <a:rPr lang="en-US" dirty="0">
                <a:solidFill>
                  <a:srgbClr val="EE1055"/>
                </a:solidFill>
              </a:rPr>
              <a:t>: name </a:t>
            </a:r>
            <a:r>
              <a:rPr lang="en-US" dirty="0" err="1">
                <a:solidFill>
                  <a:srgbClr val="EE1055"/>
                </a:solidFill>
              </a:rPr>
              <a:t>Voldemort</a:t>
            </a:r>
            <a:r>
              <a:rPr lang="en-US" dirty="0">
                <a:solidFill>
                  <a:srgbClr val="EE1055"/>
                </a:solidFill>
              </a:rPr>
              <a:t> — a name anagram Tom </a:t>
            </a:r>
            <a:r>
              <a:rPr lang="en-US" dirty="0" err="1">
                <a:solidFill>
                  <a:srgbClr val="EE1055"/>
                </a:solidFill>
              </a:rPr>
              <a:t>Narvolo</a:t>
            </a:r>
            <a:r>
              <a:rPr lang="en-US" dirty="0">
                <a:solidFill>
                  <a:srgbClr val="EE1055"/>
                </a:solidFill>
              </a:rPr>
              <a:t> Reddl.</a:t>
            </a:r>
            <a:endParaRPr lang="ru-RU" dirty="0">
              <a:solidFill>
                <a:srgbClr val="EE1055"/>
              </a:solidFill>
            </a:endParaRPr>
          </a:p>
        </p:txBody>
      </p:sp>
    </p:spTree>
    <p:extLst>
      <p:ext uri="{BB962C8B-B14F-4D97-AF65-F5344CB8AC3E}">
        <p14:creationId xmlns:p14="http://schemas.microsoft.com/office/powerpoint/2010/main" val="13846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C:\Documents and Settings\Admin\Рабочий стол\Новая папка\загруженное (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681"/>
            <a:ext cx="4781909" cy="290567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Documents and Settings\Admin\Рабочий стол\Новая папка\images (7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8318" y="8681"/>
            <a:ext cx="4365682" cy="2905674"/>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Documents and Settings\Admin\Рабочий стол\Новая папка\images (7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5305425"/>
            <a:ext cx="2943225" cy="1552575"/>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Documents and Settings\Admin\Рабочий стол\Новая папка\загруженное (4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909122"/>
            <a:ext cx="3668365" cy="3948878"/>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Documents and Settings\Admin\Рабочий стол\Новая папка\загруженное (4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2438" y="2909122"/>
            <a:ext cx="4891562" cy="394887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Documents and Settings\Admin\Рабочий стол\Новая папка\images (7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1850" y="2914355"/>
            <a:ext cx="1781175" cy="3943645"/>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251520" y="332656"/>
            <a:ext cx="8507288" cy="6009531"/>
          </a:xfrm>
        </p:spPr>
        <p:txBody>
          <a:bodyPr>
            <a:normAutofit/>
          </a:bodyPr>
          <a:lstStyle/>
          <a:p>
            <a:pPr marL="0" indent="0">
              <a:buNone/>
            </a:pPr>
            <a:r>
              <a:rPr lang="en-US" dirty="0">
                <a:solidFill>
                  <a:schemeClr val="bg1"/>
                </a:solidFill>
              </a:rPr>
              <a:t>Reddl causes a basilisk to kill Harry Potter, but the phoenix of </a:t>
            </a:r>
            <a:r>
              <a:rPr lang="en-US" dirty="0" err="1">
                <a:solidFill>
                  <a:schemeClr val="bg1"/>
                </a:solidFill>
              </a:rPr>
              <a:t>Fouks</a:t>
            </a:r>
            <a:r>
              <a:rPr lang="en-US" dirty="0">
                <a:solidFill>
                  <a:schemeClr val="bg1"/>
                </a:solidFill>
              </a:rPr>
              <a:t> flies to the aid of the boy and brings the Magic Hat. The phoenix battles to a basilisk and pecks out to it both eyes. In the Hat there is a sword casting by silver which Harry kills a basilisk. Thus the basilisk will hard wound Harry the canine, but the phoenix cries, and Harry's wound recovers. Soon the phoenix brings to Harry the diary, and that pierces the diary with a basilisk canine. From the diary whip ink, poison of a basilisk burns in it a through hole, and Reddl with shout disappears.</a:t>
            </a:r>
            <a:endParaRPr lang="ru-RU" dirty="0">
              <a:solidFill>
                <a:schemeClr val="bg1"/>
              </a:solidFill>
            </a:endParaRPr>
          </a:p>
        </p:txBody>
      </p:sp>
    </p:spTree>
    <p:extLst>
      <p:ext uri="{BB962C8B-B14F-4D97-AF65-F5344CB8AC3E}">
        <p14:creationId xmlns:p14="http://schemas.microsoft.com/office/powerpoint/2010/main" val="1811475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Рабочий стол\Новая папка\images (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3681" y="0"/>
            <a:ext cx="682752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Admin\Рабочий стол\Новая папка\загруженное (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170" y="0"/>
            <a:ext cx="3707905" cy="692304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a:solidFill>
                  <a:schemeClr val="accent6">
                    <a:lumMod val="75000"/>
                  </a:schemeClr>
                </a:solidFill>
              </a:rPr>
              <a:t>DOBBY'S REWARD</a:t>
            </a:r>
            <a:endParaRPr lang="ru-RU" dirty="0">
              <a:solidFill>
                <a:schemeClr val="accent6">
                  <a:lumMod val="75000"/>
                </a:schemeClr>
              </a:solidFill>
            </a:endParaRPr>
          </a:p>
        </p:txBody>
      </p:sp>
      <p:sp>
        <p:nvSpPr>
          <p:cNvPr id="3" name="Объект 2"/>
          <p:cNvSpPr>
            <a:spLocks noGrp="1"/>
          </p:cNvSpPr>
          <p:nvPr>
            <p:ph idx="1"/>
          </p:nvPr>
        </p:nvSpPr>
        <p:spPr>
          <a:xfrm>
            <a:off x="251520" y="1124744"/>
            <a:ext cx="8640960" cy="5328592"/>
          </a:xfrm>
        </p:spPr>
        <p:txBody>
          <a:bodyPr>
            <a:normAutofit fontScale="92500" lnSpcReduction="20000"/>
          </a:bodyPr>
          <a:lstStyle/>
          <a:p>
            <a:pPr marL="0" indent="0">
              <a:buNone/>
            </a:pPr>
            <a:r>
              <a:rPr lang="en-US" dirty="0">
                <a:solidFill>
                  <a:srgbClr val="FFFF00"/>
                </a:solidFill>
              </a:rPr>
              <a:t>Dumbledore comes back to the post at the request of all members of the Board of trustees, except </a:t>
            </a:r>
            <a:r>
              <a:rPr lang="en-US" dirty="0" err="1" smtClean="0">
                <a:solidFill>
                  <a:srgbClr val="FFFF00"/>
                </a:solidFill>
              </a:rPr>
              <a:t>Lycius</a:t>
            </a:r>
            <a:r>
              <a:rPr lang="en-US" dirty="0" smtClean="0">
                <a:solidFill>
                  <a:srgbClr val="FFFF00"/>
                </a:solidFill>
              </a:rPr>
              <a:t> </a:t>
            </a:r>
            <a:r>
              <a:rPr lang="en-US" dirty="0" err="1">
                <a:solidFill>
                  <a:srgbClr val="FFFF00"/>
                </a:solidFill>
              </a:rPr>
              <a:t>Malfoy</a:t>
            </a:r>
            <a:r>
              <a:rPr lang="en-US" dirty="0">
                <a:solidFill>
                  <a:srgbClr val="FFFF00"/>
                </a:solidFill>
              </a:rPr>
              <a:t>. Some members of council hint that their consent to Dumbledore's dismissal was caused by threats to subject to a paternoster of their family. Harry and Dumbledore could expel </a:t>
            </a:r>
            <a:r>
              <a:rPr lang="en-US" dirty="0" err="1" smtClean="0">
                <a:solidFill>
                  <a:srgbClr val="FFFF00"/>
                </a:solidFill>
              </a:rPr>
              <a:t>Lycius</a:t>
            </a:r>
            <a:r>
              <a:rPr lang="en-US" dirty="0" smtClean="0">
                <a:solidFill>
                  <a:srgbClr val="FFFF00"/>
                </a:solidFill>
              </a:rPr>
              <a:t> </a:t>
            </a:r>
            <a:r>
              <a:rPr lang="en-US" dirty="0" err="1">
                <a:solidFill>
                  <a:srgbClr val="FFFF00"/>
                </a:solidFill>
              </a:rPr>
              <a:t>Malfoy</a:t>
            </a:r>
            <a:r>
              <a:rPr lang="en-US" dirty="0">
                <a:solidFill>
                  <a:srgbClr val="FFFF00"/>
                </a:solidFill>
              </a:rPr>
              <a:t> from the Board of trustees, having accused him that it threw Ginny </a:t>
            </a:r>
            <a:r>
              <a:rPr lang="en-US" dirty="0" err="1">
                <a:solidFill>
                  <a:srgbClr val="FFFF00"/>
                </a:solidFill>
              </a:rPr>
              <a:t>Weasley's</a:t>
            </a:r>
            <a:r>
              <a:rPr lang="en-US" dirty="0">
                <a:solidFill>
                  <a:srgbClr val="FFFF00"/>
                </a:solidFill>
              </a:rPr>
              <a:t> diary. </a:t>
            </a:r>
            <a:r>
              <a:rPr lang="en-US" dirty="0" err="1">
                <a:solidFill>
                  <a:srgbClr val="FFFF00"/>
                </a:solidFill>
              </a:rPr>
              <a:t>Malfoy's</a:t>
            </a:r>
            <a:r>
              <a:rPr lang="en-US" dirty="0">
                <a:solidFill>
                  <a:srgbClr val="FFFF00"/>
                </a:solidFill>
              </a:rPr>
              <a:t> attempts to justify were senseless, besides Harry releases Dobby in the cunning way — having wrapped up the sock the diary, it gives </a:t>
            </a:r>
            <a:r>
              <a:rPr lang="en-US" dirty="0" err="1" smtClean="0">
                <a:solidFill>
                  <a:srgbClr val="FFFF00"/>
                </a:solidFill>
              </a:rPr>
              <a:t>Lycius's</a:t>
            </a:r>
            <a:r>
              <a:rPr lang="en-US" dirty="0" smtClean="0">
                <a:solidFill>
                  <a:srgbClr val="FFFF00"/>
                </a:solidFill>
              </a:rPr>
              <a:t> </a:t>
            </a:r>
            <a:r>
              <a:rPr lang="en-US" dirty="0">
                <a:solidFill>
                  <a:srgbClr val="FFFF00"/>
                </a:solidFill>
              </a:rPr>
              <a:t>both things, that throws out a sock and gets directly to Dobby. The elf rejoices to release and banishes </a:t>
            </a:r>
            <a:r>
              <a:rPr lang="en-US" dirty="0" err="1">
                <a:solidFill>
                  <a:srgbClr val="FFFF00"/>
                </a:solidFill>
              </a:rPr>
              <a:t>Malfoy</a:t>
            </a:r>
            <a:r>
              <a:rPr lang="en-US" dirty="0">
                <a:solidFill>
                  <a:srgbClr val="FFFF00"/>
                </a:solidFill>
              </a:rPr>
              <a:t>. From this point he becomes one of Harry's loyal friends.</a:t>
            </a:r>
            <a:endParaRPr lang="ru-RU" dirty="0">
              <a:solidFill>
                <a:srgbClr val="FFFF00"/>
              </a:solidFill>
            </a:endParaRPr>
          </a:p>
        </p:txBody>
      </p:sp>
    </p:spTree>
    <p:extLst>
      <p:ext uri="{BB962C8B-B14F-4D97-AF65-F5344CB8AC3E}">
        <p14:creationId xmlns:p14="http://schemas.microsoft.com/office/powerpoint/2010/main" val="350060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Рабочий стол\Новая папка\images (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20625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95536" y="116632"/>
            <a:ext cx="8229600" cy="1143000"/>
          </a:xfrm>
        </p:spPr>
        <p:txBody>
          <a:bodyPr/>
          <a:lstStyle/>
          <a:p>
            <a:r>
              <a:rPr lang="en-US" dirty="0">
                <a:solidFill>
                  <a:srgbClr val="FF0000"/>
                </a:solidFill>
              </a:rPr>
              <a:t>T</a:t>
            </a:r>
            <a:r>
              <a:rPr lang="en-US" dirty="0" smtClean="0">
                <a:solidFill>
                  <a:srgbClr val="FF0000"/>
                </a:solidFill>
              </a:rPr>
              <a:t>ask</a:t>
            </a:r>
            <a:endParaRPr lang="ru-RU" dirty="0">
              <a:solidFill>
                <a:srgbClr val="FF0000"/>
              </a:solidFill>
            </a:endParaRPr>
          </a:p>
        </p:txBody>
      </p:sp>
      <p:sp>
        <p:nvSpPr>
          <p:cNvPr id="3" name="Объект 2"/>
          <p:cNvSpPr>
            <a:spLocks noGrp="1"/>
          </p:cNvSpPr>
          <p:nvPr>
            <p:ph idx="1"/>
          </p:nvPr>
        </p:nvSpPr>
        <p:spPr>
          <a:xfrm>
            <a:off x="107504" y="1196752"/>
            <a:ext cx="8856984" cy="5544616"/>
          </a:xfrm>
        </p:spPr>
        <p:txBody>
          <a:bodyPr>
            <a:normAutofit/>
          </a:bodyPr>
          <a:lstStyle/>
          <a:p>
            <a:pPr marL="0" indent="0">
              <a:buNone/>
            </a:pPr>
            <a:r>
              <a:rPr lang="ru-RU" dirty="0" smtClean="0">
                <a:solidFill>
                  <a:srgbClr val="FFFF00"/>
                </a:solidFill>
              </a:rPr>
              <a:t>•</a:t>
            </a:r>
            <a:r>
              <a:rPr lang="en-US" dirty="0">
                <a:solidFill>
                  <a:srgbClr val="FFFF00"/>
                </a:solidFill>
              </a:rPr>
              <a:t>to pick up literature for a subject and to study the use of proper names</a:t>
            </a:r>
          </a:p>
          <a:p>
            <a:pPr marL="0" indent="0">
              <a:buNone/>
            </a:pPr>
            <a:r>
              <a:rPr lang="en-US" dirty="0">
                <a:solidFill>
                  <a:srgbClr val="FFFF00"/>
                </a:solidFill>
              </a:rPr>
              <a:t>in works of English writers;</a:t>
            </a:r>
          </a:p>
          <a:p>
            <a:pPr marL="0" indent="0">
              <a:buNone/>
            </a:pPr>
            <a:r>
              <a:rPr lang="en-US" dirty="0">
                <a:solidFill>
                  <a:srgbClr val="FFFF00"/>
                </a:solidFill>
              </a:rPr>
              <a:t>• to work a material of the text of the novel for the purpose of selection of proper names;</a:t>
            </a:r>
          </a:p>
          <a:p>
            <a:pPr marL="0" indent="0">
              <a:buNone/>
            </a:pPr>
            <a:r>
              <a:rPr lang="en-US" dirty="0">
                <a:solidFill>
                  <a:srgbClr val="FFFF00"/>
                </a:solidFill>
              </a:rPr>
              <a:t>• to </a:t>
            </a:r>
            <a:r>
              <a:rPr lang="en-US" dirty="0" err="1">
                <a:solidFill>
                  <a:srgbClr val="FFFF00"/>
                </a:solidFill>
              </a:rPr>
              <a:t>analyse</a:t>
            </a:r>
            <a:r>
              <a:rPr lang="en-US" dirty="0">
                <a:solidFill>
                  <a:srgbClr val="FFFF00"/>
                </a:solidFill>
              </a:rPr>
              <a:t> morphemic structure of the chosen names in work;</a:t>
            </a:r>
          </a:p>
          <a:p>
            <a:pPr marL="0" indent="0">
              <a:buNone/>
            </a:pPr>
            <a:r>
              <a:rPr lang="en-US" dirty="0">
                <a:solidFill>
                  <a:srgbClr val="FFFF00"/>
                </a:solidFill>
              </a:rPr>
              <a:t>• to compare results to the characteristic of the hero, this author;</a:t>
            </a:r>
          </a:p>
          <a:p>
            <a:pPr marL="0" indent="0">
              <a:buNone/>
            </a:pPr>
            <a:r>
              <a:rPr lang="en-US" dirty="0">
                <a:solidFill>
                  <a:srgbClr val="FFFF00"/>
                </a:solidFill>
              </a:rPr>
              <a:t>• to find out, whether these names are "speaking".</a:t>
            </a:r>
            <a:endParaRPr lang="ru-RU" dirty="0">
              <a:solidFill>
                <a:srgbClr val="FFFF00"/>
              </a:solidFill>
            </a:endParaRPr>
          </a:p>
        </p:txBody>
      </p:sp>
    </p:spTree>
    <p:extLst>
      <p:ext uri="{BB962C8B-B14F-4D97-AF65-F5344CB8AC3E}">
        <p14:creationId xmlns:p14="http://schemas.microsoft.com/office/powerpoint/2010/main" val="309045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Documents and Settings\Admin\Рабочий стол\Новая папка\загруженное (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12454"/>
            <a:ext cx="8229600" cy="1143000"/>
          </a:xfrm>
        </p:spPr>
        <p:txBody>
          <a:bodyPr/>
          <a:lstStyle/>
          <a:p>
            <a:r>
              <a:rPr lang="en-US" dirty="0">
                <a:solidFill>
                  <a:srgbClr val="FF3399"/>
                </a:solidFill>
              </a:rPr>
              <a:t>C</a:t>
            </a:r>
            <a:r>
              <a:rPr lang="en-US" dirty="0" smtClean="0">
                <a:solidFill>
                  <a:srgbClr val="FF3399"/>
                </a:solidFill>
              </a:rPr>
              <a:t>onclusion</a:t>
            </a:r>
            <a:endParaRPr lang="ru-RU" dirty="0">
              <a:solidFill>
                <a:srgbClr val="FF3399"/>
              </a:solidFill>
            </a:endParaRPr>
          </a:p>
        </p:txBody>
      </p:sp>
      <p:sp>
        <p:nvSpPr>
          <p:cNvPr id="3" name="Объект 2"/>
          <p:cNvSpPr>
            <a:spLocks noGrp="1"/>
          </p:cNvSpPr>
          <p:nvPr>
            <p:ph idx="1"/>
          </p:nvPr>
        </p:nvSpPr>
        <p:spPr>
          <a:xfrm>
            <a:off x="323528" y="1196752"/>
            <a:ext cx="8640960" cy="5544616"/>
          </a:xfrm>
        </p:spPr>
        <p:txBody>
          <a:bodyPr>
            <a:normAutofit lnSpcReduction="10000"/>
          </a:bodyPr>
          <a:lstStyle/>
          <a:p>
            <a:pPr marL="0" indent="0">
              <a:buNone/>
            </a:pPr>
            <a:r>
              <a:rPr lang="en-US" dirty="0">
                <a:solidFill>
                  <a:srgbClr val="FFFF00"/>
                </a:solidFill>
              </a:rPr>
              <a:t>The most volume and deep characteristic of the character is his name. Choosing a name for the hero, the author often concludes in it many signs, allowing us it is better to understand the character. As J. K. </a:t>
            </a:r>
            <a:r>
              <a:rPr lang="en-US" dirty="0" smtClean="0">
                <a:solidFill>
                  <a:srgbClr val="FFFF00"/>
                </a:solidFill>
              </a:rPr>
              <a:t>Rowling </a:t>
            </a:r>
            <a:r>
              <a:rPr lang="en-US" dirty="0">
                <a:solidFill>
                  <a:srgbClr val="FFFF00"/>
                </a:solidFill>
              </a:rPr>
              <a:t>arrived also, naming the heroes such names. Having finished research, we can draw a conclusion that J. K. </a:t>
            </a:r>
            <a:r>
              <a:rPr lang="en-US" dirty="0" smtClean="0">
                <a:solidFill>
                  <a:srgbClr val="FFFF00"/>
                </a:solidFill>
              </a:rPr>
              <a:t>Rowling </a:t>
            </a:r>
            <a:r>
              <a:rPr lang="en-US" dirty="0">
                <a:solidFill>
                  <a:srgbClr val="FFFF00"/>
                </a:solidFill>
              </a:rPr>
              <a:t>really gave to the heroes assumed names, and these names reflect character of the hero, show his inner world, that is noticeable not at once, the one whom he is actually. Thus, our hypothesis completely was confirmed.</a:t>
            </a:r>
            <a:endParaRPr lang="ru-RU" dirty="0">
              <a:solidFill>
                <a:srgbClr val="FFFF00"/>
              </a:solidFill>
            </a:endParaRPr>
          </a:p>
        </p:txBody>
      </p:sp>
    </p:spTree>
    <p:extLst>
      <p:ext uri="{BB962C8B-B14F-4D97-AF65-F5344CB8AC3E}">
        <p14:creationId xmlns:p14="http://schemas.microsoft.com/office/powerpoint/2010/main" val="111050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Admin\Рабочий стол\Новая папка\images (7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47" y="7504"/>
            <a:ext cx="9224505" cy="685049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smtClean="0">
                <a:solidFill>
                  <a:srgbClr val="FFFF00"/>
                </a:solidFill>
              </a:rPr>
              <a:t>Thanks </a:t>
            </a:r>
            <a:r>
              <a:rPr lang="en-US" dirty="0">
                <a:solidFill>
                  <a:srgbClr val="FFFF00"/>
                </a:solidFill>
              </a:rPr>
              <a:t>for attention</a:t>
            </a:r>
            <a:endParaRPr lang="ru-RU" dirty="0">
              <a:solidFill>
                <a:srgbClr val="FFFF00"/>
              </a:solidFill>
            </a:endParaRPr>
          </a:p>
        </p:txBody>
      </p:sp>
    </p:spTree>
    <p:extLst>
      <p:ext uri="{BB962C8B-B14F-4D97-AF65-F5344CB8AC3E}">
        <p14:creationId xmlns:p14="http://schemas.microsoft.com/office/powerpoint/2010/main" val="386513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Documents and Settings\Admin\Рабочий стол\Новая папка\загруженное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12" y="1"/>
            <a:ext cx="3028949" cy="2706522"/>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Documents and Settings\Admin\Рабочий стол\Новая папка\images (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9" y="2706523"/>
            <a:ext cx="2896636" cy="418230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Documents and Settings\Admin\Рабочий стол\Новая папка\images (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2337" y="-99391"/>
            <a:ext cx="6251663" cy="6988224"/>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0" y="0"/>
            <a:ext cx="4572000" cy="2996952"/>
          </a:xfrm>
        </p:spPr>
        <p:txBody>
          <a:bodyPr>
            <a:normAutofit/>
          </a:bodyPr>
          <a:lstStyle/>
          <a:p>
            <a:pPr marL="0" indent="0">
              <a:buNone/>
            </a:pPr>
            <a:r>
              <a:rPr lang="en-US" dirty="0" smtClean="0">
                <a:solidFill>
                  <a:schemeClr val="bg1">
                    <a:lumMod val="95000"/>
                  </a:schemeClr>
                </a:solidFill>
              </a:rPr>
              <a:t>If </a:t>
            </a:r>
            <a:r>
              <a:rPr lang="en-US" dirty="0">
                <a:solidFill>
                  <a:schemeClr val="bg1">
                    <a:lumMod val="95000"/>
                  </a:schemeClr>
                </a:solidFill>
              </a:rPr>
              <a:t>J. K. </a:t>
            </a:r>
            <a:r>
              <a:rPr lang="en-US" dirty="0" smtClean="0">
                <a:solidFill>
                  <a:schemeClr val="bg1">
                    <a:lumMod val="95000"/>
                  </a:schemeClr>
                </a:solidFill>
              </a:rPr>
              <a:t>Rowling </a:t>
            </a:r>
            <a:r>
              <a:rPr lang="en-US" dirty="0">
                <a:solidFill>
                  <a:schemeClr val="bg1">
                    <a:lumMod val="95000"/>
                  </a:schemeClr>
                </a:solidFill>
              </a:rPr>
              <a:t>gave to the heroes assumed names,</a:t>
            </a:r>
          </a:p>
          <a:p>
            <a:pPr marL="0" indent="0">
              <a:buNone/>
            </a:pPr>
            <a:r>
              <a:rPr lang="en-US" dirty="0">
                <a:solidFill>
                  <a:schemeClr val="bg1">
                    <a:lumMod val="95000"/>
                  </a:schemeClr>
                </a:solidFill>
              </a:rPr>
              <a:t>these names can be "telling" and reflect their character.</a:t>
            </a:r>
            <a:endParaRPr lang="ru-RU" dirty="0">
              <a:solidFill>
                <a:schemeClr val="bg1">
                  <a:lumMod val="95000"/>
                </a:schemeClr>
              </a:solidFill>
            </a:endParaRPr>
          </a:p>
        </p:txBody>
      </p:sp>
    </p:spTree>
    <p:extLst>
      <p:ext uri="{BB962C8B-B14F-4D97-AF65-F5344CB8AC3E}">
        <p14:creationId xmlns:p14="http://schemas.microsoft.com/office/powerpoint/2010/main" val="974278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2" name="Picture 8" descr="C:\Documents and Settings\Admin\Рабочий стол\Новая папка\images (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6104" y="-25743"/>
            <a:ext cx="5206152" cy="2962269"/>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Documents and Settings\Admin\Рабочий стол\Новая папка\images (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3625" y="2910787"/>
            <a:ext cx="2220375" cy="3947214"/>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Documents and Settings\Admin\Рабочий стол\Новая папка\images (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910786"/>
            <a:ext cx="6948264" cy="3947214"/>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Documents and Settings\Admin\Рабочий стол\Новая папка\images (1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6166" y="0"/>
            <a:ext cx="5632270" cy="291078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23528" y="116632"/>
            <a:ext cx="8363272" cy="1152128"/>
          </a:xfrm>
        </p:spPr>
        <p:txBody>
          <a:bodyPr>
            <a:normAutofit/>
          </a:bodyPr>
          <a:lstStyle/>
          <a:p>
            <a:r>
              <a:rPr lang="en-US" dirty="0">
                <a:solidFill>
                  <a:srgbClr val="FFFF00"/>
                </a:solidFill>
              </a:rPr>
              <a:t>THE WORST BIRTHDAY</a:t>
            </a:r>
            <a:endParaRPr lang="ru-RU" dirty="0">
              <a:solidFill>
                <a:srgbClr val="FFFF00"/>
              </a:solidFill>
            </a:endParaRPr>
          </a:p>
        </p:txBody>
      </p:sp>
      <p:sp>
        <p:nvSpPr>
          <p:cNvPr id="3" name="Объект 2"/>
          <p:cNvSpPr>
            <a:spLocks noGrp="1"/>
          </p:cNvSpPr>
          <p:nvPr>
            <p:ph idx="1"/>
          </p:nvPr>
        </p:nvSpPr>
        <p:spPr>
          <a:xfrm>
            <a:off x="323528" y="1124744"/>
            <a:ext cx="8640960" cy="5400600"/>
          </a:xfrm>
        </p:spPr>
        <p:txBody>
          <a:bodyPr>
            <a:normAutofit lnSpcReduction="10000"/>
          </a:bodyPr>
          <a:lstStyle/>
          <a:p>
            <a:pPr marL="0" indent="0">
              <a:buNone/>
            </a:pPr>
            <a:r>
              <a:rPr lang="en-US" dirty="0">
                <a:solidFill>
                  <a:schemeClr val="accent6">
                    <a:lumMod val="60000"/>
                    <a:lumOff val="40000"/>
                  </a:schemeClr>
                </a:solidFill>
              </a:rPr>
              <a:t>Action of the second novel about Harry Potter begins in his 12th birthday, on July 31, 1992. Since the beginning of summer Harry didn't receive any letter from Ron or Hermione. In the same evening in Harry's room there is a house elf by the name of Dobby and declares that Harry Potter can't come back to </a:t>
            </a:r>
            <a:r>
              <a:rPr lang="en-US" dirty="0" err="1">
                <a:solidFill>
                  <a:schemeClr val="accent6">
                    <a:lumMod val="60000"/>
                    <a:lumOff val="40000"/>
                  </a:schemeClr>
                </a:solidFill>
              </a:rPr>
              <a:t>Hogvarts</a:t>
            </a:r>
            <a:r>
              <a:rPr lang="en-US" dirty="0">
                <a:solidFill>
                  <a:schemeClr val="accent6">
                    <a:lumMod val="60000"/>
                    <a:lumOff val="40000"/>
                  </a:schemeClr>
                </a:solidFill>
              </a:rPr>
              <a:t>, there it is threatened by terrible danger. Three days of Potter keep locked up, as if in prison. At night to Harry there come </a:t>
            </a:r>
            <a:r>
              <a:rPr lang="en-US" dirty="0" err="1">
                <a:solidFill>
                  <a:schemeClr val="accent6">
                    <a:lumMod val="60000"/>
                    <a:lumOff val="40000"/>
                  </a:schemeClr>
                </a:solidFill>
              </a:rPr>
              <a:t>Weasley's</a:t>
            </a:r>
            <a:r>
              <a:rPr lang="en-US" dirty="0">
                <a:solidFill>
                  <a:schemeClr val="accent6">
                    <a:lumMod val="60000"/>
                    <a:lumOff val="40000"/>
                  </a:schemeClr>
                </a:solidFill>
              </a:rPr>
              <a:t> brothers — Ron, Fred and George — on belonging to their father flying "Ford England", get out and take away to itself home.</a:t>
            </a:r>
            <a:endParaRPr lang="ru-RU" dirty="0">
              <a:solidFill>
                <a:schemeClr val="accent6">
                  <a:lumMod val="60000"/>
                  <a:lumOff val="40000"/>
                </a:schemeClr>
              </a:solidFill>
            </a:endParaRPr>
          </a:p>
        </p:txBody>
      </p:sp>
    </p:spTree>
    <p:extLst>
      <p:ext uri="{BB962C8B-B14F-4D97-AF65-F5344CB8AC3E}">
        <p14:creationId xmlns:p14="http://schemas.microsoft.com/office/powerpoint/2010/main" val="2922768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Рабочий стол\Новая папка\загруженное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30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0" y="26125"/>
            <a:ext cx="6912768" cy="6839177"/>
          </a:xfrm>
        </p:spPr>
        <p:txBody>
          <a:bodyPr>
            <a:normAutofit/>
          </a:bodyPr>
          <a:lstStyle/>
          <a:p>
            <a:pPr marL="0" indent="0">
              <a:buNone/>
            </a:pPr>
            <a:r>
              <a:rPr lang="en-US" dirty="0">
                <a:solidFill>
                  <a:schemeClr val="accent1">
                    <a:lumMod val="75000"/>
                  </a:schemeClr>
                </a:solidFill>
              </a:rPr>
              <a:t>Probably, the surname of </a:t>
            </a:r>
            <a:r>
              <a:rPr lang="en-US" dirty="0">
                <a:solidFill>
                  <a:srgbClr val="FFFF00"/>
                </a:solidFill>
              </a:rPr>
              <a:t>Potter</a:t>
            </a:r>
            <a:r>
              <a:rPr lang="en-US" dirty="0">
                <a:solidFill>
                  <a:schemeClr val="accent1">
                    <a:lumMod val="75000"/>
                  </a:schemeClr>
                </a:solidFill>
              </a:rPr>
              <a:t> is educated from the word </a:t>
            </a:r>
            <a:r>
              <a:rPr lang="en-US" dirty="0">
                <a:solidFill>
                  <a:srgbClr val="FFFF00"/>
                </a:solidFill>
              </a:rPr>
              <a:t>pot</a:t>
            </a:r>
            <a:r>
              <a:rPr lang="en-US" dirty="0">
                <a:solidFill>
                  <a:schemeClr val="accent1">
                    <a:lumMod val="75000"/>
                  </a:schemeClr>
                </a:solidFill>
              </a:rPr>
              <a:t>. Possibly, it because Harry</a:t>
            </a:r>
          </a:p>
          <a:p>
            <a:pPr marL="0" indent="0">
              <a:buNone/>
            </a:pPr>
            <a:r>
              <a:rPr lang="en-US" dirty="0">
                <a:solidFill>
                  <a:schemeClr val="accent1">
                    <a:lumMod val="75000"/>
                  </a:schemeClr>
                </a:solidFill>
              </a:rPr>
              <a:t>it was similar to a pot in respect of that contained in itself all </a:t>
            </a:r>
            <a:r>
              <a:rPr lang="en-US" dirty="0" smtClean="0">
                <a:solidFill>
                  <a:schemeClr val="accent1">
                    <a:lumMod val="75000"/>
                  </a:schemeClr>
                </a:solidFill>
              </a:rPr>
              <a:t>troubles, occurring </a:t>
            </a:r>
            <a:r>
              <a:rPr lang="en-US" dirty="0">
                <a:solidFill>
                  <a:schemeClr val="accent1">
                    <a:lumMod val="75000"/>
                  </a:schemeClr>
                </a:solidFill>
              </a:rPr>
              <a:t>in the magic world. It is also possible to assume that Potter is similar on value to pot phrase</a:t>
            </a:r>
          </a:p>
          <a:p>
            <a:pPr marL="0" indent="0">
              <a:buNone/>
            </a:pPr>
            <a:r>
              <a:rPr lang="en-US" dirty="0">
                <a:solidFill>
                  <a:schemeClr val="accent1">
                    <a:lumMod val="75000"/>
                  </a:schemeClr>
                </a:solidFill>
              </a:rPr>
              <a:t>luck (when you take pot luck, you choose </a:t>
            </a:r>
            <a:r>
              <a:rPr lang="en-US" dirty="0" err="1">
                <a:solidFill>
                  <a:schemeClr val="accent1">
                    <a:lumMod val="75000"/>
                  </a:schemeClr>
                </a:solidFill>
              </a:rPr>
              <a:t>sth</a:t>
            </a:r>
            <a:r>
              <a:rPr lang="en-US" dirty="0">
                <a:solidFill>
                  <a:schemeClr val="accent1">
                    <a:lumMod val="75000"/>
                  </a:schemeClr>
                </a:solidFill>
              </a:rPr>
              <a:t> or go somewhere without knowing</a:t>
            </a:r>
          </a:p>
          <a:p>
            <a:pPr marL="0" indent="0">
              <a:buNone/>
            </a:pPr>
            <a:r>
              <a:rPr lang="en-US" dirty="0">
                <a:solidFill>
                  <a:schemeClr val="accent1">
                    <a:lumMod val="75000"/>
                  </a:schemeClr>
                </a:solidFill>
              </a:rPr>
              <a:t>very much about it, but hope that it will be good, pleasant, </a:t>
            </a:r>
            <a:r>
              <a:rPr lang="en-US" dirty="0" err="1">
                <a:solidFill>
                  <a:schemeClr val="accent1">
                    <a:lumMod val="75000"/>
                  </a:schemeClr>
                </a:solidFill>
              </a:rPr>
              <a:t>etc</a:t>
            </a:r>
            <a:r>
              <a:rPr lang="en-US" dirty="0">
                <a:solidFill>
                  <a:schemeClr val="accent1">
                    <a:lumMod val="75000"/>
                  </a:schemeClr>
                </a:solidFill>
              </a:rPr>
              <a:t>).</a:t>
            </a:r>
            <a:endParaRPr lang="ru-RU" dirty="0">
              <a:solidFill>
                <a:schemeClr val="accent1">
                  <a:lumMod val="75000"/>
                </a:schemeClr>
              </a:solidFill>
            </a:endParaRPr>
          </a:p>
        </p:txBody>
      </p:sp>
    </p:spTree>
    <p:extLst>
      <p:ext uri="{BB962C8B-B14F-4D97-AF65-F5344CB8AC3E}">
        <p14:creationId xmlns:p14="http://schemas.microsoft.com/office/powerpoint/2010/main" val="300591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Рабочий стол\Новая папка\images (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02" y="3447662"/>
            <a:ext cx="4311209" cy="3410338"/>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C:\Documents and Settings\Admin\Рабочий стол\Новая папка\загруженное (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6166"/>
            <a:ext cx="4317980" cy="347165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Documents and Settings\Admin\Рабочий стол\Новая папка\загруженное (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9807" y="0"/>
            <a:ext cx="486419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95536" y="116632"/>
            <a:ext cx="8229600" cy="1143000"/>
          </a:xfrm>
        </p:spPr>
        <p:txBody>
          <a:bodyPr/>
          <a:lstStyle/>
          <a:p>
            <a:r>
              <a:rPr lang="en-US" dirty="0">
                <a:solidFill>
                  <a:schemeClr val="accent6"/>
                </a:solidFill>
              </a:rPr>
              <a:t>THE BURROW</a:t>
            </a:r>
            <a:endParaRPr lang="ru-RU" dirty="0">
              <a:solidFill>
                <a:schemeClr val="accent6"/>
              </a:solidFill>
            </a:endParaRPr>
          </a:p>
        </p:txBody>
      </p:sp>
      <p:sp>
        <p:nvSpPr>
          <p:cNvPr id="3" name="Объект 2"/>
          <p:cNvSpPr>
            <a:spLocks noGrp="1"/>
          </p:cNvSpPr>
          <p:nvPr>
            <p:ph idx="1"/>
          </p:nvPr>
        </p:nvSpPr>
        <p:spPr>
          <a:xfrm>
            <a:off x="0" y="1124744"/>
            <a:ext cx="8686800" cy="5616624"/>
          </a:xfrm>
        </p:spPr>
        <p:txBody>
          <a:bodyPr>
            <a:normAutofit fontScale="92500" lnSpcReduction="10000"/>
          </a:bodyPr>
          <a:lstStyle/>
          <a:p>
            <a:pPr marL="0" indent="0">
              <a:buNone/>
            </a:pPr>
            <a:r>
              <a:rPr lang="en-US" dirty="0">
                <a:solidFill>
                  <a:schemeClr val="bg1"/>
                </a:solidFill>
              </a:rPr>
              <a:t>Potter spends the rest of vacation with </a:t>
            </a:r>
            <a:r>
              <a:rPr lang="en-US" dirty="0" err="1">
                <a:solidFill>
                  <a:schemeClr val="bg1"/>
                </a:solidFill>
              </a:rPr>
              <a:t>Weasley's</a:t>
            </a:r>
            <a:r>
              <a:rPr lang="en-US" dirty="0">
                <a:solidFill>
                  <a:schemeClr val="bg1"/>
                </a:solidFill>
              </a:rPr>
              <a:t> family. They receive it as native: Ron's mother, Mollie </a:t>
            </a:r>
            <a:r>
              <a:rPr lang="en-US" dirty="0" err="1">
                <a:solidFill>
                  <a:schemeClr val="bg1"/>
                </a:solidFill>
              </a:rPr>
              <a:t>Weasley</a:t>
            </a:r>
            <a:r>
              <a:rPr lang="en-US" dirty="0">
                <a:solidFill>
                  <a:schemeClr val="bg1"/>
                </a:solidFill>
              </a:rPr>
              <a:t>, constantly with love cares of Harry, and the father Rhone, the employee of the Ministry of Magic of England Arthur </a:t>
            </a:r>
            <a:r>
              <a:rPr lang="en-US" dirty="0" err="1">
                <a:solidFill>
                  <a:schemeClr val="bg1"/>
                </a:solidFill>
              </a:rPr>
              <a:t>Weasley</a:t>
            </a:r>
            <a:r>
              <a:rPr lang="en-US" dirty="0">
                <a:solidFill>
                  <a:schemeClr val="bg1"/>
                </a:solidFill>
              </a:rPr>
              <a:t>, becomes friend Harry and asks him on different inventions </a:t>
            </a:r>
            <a:r>
              <a:rPr lang="en-US" dirty="0" err="1" smtClean="0">
                <a:solidFill>
                  <a:schemeClr val="bg1"/>
                </a:solidFill>
              </a:rPr>
              <a:t>muggles</a:t>
            </a:r>
            <a:r>
              <a:rPr lang="en-US" dirty="0" smtClean="0">
                <a:solidFill>
                  <a:schemeClr val="bg1"/>
                </a:solidFill>
              </a:rPr>
              <a:t> of </a:t>
            </a:r>
            <a:r>
              <a:rPr lang="en-US" dirty="0">
                <a:solidFill>
                  <a:schemeClr val="bg1"/>
                </a:solidFill>
              </a:rPr>
              <a:t>which is fond. Ginny </a:t>
            </a:r>
            <a:r>
              <a:rPr lang="en-US" dirty="0" err="1">
                <a:solidFill>
                  <a:schemeClr val="bg1"/>
                </a:solidFill>
              </a:rPr>
              <a:t>Weasley</a:t>
            </a:r>
            <a:r>
              <a:rPr lang="en-US" dirty="0">
                <a:solidFill>
                  <a:schemeClr val="bg1"/>
                </a:solidFill>
              </a:rPr>
              <a:t> going this year on the first course of </a:t>
            </a:r>
            <a:r>
              <a:rPr lang="en-US" dirty="0" err="1">
                <a:solidFill>
                  <a:schemeClr val="bg1"/>
                </a:solidFill>
              </a:rPr>
              <a:t>Hogvarts</a:t>
            </a:r>
            <a:r>
              <a:rPr lang="en-US" dirty="0">
                <a:solidFill>
                  <a:schemeClr val="bg1"/>
                </a:solidFill>
              </a:rPr>
              <a:t>, reddens and is confused at the sight of Harry. Harry and </a:t>
            </a:r>
            <a:r>
              <a:rPr lang="en-US" dirty="0" err="1">
                <a:solidFill>
                  <a:schemeClr val="bg1"/>
                </a:solidFill>
              </a:rPr>
              <a:t>Weasley's</a:t>
            </a:r>
            <a:r>
              <a:rPr lang="en-US" dirty="0">
                <a:solidFill>
                  <a:schemeClr val="bg1"/>
                </a:solidFill>
              </a:rPr>
              <a:t> family go to do shopping before school to </a:t>
            </a:r>
            <a:r>
              <a:rPr lang="en-US" dirty="0" smtClean="0">
                <a:solidFill>
                  <a:schemeClr val="bg1"/>
                </a:solidFill>
              </a:rPr>
              <a:t>Slanting Lane</a:t>
            </a:r>
            <a:r>
              <a:rPr lang="en-US" dirty="0">
                <a:solidFill>
                  <a:schemeClr val="bg1"/>
                </a:solidFill>
              </a:rPr>
              <a:t>, using flying gunpowder. Harry incidentally gets to </a:t>
            </a:r>
            <a:r>
              <a:rPr lang="en-US" dirty="0" err="1">
                <a:solidFill>
                  <a:schemeClr val="bg1"/>
                </a:solidFill>
              </a:rPr>
              <a:t>Lyutny</a:t>
            </a:r>
            <a:r>
              <a:rPr lang="en-US" dirty="0">
                <a:solidFill>
                  <a:schemeClr val="bg1"/>
                </a:solidFill>
              </a:rPr>
              <a:t> Lane, to horrible shop "</a:t>
            </a:r>
            <a:r>
              <a:rPr lang="en-US" dirty="0" err="1">
                <a:solidFill>
                  <a:schemeClr val="bg1"/>
                </a:solidFill>
              </a:rPr>
              <a:t>Gorbin</a:t>
            </a:r>
            <a:r>
              <a:rPr lang="en-US" dirty="0">
                <a:solidFill>
                  <a:schemeClr val="bg1"/>
                </a:solidFill>
              </a:rPr>
              <a:t> and Burke". There he sees Draco </a:t>
            </a:r>
            <a:r>
              <a:rPr lang="en-US" dirty="0" err="1">
                <a:solidFill>
                  <a:schemeClr val="bg1"/>
                </a:solidFill>
              </a:rPr>
              <a:t>Malfoy</a:t>
            </a:r>
            <a:r>
              <a:rPr lang="en-US" dirty="0">
                <a:solidFill>
                  <a:schemeClr val="bg1"/>
                </a:solidFill>
              </a:rPr>
              <a:t> and his father Lucius </a:t>
            </a:r>
            <a:r>
              <a:rPr lang="en-US" dirty="0" smtClean="0">
                <a:solidFill>
                  <a:schemeClr val="bg1"/>
                </a:solidFill>
              </a:rPr>
              <a:t> which </a:t>
            </a:r>
            <a:r>
              <a:rPr lang="en-US" dirty="0">
                <a:solidFill>
                  <a:schemeClr val="bg1"/>
                </a:solidFill>
              </a:rPr>
              <a:t>something sells.</a:t>
            </a:r>
            <a:endParaRPr lang="ru-RU" dirty="0" smtClean="0">
              <a:solidFill>
                <a:schemeClr val="bg1"/>
              </a:solidFill>
            </a:endParaRPr>
          </a:p>
        </p:txBody>
      </p:sp>
    </p:spTree>
    <p:extLst>
      <p:ext uri="{BB962C8B-B14F-4D97-AF65-F5344CB8AC3E}">
        <p14:creationId xmlns:p14="http://schemas.microsoft.com/office/powerpoint/2010/main" val="65836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Admin\Рабочий стол\Новая папка\images (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632" y="3098800"/>
            <a:ext cx="9144000" cy="37592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Documents and Settings\Admin\Рабочий стол\Новая папка\загруженное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
            <a:ext cx="4067944"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Documents and Settings\Admin\Рабочий стол\Новая папка\загруженное (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2481510" cy="30988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Documents and Settings\Admin\Рабочий стол\Новая папка\загруженное (1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1510" y="-1"/>
            <a:ext cx="2594546" cy="3211072"/>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9512" y="0"/>
            <a:ext cx="5760640" cy="6669360"/>
          </a:xfrm>
        </p:spPr>
        <p:txBody>
          <a:bodyPr>
            <a:normAutofit fontScale="92500" lnSpcReduction="10000"/>
          </a:bodyPr>
          <a:lstStyle/>
          <a:p>
            <a:pPr marL="0" indent="0">
              <a:buNone/>
            </a:pPr>
            <a:r>
              <a:rPr lang="en-US" dirty="0">
                <a:solidFill>
                  <a:schemeClr val="accent5">
                    <a:lumMod val="60000"/>
                    <a:lumOff val="40000"/>
                  </a:schemeClr>
                </a:solidFill>
              </a:rPr>
              <a:t>Ron </a:t>
            </a:r>
            <a:r>
              <a:rPr lang="en-US" dirty="0" err="1">
                <a:solidFill>
                  <a:schemeClr val="accent5">
                    <a:lumMod val="60000"/>
                    <a:lumOff val="40000"/>
                  </a:schemeClr>
                </a:solidFill>
              </a:rPr>
              <a:t>Weasley</a:t>
            </a:r>
            <a:r>
              <a:rPr lang="en-US" dirty="0">
                <a:solidFill>
                  <a:schemeClr val="accent5">
                    <a:lumMod val="60000"/>
                    <a:lumOff val="40000"/>
                  </a:schemeClr>
                </a:solidFill>
              </a:rPr>
              <a:t> – the second-year student, Harry Potter's best </a:t>
            </a:r>
            <a:r>
              <a:rPr lang="en-US" dirty="0" smtClean="0">
                <a:solidFill>
                  <a:schemeClr val="accent5">
                    <a:lumMod val="60000"/>
                    <a:lumOff val="40000"/>
                  </a:schemeClr>
                </a:solidFill>
              </a:rPr>
              <a:t>friend.</a:t>
            </a:r>
          </a:p>
          <a:p>
            <a:pPr marL="0" indent="0">
              <a:buNone/>
            </a:pPr>
            <a:r>
              <a:rPr lang="en-US" dirty="0" smtClean="0">
                <a:solidFill>
                  <a:schemeClr val="accent5">
                    <a:lumMod val="60000"/>
                    <a:lumOff val="40000"/>
                  </a:schemeClr>
                </a:solidFill>
              </a:rPr>
              <a:t>I arrived </a:t>
            </a:r>
            <a:r>
              <a:rPr lang="en-US" dirty="0">
                <a:solidFill>
                  <a:schemeClr val="accent5">
                    <a:lumMod val="60000"/>
                    <a:lumOff val="40000"/>
                  </a:schemeClr>
                </a:solidFill>
              </a:rPr>
              <a:t>on Gryffindor faculty, as well as all members of his big </a:t>
            </a:r>
            <a:r>
              <a:rPr lang="en-US" dirty="0" err="1" smtClean="0">
                <a:solidFill>
                  <a:schemeClr val="accent5">
                    <a:lumMod val="60000"/>
                    <a:lumOff val="40000"/>
                  </a:schemeClr>
                </a:solidFill>
              </a:rPr>
              <a:t>family.As</a:t>
            </a:r>
            <a:r>
              <a:rPr lang="en-US" dirty="0" smtClean="0">
                <a:solidFill>
                  <a:schemeClr val="accent5">
                    <a:lumMod val="60000"/>
                    <a:lumOff val="40000"/>
                  </a:schemeClr>
                </a:solidFill>
              </a:rPr>
              <a:t> </a:t>
            </a:r>
            <a:r>
              <a:rPr lang="en-US" dirty="0">
                <a:solidFill>
                  <a:schemeClr val="accent5">
                    <a:lumMod val="60000"/>
                    <a:lumOff val="40000"/>
                  </a:schemeClr>
                </a:solidFill>
              </a:rPr>
              <a:t>we know that Ron was the high and thin guy, with </a:t>
            </a:r>
            <a:r>
              <a:rPr lang="en-US" dirty="0" smtClean="0">
                <a:solidFill>
                  <a:schemeClr val="accent5">
                    <a:lumMod val="60000"/>
                    <a:lumOff val="40000"/>
                  </a:schemeClr>
                </a:solidFill>
              </a:rPr>
              <a:t>red hair</a:t>
            </a:r>
            <a:r>
              <a:rPr lang="en-US" dirty="0">
                <a:solidFill>
                  <a:schemeClr val="accent5">
                    <a:lumMod val="60000"/>
                    <a:lumOff val="40000"/>
                  </a:schemeClr>
                </a:solidFill>
              </a:rPr>
              <a:t>, therefore, it is possible to assume that </a:t>
            </a:r>
            <a:r>
              <a:rPr lang="en-US" dirty="0" err="1">
                <a:solidFill>
                  <a:schemeClr val="accent5">
                    <a:lumMod val="60000"/>
                    <a:lumOff val="40000"/>
                  </a:schemeClr>
                </a:solidFill>
              </a:rPr>
              <a:t>Weasley</a:t>
            </a:r>
            <a:r>
              <a:rPr lang="en-US" dirty="0">
                <a:solidFill>
                  <a:schemeClr val="accent5">
                    <a:lumMod val="60000"/>
                    <a:lumOff val="40000"/>
                  </a:schemeClr>
                </a:solidFill>
              </a:rPr>
              <a:t> is educated </a:t>
            </a:r>
            <a:r>
              <a:rPr lang="en-US" dirty="0" smtClean="0">
                <a:solidFill>
                  <a:schemeClr val="accent5">
                    <a:lumMod val="60000"/>
                    <a:lumOff val="40000"/>
                  </a:schemeClr>
                </a:solidFill>
              </a:rPr>
              <a:t>from words </a:t>
            </a:r>
            <a:r>
              <a:rPr lang="en-US" dirty="0">
                <a:solidFill>
                  <a:schemeClr val="accent5">
                    <a:lumMod val="60000"/>
                    <a:lumOff val="40000"/>
                  </a:schemeClr>
                </a:solidFill>
              </a:rPr>
              <a:t>weasel [‘</a:t>
            </a:r>
            <a:r>
              <a:rPr lang="en-US" dirty="0" err="1">
                <a:solidFill>
                  <a:schemeClr val="accent5">
                    <a:lumMod val="60000"/>
                    <a:lumOff val="40000"/>
                  </a:schemeClr>
                </a:solidFill>
              </a:rPr>
              <a:t>wi:zl</a:t>
            </a:r>
            <a:r>
              <a:rPr lang="en-US" dirty="0">
                <a:solidFill>
                  <a:schemeClr val="accent5">
                    <a:lumMod val="60000"/>
                    <a:lumOff val="40000"/>
                  </a:schemeClr>
                </a:solidFill>
              </a:rPr>
              <a:t>] (small wild animal with reddish-brown fur, long thin body</a:t>
            </a:r>
            <a:r>
              <a:rPr lang="en-US" dirty="0" smtClean="0">
                <a:solidFill>
                  <a:schemeClr val="accent5">
                    <a:lumMod val="60000"/>
                    <a:lumOff val="40000"/>
                  </a:schemeClr>
                </a:solidFill>
              </a:rPr>
              <a:t>),that </a:t>
            </a:r>
            <a:r>
              <a:rPr lang="en-US" dirty="0">
                <a:solidFill>
                  <a:schemeClr val="accent5">
                    <a:lumMod val="60000"/>
                    <a:lumOff val="40000"/>
                  </a:schemeClr>
                </a:solidFill>
              </a:rPr>
              <a:t>completely displays appearance of the hero:</a:t>
            </a:r>
          </a:p>
          <a:p>
            <a:pPr marL="0" indent="0">
              <a:buNone/>
            </a:pPr>
            <a:r>
              <a:rPr lang="en-US" dirty="0">
                <a:solidFill>
                  <a:schemeClr val="accent5">
                    <a:lumMod val="60000"/>
                    <a:lumOff val="40000"/>
                  </a:schemeClr>
                </a:solidFill>
              </a:rPr>
              <a:t>"… freckle-faced, red-haired, long-nosed someone. Ron </a:t>
            </a:r>
            <a:r>
              <a:rPr lang="en-US" dirty="0" err="1">
                <a:solidFill>
                  <a:schemeClr val="accent5">
                    <a:lumMod val="60000"/>
                    <a:lumOff val="40000"/>
                  </a:schemeClr>
                </a:solidFill>
              </a:rPr>
              <a:t>Weasley</a:t>
            </a:r>
            <a:r>
              <a:rPr lang="en-US" dirty="0">
                <a:solidFill>
                  <a:schemeClr val="accent5">
                    <a:lumMod val="60000"/>
                    <a:lumOff val="40000"/>
                  </a:schemeClr>
                </a:solidFill>
              </a:rPr>
              <a:t> was outside Harry's window"</a:t>
            </a:r>
            <a:endParaRPr lang="ru-RU" dirty="0">
              <a:solidFill>
                <a:schemeClr val="accent5">
                  <a:lumMod val="60000"/>
                  <a:lumOff val="40000"/>
                </a:schemeClr>
              </a:solidFill>
            </a:endParaRPr>
          </a:p>
        </p:txBody>
      </p:sp>
    </p:spTree>
    <p:extLst>
      <p:ext uri="{BB962C8B-B14F-4D97-AF65-F5344CB8AC3E}">
        <p14:creationId xmlns:p14="http://schemas.microsoft.com/office/powerpoint/2010/main" val="289200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3920</Words>
  <Application>Microsoft Office PowerPoint</Application>
  <PresentationFormat>Экран (4:3)</PresentationFormat>
  <Paragraphs>97</Paragraphs>
  <Slides>41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Тема Office</vt:lpstr>
      <vt:lpstr>Research work on a subject:               "Proper names in J.K. Rowling's novel "Harry Potter and the Chamber of Secrets".</vt:lpstr>
      <vt:lpstr>Introduction</vt:lpstr>
      <vt:lpstr>work purpose</vt:lpstr>
      <vt:lpstr>Task</vt:lpstr>
      <vt:lpstr>Презентация PowerPoint</vt:lpstr>
      <vt:lpstr>THE WORST BIRTHDAY</vt:lpstr>
      <vt:lpstr>Презентация PowerPoint</vt:lpstr>
      <vt:lpstr>THE BURROW</vt:lpstr>
      <vt:lpstr>Презентация PowerPoint</vt:lpstr>
      <vt:lpstr>AT FLOURISH AND BLOTTS</vt:lpstr>
      <vt:lpstr>THE WHOMPING WILLOW</vt:lpstr>
      <vt:lpstr>Презентация PowerPoint</vt:lpstr>
      <vt:lpstr>GILDEROY LOCKHART</vt:lpstr>
      <vt:lpstr>Презентация PowerPoint</vt:lpstr>
      <vt:lpstr>MUDBLOODS AND MURMURS</vt:lpstr>
      <vt:lpstr>Презентация PowerPoint</vt:lpstr>
      <vt:lpstr>THE WRITING ON THE WALL</vt:lpstr>
      <vt:lpstr>Презентация PowerPoint</vt:lpstr>
      <vt:lpstr>Презентация PowerPoint</vt:lpstr>
      <vt:lpstr>Презентация PowerPoint</vt:lpstr>
      <vt:lpstr>THE ROGUE BLUDGER</vt:lpstr>
      <vt:lpstr>Презентация PowerPoint</vt:lpstr>
      <vt:lpstr>THE DUELLING CLUB</vt:lpstr>
      <vt:lpstr>Презентация PowerPoint</vt:lpstr>
      <vt:lpstr>Презентация PowerPoint</vt:lpstr>
      <vt:lpstr>Spells</vt:lpstr>
      <vt:lpstr>THE POLYJUICE POTION</vt:lpstr>
      <vt:lpstr>THE VERY SECRET DIARY</vt:lpstr>
      <vt:lpstr>Презентация PowerPoint</vt:lpstr>
      <vt:lpstr>Investigation</vt:lpstr>
      <vt:lpstr>Презентация PowerPoint</vt:lpstr>
      <vt:lpstr>ARAGOG</vt:lpstr>
      <vt:lpstr>Презентация PowerPoint</vt:lpstr>
      <vt:lpstr>THE CHAMBER OF SECRETS</vt:lpstr>
      <vt:lpstr>campaign to the secret room</vt:lpstr>
      <vt:lpstr>Презентация PowerPoint</vt:lpstr>
      <vt:lpstr>THE HEIR OF SLYTHERIN</vt:lpstr>
      <vt:lpstr>Презентация PowerPoint</vt:lpstr>
      <vt:lpstr>DOBBY'S REWARD</vt:lpstr>
      <vt:lpstr>Conclusion</vt:lpstr>
      <vt:lpstr>Thanks for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на тему:     «Имена собственные в романе Дж. К. Роулинг  «Гарри Поттер и тайная комната».</dc:title>
  <cp:lastModifiedBy>Admin</cp:lastModifiedBy>
  <cp:revision>35</cp:revision>
  <dcterms:modified xsi:type="dcterms:W3CDTF">2013-12-13T18:43:28Z</dcterms:modified>
</cp:coreProperties>
</file>