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9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38442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066620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2737217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74391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0989572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494878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010444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49633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31172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714430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00115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8347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750927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84427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97772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003267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688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1825" y="364140"/>
            <a:ext cx="9602787" cy="13294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Серебряный век в русской литературе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904" y="1844983"/>
            <a:ext cx="5532531" cy="36860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587632" y="6149947"/>
            <a:ext cx="4604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Работа ученика 11 класса «Б» </a:t>
            </a:r>
          </a:p>
          <a:p>
            <a:pPr algn="r"/>
            <a:r>
              <a:rPr lang="ru-RU" dirty="0" smtClean="0"/>
              <a:t>Белова Кирилла.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419991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4908392" cy="872917"/>
          </a:xfrm>
        </p:spPr>
        <p:txBody>
          <a:bodyPr/>
          <a:lstStyle/>
          <a:p>
            <a:r>
              <a:rPr lang="ru-RU" dirty="0" smtClean="0"/>
              <a:t>«Серебряный Век»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035228"/>
            <a:ext cx="8915400" cy="260024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Серебряный век - это период расцвета духовной культуры: литературы, философии, музыки, театра и изобразительного искусства. Он протекал с 90-х гг. XIX в. вплоть до конца 20-х гг. XX в. На данном этапе истории духовное развитие в России происходило на основе взаимоотношения индивидуального и коллективного начал. Первоначально преобладающим было индивидуальное начало, рядом с ним существовало, отодвинутое на второй план, начало коллективное. После </a:t>
            </a:r>
            <a:r>
              <a:rPr lang="ru-RU" dirty="0" smtClean="0"/>
              <a:t>Октябрьской </a:t>
            </a:r>
            <a:r>
              <a:rPr lang="ru-RU" dirty="0"/>
              <a:t>революции положение изменилось. Основным стало коллективное начало, а индивидуальное начало стало существовать с ним параллельно.</a:t>
            </a:r>
          </a:p>
        </p:txBody>
      </p:sp>
      <p:pic>
        <p:nvPicPr>
          <p:cNvPr id="6146" name="Picture 2" descr="http://serebrovek.ucoz.ru/28935_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635" y="0"/>
            <a:ext cx="4093977" cy="35028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506320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>
            <a:hlinkClick r:id="rId2" action="ppaction://hlinksldjump"/>
          </p:cNvPr>
          <p:cNvSpPr/>
          <p:nvPr/>
        </p:nvSpPr>
        <p:spPr>
          <a:xfrm>
            <a:off x="7538625" y="5463824"/>
            <a:ext cx="1978710" cy="755727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3" action="ppaction://hlinksldjump"/>
          </p:cNvPr>
          <p:cNvSpPr/>
          <p:nvPr/>
        </p:nvSpPr>
        <p:spPr>
          <a:xfrm>
            <a:off x="9189283" y="1568846"/>
            <a:ext cx="1978710" cy="755727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4" action="ppaction://hlinksldjump"/>
          </p:cNvPr>
          <p:cNvSpPr/>
          <p:nvPr/>
        </p:nvSpPr>
        <p:spPr>
          <a:xfrm>
            <a:off x="5174728" y="317975"/>
            <a:ext cx="1978710" cy="755727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5" action="ppaction://hlinksldjump"/>
          </p:cNvPr>
          <p:cNvSpPr/>
          <p:nvPr/>
        </p:nvSpPr>
        <p:spPr>
          <a:xfrm>
            <a:off x="1379619" y="1568846"/>
            <a:ext cx="1978710" cy="755727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6" action="ppaction://hlinksldjump"/>
          </p:cNvPr>
          <p:cNvSpPr/>
          <p:nvPr/>
        </p:nvSpPr>
        <p:spPr>
          <a:xfrm>
            <a:off x="3124085" y="5474684"/>
            <a:ext cx="1978710" cy="755727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385883" y="2330506"/>
            <a:ext cx="3568588" cy="2047285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435788" y="2962992"/>
            <a:ext cx="34565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Литературные 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течения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Серебряного Века</a:t>
            </a:r>
            <a:endParaRPr lang="ru-RU" sz="2400" b="0" i="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Linux Libertin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3863" y="1762043"/>
            <a:ext cx="1510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Символизм</a:t>
            </a:r>
            <a:endParaRPr lang="ru-RU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68888" y="511173"/>
            <a:ext cx="1190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Акмеизм</a:t>
            </a:r>
            <a:endParaRPr lang="ru-RU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17335" y="1762044"/>
            <a:ext cx="1322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>
                <a:solidFill>
                  <a:srgbClr val="000000"/>
                </a:solidFill>
                <a:latin typeface="Arial" panose="020B0604020202020204" pitchFamily="34" charset="0"/>
              </a:rPr>
              <a:t>Футуризм</a:t>
            </a:r>
            <a:endParaRPr lang="ru-RU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74721" y="5681051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Кубофутуризм</a:t>
            </a:r>
            <a:endParaRPr lang="ru-RU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69182" y="5657021"/>
            <a:ext cx="1517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Имажинизм</a:t>
            </a:r>
            <a:endParaRPr lang="ru-RU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460627">
            <a:off x="4563500" y="4313229"/>
            <a:ext cx="695271" cy="101174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9855928">
            <a:off x="7190990" y="4320088"/>
            <a:ext cx="695271" cy="101174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7376217">
            <a:off x="3682042" y="2162204"/>
            <a:ext cx="695271" cy="101174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0800000">
            <a:off x="5816447" y="1222165"/>
            <a:ext cx="695271" cy="101174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4309216">
            <a:off x="8152277" y="2079861"/>
            <a:ext cx="695271" cy="101174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59692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206936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Новое литературное направление — символизм — явилось порождением глубокого кризиса, охватившего европейскую культуру в конце XIX века. </a:t>
            </a:r>
            <a:r>
              <a:rPr lang="ru-RU" dirty="0" smtClean="0"/>
              <a:t>Русский </a:t>
            </a:r>
            <a:r>
              <a:rPr lang="ru-RU" dirty="0"/>
              <a:t>символизм зарождался в годы крушения Народничества и широкого распространения пессимистических настроений. Все это обусловило тот факт, что литература «Серебряного века» ставит не злободневные социальные вопросы, а глобальные философские.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165" y="2964587"/>
            <a:ext cx="339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представители:</a:t>
            </a:r>
            <a:endParaRPr lang="ru-RU" dirty="0"/>
          </a:p>
        </p:txBody>
      </p:sp>
      <p:pic>
        <p:nvPicPr>
          <p:cNvPr id="1026" name="Picture 2" descr="Merezhkov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96" y="3878649"/>
            <a:ext cx="1982695" cy="2310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1879" y="6273321"/>
            <a:ext cx="2938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Дмитрий Мережковский</a:t>
            </a:r>
            <a:endParaRPr lang="ru-RU" dirty="0"/>
          </a:p>
        </p:txBody>
      </p:sp>
      <p:pic>
        <p:nvPicPr>
          <p:cNvPr id="1028" name="Picture 4" descr="http://spbhi.ru/assets/images/lichnosti/poeti/blok/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525" y="3746562"/>
            <a:ext cx="1983870" cy="2267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alery Bryusov c. 19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629" y="3244608"/>
            <a:ext cx="1785445" cy="22568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03780" y="5585641"/>
            <a:ext cx="2155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52525"/>
                </a:solidFill>
                <a:latin typeface="Arial" panose="020B0604020202020204" pitchFamily="34" charset="0"/>
              </a:rPr>
              <a:t>Валерий Брюсов</a:t>
            </a:r>
            <a:endParaRPr lang="ru-RU" dirty="0"/>
          </a:p>
        </p:txBody>
      </p:sp>
      <p:pic>
        <p:nvPicPr>
          <p:cNvPr id="1032" name="Picture 8" descr="http://mtdata.ru/u29/photo65D3/20585296047-0/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478" y="2964587"/>
            <a:ext cx="1768278" cy="2213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86641" y="6119573"/>
            <a:ext cx="2050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Александр Блок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092411" y="5276639"/>
            <a:ext cx="2722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Константин Бальмонт</a:t>
            </a:r>
            <a:endParaRPr lang="ru-RU" dirty="0"/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10716310" y="6060652"/>
            <a:ext cx="1385174" cy="79466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975124" y="6281956"/>
            <a:ext cx="867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Течения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41740909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Акмеизм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141390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Акмеизм (</a:t>
            </a:r>
            <a:r>
              <a:rPr lang="ru-RU" dirty="0" err="1"/>
              <a:t>адамизм</a:t>
            </a:r>
            <a:r>
              <a:rPr lang="ru-RU" dirty="0"/>
              <a:t>) выделился из символизма и противостоял ему. Акмеисты провозглашали материальность, предметность тематики и образов, точность слова (с позиций «искусства ради искусства»). Его становление связано с деятельностью поэтической группы «Цех поэтов».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164" y="2631694"/>
            <a:ext cx="339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представители: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65290" y="6223443"/>
            <a:ext cx="2201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Николай Гумилёв</a:t>
            </a:r>
            <a:endParaRPr lang="ru-RU" dirty="0"/>
          </a:p>
        </p:txBody>
      </p:sp>
      <p:pic>
        <p:nvPicPr>
          <p:cNvPr id="2050" name="Picture 2" descr="Ngum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90" y="2913959"/>
            <a:ext cx="2447843" cy="33094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69452" y="6238387"/>
            <a:ext cx="3101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Сергей Городецкий</a:t>
            </a:r>
            <a:endParaRPr lang="ru-RU" dirty="0"/>
          </a:p>
        </p:txBody>
      </p:sp>
      <p:pic>
        <p:nvPicPr>
          <p:cNvPr id="2052" name="Picture 4" descr="Городецкий Серге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293" y="2898731"/>
            <a:ext cx="2539877" cy="33399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794630" y="6252129"/>
            <a:ext cx="2345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Анна Ахматова</a:t>
            </a:r>
            <a:endParaRPr lang="ru-RU" dirty="0"/>
          </a:p>
        </p:txBody>
      </p:sp>
      <p:pic>
        <p:nvPicPr>
          <p:cNvPr id="2054" name="Picture 6" descr="http://spbhi.ru/assets/images/lichnosti/poeti/ahmatova/0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135" r="21219"/>
          <a:stretch/>
        </p:blipFill>
        <p:spPr bwMode="auto">
          <a:xfrm>
            <a:off x="8609925" y="3023937"/>
            <a:ext cx="2354783" cy="30895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10806826" y="6061603"/>
            <a:ext cx="1385174" cy="79466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1065640" y="6282907"/>
            <a:ext cx="867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Течения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411404520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Футуризм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14139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Футуризм был первым авангардным течением в русской литературе. Отводя себе роль прообраза искусства будущего, футуризм в качестве основной программы выдвигал идею разрушения культурных стереотипов и предлагал взамен апологию техники и урбанизма как главных признаков настоящего и грядущего. Родоначальниками русского футуризма считаются члены петербургской группы «Гилея»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164" y="2631694"/>
            <a:ext cx="339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представители: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9968" y="6057837"/>
            <a:ext cx="2190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Игорь Северянин</a:t>
            </a:r>
            <a:endParaRPr lang="ru-RU" dirty="0"/>
          </a:p>
        </p:txBody>
      </p:sp>
      <p:pic>
        <p:nvPicPr>
          <p:cNvPr id="3074" name="Picture 2" descr="Igor Severyan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893" y="3318909"/>
            <a:ext cx="1750750" cy="24163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32010" y="6229723"/>
            <a:ext cx="2157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Борис Пастернак</a:t>
            </a:r>
            <a:endParaRPr lang="ru-RU" dirty="0"/>
          </a:p>
        </p:txBody>
      </p:sp>
      <p:pic>
        <p:nvPicPr>
          <p:cNvPr id="3078" name="Picture 6" descr="http://www.museum.ru/imgB.asp?115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580" y="3444061"/>
            <a:ext cx="1715782" cy="2463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294951" y="5129778"/>
            <a:ext cx="2810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Владимир Маяковский</a:t>
            </a:r>
            <a:endParaRPr lang="ru-RU" dirty="0"/>
          </a:p>
        </p:txBody>
      </p:sp>
      <p:pic>
        <p:nvPicPr>
          <p:cNvPr id="3080" name="Picture 8" descr="Mayakovsky 1929 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341" y="2390850"/>
            <a:ext cx="1766454" cy="2456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10716310" y="6060652"/>
            <a:ext cx="1385174" cy="79466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975124" y="6281956"/>
            <a:ext cx="867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Течения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7828801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Кубофутуризм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1413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России </a:t>
            </a:r>
            <a:r>
              <a:rPr lang="ru-RU" dirty="0" err="1"/>
              <a:t>кубофутуристами</a:t>
            </a:r>
            <a:r>
              <a:rPr lang="ru-RU" dirty="0"/>
              <a:t> называли себя «будетляне», члены поэтической группы «Гилея». Для них был характерен демонстративный отказ от эстетических идеалов прошлого, эпатаж, активное использование окказионализмов.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164" y="2631694"/>
            <a:ext cx="339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представители: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60813" y="6427169"/>
            <a:ext cx="2810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Владимир Маяковский</a:t>
            </a:r>
            <a:endParaRPr lang="ru-RU" dirty="0"/>
          </a:p>
        </p:txBody>
      </p:sp>
      <p:pic>
        <p:nvPicPr>
          <p:cNvPr id="3080" name="Picture 8" descr="Mayakovsky 1929 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65" y="3125063"/>
            <a:ext cx="2308475" cy="32108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83113" y="6427169"/>
            <a:ext cx="2530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252525"/>
                </a:solidFill>
                <a:latin typeface="Arial" panose="020B0604020202020204" pitchFamily="34" charset="0"/>
              </a:rPr>
              <a:t>Велимир</a:t>
            </a:r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 Хлебников</a:t>
            </a:r>
            <a:endParaRPr lang="ru-RU" dirty="0"/>
          </a:p>
        </p:txBody>
      </p:sp>
      <p:pic>
        <p:nvPicPr>
          <p:cNvPr id="4098" name="Picture 2" descr="Chlebnik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580" y="3125063"/>
            <a:ext cx="2109502" cy="3020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89006" y="6427169"/>
            <a:ext cx="1856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Давид </a:t>
            </a:r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Бурлюк</a:t>
            </a:r>
            <a:endParaRPr lang="ru-RU" dirty="0"/>
          </a:p>
        </p:txBody>
      </p:sp>
      <p:pic>
        <p:nvPicPr>
          <p:cNvPr id="4100" name="Picture 4" descr="http://www.hrono.ru/img/pisateli/burlu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1" y="3077929"/>
            <a:ext cx="2305987" cy="3137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вал 14">
            <a:hlinkClick r:id="rId5" action="ppaction://hlinksldjump"/>
          </p:cNvPr>
          <p:cNvSpPr/>
          <p:nvPr/>
        </p:nvSpPr>
        <p:spPr>
          <a:xfrm>
            <a:off x="10716310" y="6060652"/>
            <a:ext cx="1385174" cy="79466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975124" y="6281956"/>
            <a:ext cx="867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Течения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32930771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Имажинизм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14139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Имажинисты заявляли, что цель творчества состоит в создании </a:t>
            </a:r>
            <a:r>
              <a:rPr lang="ru-RU" dirty="0" smtClean="0"/>
              <a:t>образа</a:t>
            </a:r>
            <a:r>
              <a:rPr lang="ru-RU" dirty="0"/>
              <a:t>. Основное выразительное средство имажинистов — метафора, часто метафорические цепи, сопоставляющие различные элементы двух образов — прямого и переносного. Для творческой практики имажинистов характерен эпатаж, анархические мотивы. На стиль и общее поведение имажинизма оказал влияние русский футуризм.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164" y="2631694"/>
            <a:ext cx="339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представители: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8801" y="6381725"/>
            <a:ext cx="2671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Анатолий </a:t>
            </a:r>
            <a:r>
              <a:rPr lang="ru-RU" b="1" dirty="0" err="1">
                <a:solidFill>
                  <a:srgbClr val="252525"/>
                </a:solidFill>
                <a:latin typeface="Arial" panose="020B0604020202020204" pitchFamily="34" charset="0"/>
              </a:rPr>
              <a:t>Мариенгоф</a:t>
            </a:r>
            <a:endParaRPr lang="ru-RU" dirty="0"/>
          </a:p>
        </p:txBody>
      </p:sp>
      <p:pic>
        <p:nvPicPr>
          <p:cNvPr id="5122" name="Picture 2" descr="Анатолий Мариенго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740" y="3405158"/>
            <a:ext cx="1785644" cy="281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81246" y="6381725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Сергей Есенин</a:t>
            </a:r>
            <a:endParaRPr lang="ru-RU" dirty="0"/>
          </a:p>
        </p:txBody>
      </p:sp>
      <p:pic>
        <p:nvPicPr>
          <p:cNvPr id="5124" name="Picture 4" descr="Esenin Moscow 192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565" t="12784" r="14134"/>
          <a:stretch/>
        </p:blipFill>
        <p:spPr bwMode="auto">
          <a:xfrm>
            <a:off x="5074994" y="3405158"/>
            <a:ext cx="1890101" cy="2879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156819" y="6378834"/>
            <a:ext cx="2513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 panose="020B0604020202020204" pitchFamily="34" charset="0"/>
              </a:rPr>
              <a:t>Вадим </a:t>
            </a:r>
            <a:r>
              <a:rPr lang="ru-RU" b="1" dirty="0" err="1">
                <a:solidFill>
                  <a:srgbClr val="252525"/>
                </a:solidFill>
                <a:latin typeface="Arial" panose="020B0604020202020204" pitchFamily="34" charset="0"/>
              </a:rPr>
              <a:t>Шершеневич</a:t>
            </a:r>
            <a:endParaRPr lang="ru-RU" dirty="0"/>
          </a:p>
        </p:txBody>
      </p:sp>
      <p:pic>
        <p:nvPicPr>
          <p:cNvPr id="5126" name="Picture 6" descr="http://book-hall.ru/files/shershenevi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422" y="3445418"/>
            <a:ext cx="2102624" cy="2798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>
            <a:hlinkClick r:id="rId5" action="ppaction://hlinksldjump"/>
          </p:cNvPr>
          <p:cNvSpPr/>
          <p:nvPr/>
        </p:nvSpPr>
        <p:spPr>
          <a:xfrm>
            <a:off x="10716310" y="6060652"/>
            <a:ext cx="1385174" cy="79466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0975124" y="6281956"/>
            <a:ext cx="867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nux Libertine"/>
              </a:rPr>
              <a:t>Течения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4451915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</TotalTime>
  <Words>260</Words>
  <Application>Microsoft Office PowerPoint</Application>
  <PresentationFormat>Произвольный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Серебряный век в русской литературе</vt:lpstr>
      <vt:lpstr>«Серебряный Век»</vt:lpstr>
      <vt:lpstr>Слайд 3</vt:lpstr>
      <vt:lpstr>Символизм</vt:lpstr>
      <vt:lpstr>Акмеизм</vt:lpstr>
      <vt:lpstr>Футуризм</vt:lpstr>
      <vt:lpstr>Кубофутуризм</vt:lpstr>
      <vt:lpstr>Имажинизм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Поэзия Серебряного века</dc:title>
  <dc:creator>Кирилл</dc:creator>
  <cp:lastModifiedBy>user</cp:lastModifiedBy>
  <cp:revision>10</cp:revision>
  <dcterms:created xsi:type="dcterms:W3CDTF">2015-01-25T12:37:58Z</dcterms:created>
  <dcterms:modified xsi:type="dcterms:W3CDTF">2015-01-26T13:48:29Z</dcterms:modified>
</cp:coreProperties>
</file>