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09BC-5BF4-434C-9EBB-0864DC3FF68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0EB0-170E-47B7-AEA0-7FFE09A0F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596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09BC-5BF4-434C-9EBB-0864DC3FF68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0EB0-170E-47B7-AEA0-7FFE09A0F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206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09BC-5BF4-434C-9EBB-0864DC3FF68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0EB0-170E-47B7-AEA0-7FFE09A0F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104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09BC-5BF4-434C-9EBB-0864DC3FF68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0EB0-170E-47B7-AEA0-7FFE09A0F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848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09BC-5BF4-434C-9EBB-0864DC3FF68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0EB0-170E-47B7-AEA0-7FFE09A0F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468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09BC-5BF4-434C-9EBB-0864DC3FF68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0EB0-170E-47B7-AEA0-7FFE09A0F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3280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09BC-5BF4-434C-9EBB-0864DC3FF68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0EB0-170E-47B7-AEA0-7FFE09A0F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119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09BC-5BF4-434C-9EBB-0864DC3FF68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0EB0-170E-47B7-AEA0-7FFE09A0F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462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09BC-5BF4-434C-9EBB-0864DC3FF68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0EB0-170E-47B7-AEA0-7FFE09A0F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321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09BC-5BF4-434C-9EBB-0864DC3FF68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0EB0-170E-47B7-AEA0-7FFE09A0F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286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09BC-5BF4-434C-9EBB-0864DC3FF68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0EB0-170E-47B7-AEA0-7FFE09A0F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7397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F09BC-5BF4-434C-9EBB-0864DC3FF68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D0EB0-170E-47B7-AEA0-7FFE09A0F4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664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463" y="3933056"/>
            <a:ext cx="3347417" cy="1705744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Выполнила </a:t>
            </a:r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b="1" i="1" dirty="0">
                <a:solidFill>
                  <a:srgbClr val="0000FF"/>
                </a:solidFill>
              </a:rPr>
              <a:t>Пикуль </a:t>
            </a:r>
            <a:r>
              <a:rPr lang="ru-RU" sz="2000" b="1" i="1" dirty="0" smtClean="0">
                <a:solidFill>
                  <a:srgbClr val="0000FF"/>
                </a:solidFill>
              </a:rPr>
              <a:t>Юлия</a:t>
            </a:r>
            <a:r>
              <a:rPr lang="ru-RU" sz="2000" i="1" dirty="0" smtClean="0">
                <a:solidFill>
                  <a:schemeClr val="tx1"/>
                </a:solidFill>
              </a:rPr>
              <a:t>, </a:t>
            </a:r>
            <a:r>
              <a:rPr lang="ru-RU" sz="2000" dirty="0" smtClean="0">
                <a:solidFill>
                  <a:schemeClr val="tx1"/>
                </a:solidFill>
              </a:rPr>
              <a:t>обучающаяся 4 </a:t>
            </a:r>
            <a:r>
              <a:rPr lang="ru-RU" sz="2000" dirty="0" smtClean="0">
                <a:solidFill>
                  <a:schemeClr val="tx1"/>
                </a:solidFill>
              </a:rPr>
              <a:t>класса МОАУ СОШ </a:t>
            </a:r>
            <a:r>
              <a:rPr lang="ru-RU" sz="2000" dirty="0" smtClean="0">
                <a:solidFill>
                  <a:schemeClr val="tx1"/>
                </a:solidFill>
              </a:rPr>
              <a:t>     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                </a:t>
            </a:r>
            <a:r>
              <a:rPr lang="ru-RU" sz="2000" dirty="0" smtClean="0">
                <a:solidFill>
                  <a:schemeClr val="tx1"/>
                </a:solidFill>
              </a:rPr>
              <a:t>с</a:t>
            </a:r>
            <a:r>
              <a:rPr lang="ru-RU" sz="2000" dirty="0" smtClean="0">
                <a:solidFill>
                  <a:schemeClr val="tx1"/>
                </a:solidFill>
              </a:rPr>
              <a:t>. Томское 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Руководитель</a:t>
            </a:r>
            <a:r>
              <a:rPr lang="ru-RU" sz="2000" dirty="0" smtClean="0">
                <a:solidFill>
                  <a:schemeClr val="tx1"/>
                </a:solidFill>
              </a:rPr>
              <a:t>: </a:t>
            </a:r>
            <a:r>
              <a:rPr lang="ru-RU" sz="2000" b="1" i="1" dirty="0" smtClean="0">
                <a:solidFill>
                  <a:srgbClr val="0000FF"/>
                </a:solidFill>
              </a:rPr>
              <a:t>Моисеенко Галина Михайловна</a:t>
            </a:r>
            <a:r>
              <a:rPr lang="ru-RU" sz="2000" dirty="0" smtClean="0">
                <a:solidFill>
                  <a:schemeClr val="tx1"/>
                </a:solidFill>
              </a:rPr>
              <a:t>, учитель начальных 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</a:rPr>
              <a:t> </a:t>
            </a:r>
            <a:r>
              <a:rPr lang="ru-RU" sz="2000" dirty="0" smtClean="0">
                <a:solidFill>
                  <a:schemeClr val="tx1"/>
                </a:solidFill>
              </a:rPr>
              <a:t>    </a:t>
            </a:r>
            <a:r>
              <a:rPr lang="ru-RU" sz="2000" dirty="0" smtClean="0">
                <a:solidFill>
                  <a:schemeClr val="tx1"/>
                </a:solidFill>
              </a:rPr>
              <a:t>классов </a:t>
            </a:r>
            <a:r>
              <a:rPr lang="ru-RU" sz="2000" dirty="0" smtClean="0">
                <a:solidFill>
                  <a:schemeClr val="tx1"/>
                </a:solidFill>
              </a:rPr>
              <a:t>высшей категории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2"/>
            <a:ext cx="3501909" cy="3428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372" y="2636912"/>
            <a:ext cx="5406020" cy="3739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37980" y="144462"/>
            <a:ext cx="5082492" cy="169277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00FF"/>
                </a:solidFill>
              </a:rPr>
              <a:t>«Содержание крахмала в продуктах питания»</a:t>
            </a:r>
            <a:br>
              <a:rPr lang="ru-RU" sz="2800" b="1" dirty="0">
                <a:solidFill>
                  <a:srgbClr val="0000FF"/>
                </a:solidFill>
              </a:rPr>
            </a:br>
            <a:r>
              <a:rPr lang="ru-RU" sz="2800" b="1" dirty="0">
                <a:solidFill>
                  <a:srgbClr val="0000FF"/>
                </a:solidFill>
              </a:rPr>
              <a:t/>
            </a:r>
            <a:br>
              <a:rPr lang="ru-RU" sz="2800" b="1" dirty="0">
                <a:solidFill>
                  <a:srgbClr val="0000FF"/>
                </a:solidFill>
              </a:rPr>
            </a:br>
            <a:r>
              <a:rPr lang="ru-RU" sz="2000" b="1" dirty="0"/>
              <a:t>Исследовательская работа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67650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2"/>
            <a:ext cx="3805089" cy="2852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43831"/>
            <a:ext cx="3744416" cy="2807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654" y="3284984"/>
            <a:ext cx="3106201" cy="3218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491880" y="3284984"/>
            <a:ext cx="5112568" cy="3539430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Крахмал содержится в пшенице,  закономерно, что хлебный мякиш окрасился в тёмно-фиолетовый цвет, как и булка из нашей школьной столовой, а также, печенье.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49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3324814" cy="249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2828836"/>
            <a:ext cx="3672408" cy="3108543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Опыт показал, что в колбасу производства города Свободного, ветчину, и </a:t>
            </a:r>
            <a:r>
              <a:rPr lang="ru-RU" sz="2800" b="1" dirty="0" err="1" smtClean="0">
                <a:solidFill>
                  <a:schemeClr val="bg1"/>
                </a:solidFill>
              </a:rPr>
              <a:t>полукопчёную</a:t>
            </a:r>
            <a:r>
              <a:rPr lang="ru-RU" sz="2800" b="1" dirty="0" smtClean="0">
                <a:solidFill>
                  <a:schemeClr val="bg1"/>
                </a:solidFill>
              </a:rPr>
              <a:t> «Георгиевскую» добавили крахмал. 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41060"/>
            <a:ext cx="4449019" cy="3096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7984" y="620689"/>
            <a:ext cx="4392488" cy="830997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Ветчина производства МИС «</a:t>
            </a:r>
            <a:r>
              <a:rPr lang="ru-RU" sz="2400" b="1" dirty="0" err="1">
                <a:solidFill>
                  <a:schemeClr val="bg1"/>
                </a:solidFill>
              </a:rPr>
              <a:t>Серышевский</a:t>
            </a:r>
            <a:r>
              <a:rPr lang="ru-RU" sz="2400" b="1" dirty="0">
                <a:solidFill>
                  <a:schemeClr val="bg1"/>
                </a:solidFill>
              </a:rPr>
              <a:t>» без крахмала</a:t>
            </a:r>
          </a:p>
        </p:txBody>
      </p:sp>
    </p:spTree>
    <p:extLst>
      <p:ext uri="{BB962C8B-B14F-4D97-AF65-F5344CB8AC3E}">
        <p14:creationId xmlns:p14="http://schemas.microsoft.com/office/powerpoint/2010/main" val="373555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60648"/>
            <a:ext cx="470671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8687" y="4826656"/>
            <a:ext cx="3924436" cy="1200329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Каша из гречневой крупы показала наличие крахмала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24128" y="548680"/>
            <a:ext cx="2952328" cy="56938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dirty="0"/>
              <a:t>Исследование показало, что крахмал необходим для организма человека. Натуральный крахмал, действительно, содержится в продуктах растительного происхождения</a:t>
            </a:r>
          </a:p>
        </p:txBody>
      </p:sp>
    </p:spTree>
    <p:extLst>
      <p:ext uri="{BB962C8B-B14F-4D97-AF65-F5344CB8AC3E}">
        <p14:creationId xmlns:p14="http://schemas.microsoft.com/office/powerpoint/2010/main" val="266504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1-tub-ru.yandex.net/i?id=43184565-35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212677" cy="2212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www.wallsheer.com/wallpapers/2013/05/Potatoes-Yellow-720x11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3572" y="-76637"/>
            <a:ext cx="2906540" cy="1816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forum.ribca.net/ibf_new/uploads/1209123777/gallery_139_903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026" y="116632"/>
            <a:ext cx="2016224" cy="1619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http://nechtoportal.ru/wp-content/images/eda/varened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88" y="2236162"/>
            <a:ext cx="3240360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gorodkanta.ru/_news/img/cbd2bea4a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9515" y="1484784"/>
            <a:ext cx="2817406" cy="2113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http://kuking.net/pictures/section/18/18_72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823" y="2541311"/>
            <a:ext cx="2426629" cy="1819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http://board.agrobiznes.com.ua/photos/2011/08/359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952" y="3717032"/>
            <a:ext cx="3939969" cy="2105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95536" y="5661248"/>
            <a:ext cx="8352928" cy="707886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chemeClr val="bg2"/>
                </a:solidFill>
              </a:rPr>
              <a:t>Содержат крахмал в большом количестве кукуруза, картофель, горох, рис, крупы и прочие продукты питания.</a:t>
            </a:r>
          </a:p>
        </p:txBody>
      </p:sp>
    </p:spTree>
    <p:extLst>
      <p:ext uri="{BB962C8B-B14F-4D97-AF65-F5344CB8AC3E}">
        <p14:creationId xmlns:p14="http://schemas.microsoft.com/office/powerpoint/2010/main" val="3504051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 descr="http://apteka-rossosh.ru/published/publicdata/APTEKAROSSOSH/attachments/SC/products_pictures/dsc00481_enl_en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46" y="1124744"/>
            <a:ext cx="2401525" cy="160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://media.paperblog.fr/i/641/6415720/recette-faire-papier-mache-L-QuyKpU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124744"/>
            <a:ext cx="1926382" cy="1646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forum.kasperskyclub.ru/uploads/monthly_10_2011/post-860-131912788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756830"/>
            <a:ext cx="2116436" cy="1587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www.biodos.ru/biouserimages/guest/ad_245968_ima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365104"/>
            <a:ext cx="2664296" cy="164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duran.ru/wp-content/uploads/2013/09/0008-023-Povyshenie-tsen-na-bumagu-krupnejshimi-proizvoditeljami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3765" y="4684590"/>
            <a:ext cx="2494017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923659"/>
            <a:ext cx="2600573" cy="2280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19" descr="http://www.sarreg.ru/uploads/posts/2012-02/1329380390_lekarstva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08" y="2331799"/>
            <a:ext cx="2433427" cy="1825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3" descr="http://mosclinic.ru/img/content/news/1555/aciclovir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4991" y="1346781"/>
            <a:ext cx="1582961" cy="1266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491880" y="3244334"/>
            <a:ext cx="21520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К Р А Х М А Л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11560" y="260648"/>
            <a:ext cx="7776864" cy="369332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bg2"/>
                </a:solidFill>
              </a:rPr>
              <a:t>ПРИМЕНЕНИЕ КРАХМАЛА В ПРОИЗВОДСТВЕ</a:t>
            </a:r>
          </a:p>
        </p:txBody>
      </p:sp>
      <p:cxnSp>
        <p:nvCxnSpPr>
          <p:cNvPr id="13" name="Прямая со стрелкой 12"/>
          <p:cNvCxnSpPr/>
          <p:nvPr/>
        </p:nvCxnSpPr>
        <p:spPr>
          <a:xfrm flipV="1">
            <a:off x="4932040" y="2420888"/>
            <a:ext cx="2376264" cy="10081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283968" y="2770925"/>
            <a:ext cx="0" cy="47340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2486471" y="2613150"/>
            <a:ext cx="1365449" cy="6718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2811035" y="3613666"/>
            <a:ext cx="896869" cy="75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283968" y="3613666"/>
            <a:ext cx="0" cy="9674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0" idx="2"/>
          </p:cNvCxnSpPr>
          <p:nvPr/>
        </p:nvCxnSpPr>
        <p:spPr>
          <a:xfrm>
            <a:off x="4567922" y="3613666"/>
            <a:ext cx="1552250" cy="5432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25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3"/>
            <a:ext cx="8280920" cy="489364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b="1" u="sng" dirty="0">
                <a:solidFill>
                  <a:srgbClr val="0000FF"/>
                </a:solidFill>
              </a:rPr>
              <a:t>Цель исследования:</a:t>
            </a:r>
            <a:r>
              <a:rPr lang="ru-RU" sz="2400" dirty="0">
                <a:solidFill>
                  <a:srgbClr val="0000FF"/>
                </a:solidFill>
              </a:rPr>
              <a:t>  </a:t>
            </a:r>
            <a:r>
              <a:rPr lang="ru-RU" sz="2400" dirty="0"/>
              <a:t>определить наличие крахмала в  продуктах питания, изучить значение данного вещества для организма человека. </a:t>
            </a:r>
          </a:p>
          <a:p>
            <a:r>
              <a:rPr lang="ru-RU" sz="2400" b="1" u="sng" dirty="0">
                <a:solidFill>
                  <a:srgbClr val="0000FF"/>
                </a:solidFill>
              </a:rPr>
              <a:t>Задачи исследования: </a:t>
            </a:r>
            <a:endParaRPr lang="ru-RU" sz="2400" dirty="0">
              <a:solidFill>
                <a:srgbClr val="0000FF"/>
              </a:solidFill>
            </a:endParaRP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/>
              <a:t>узнать, что за вещество «крахмал»;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/>
              <a:t>изучить один из способов обнаружения крахмала в продуктах питания;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/>
              <a:t>определить наличие крахмала в наиболее популярных  продуктах питания;</a:t>
            </a:r>
          </a:p>
          <a:p>
            <a:pPr marL="342900" lvl="0" indent="-342900">
              <a:buFont typeface="Arial" pitchFamily="34" charset="0"/>
              <a:buChar char="•"/>
            </a:pPr>
            <a:r>
              <a:rPr lang="ru-RU" sz="2400" dirty="0"/>
              <a:t>узнать, где ещё, помимо пищевой промышленности, используется крахмал</a:t>
            </a:r>
          </a:p>
          <a:p>
            <a:r>
              <a:rPr lang="ru-RU" sz="2400" b="1" u="sng" dirty="0"/>
              <a:t> </a:t>
            </a:r>
            <a:r>
              <a:rPr lang="ru-RU" sz="2400" b="1" u="sng" dirty="0">
                <a:solidFill>
                  <a:srgbClr val="0000FF"/>
                </a:solidFill>
              </a:rPr>
              <a:t>Гипотеза:</a:t>
            </a:r>
            <a:r>
              <a:rPr lang="ru-RU" sz="2400" dirty="0"/>
              <a:t>  Натуральный крахмал содержится в продуктах  </a:t>
            </a:r>
          </a:p>
          <a:p>
            <a:r>
              <a:rPr lang="ru-RU" sz="2400" dirty="0"/>
              <a:t>                          растительного происхождения.</a:t>
            </a:r>
          </a:p>
        </p:txBody>
      </p:sp>
    </p:spTree>
    <p:extLst>
      <p:ext uri="{BB962C8B-B14F-4D97-AF65-F5344CB8AC3E}">
        <p14:creationId xmlns:p14="http://schemas.microsoft.com/office/powerpoint/2010/main" val="384921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4" y="260648"/>
            <a:ext cx="4443346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068960"/>
            <a:ext cx="4912344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4464" y="4077071"/>
            <a:ext cx="3635448" cy="255454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b="1" dirty="0" smtClean="0"/>
              <a:t>Первым я провела  испытание картофеля на содержание крахмала. 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260648"/>
            <a:ext cx="4192264" cy="255454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b="1" dirty="0" smtClean="0"/>
              <a:t>Йодные пятна на срезе клубня стали синими. Реакция с йодом обнаруживает крахмал в продукте.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77271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2"/>
            <a:ext cx="4669587" cy="3500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84984"/>
            <a:ext cx="4680520" cy="3508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14050" y="980728"/>
            <a:ext cx="3934414" cy="12003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b="1" dirty="0" smtClean="0"/>
              <a:t>В перце крахмала не оказалось.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4463" y="3645023"/>
            <a:ext cx="3995489" cy="31085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/>
              <a:t>Проверяем овощи и фрукты на содержание крахмала. Опытам с йодом подвергли ломтики моркови, свежий срез яблока, банана и перец.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85215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620688"/>
            <a:ext cx="413038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924944"/>
            <a:ext cx="4680520" cy="3764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27984" y="404664"/>
            <a:ext cx="4392488" cy="2554545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chemeClr val="bg2"/>
                </a:solidFill>
              </a:rPr>
              <a:t>Крахмал содержится в картофеле, на срезе яблока,  банана  и моркови пятнышко йода слегка посинело.</a:t>
            </a:r>
            <a:endParaRPr lang="ru-RU" sz="32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10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2"/>
            <a:ext cx="3419426" cy="3985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573016"/>
            <a:ext cx="3672408" cy="3191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79912" y="260648"/>
            <a:ext cx="5184576" cy="3108543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2"/>
                </a:solidFill>
              </a:rPr>
              <a:t>В натуральных молочных продуктах крахмала быть не должно. Но некоторые производители, для того чтобы сделать продукт более густым, добавляют в него крахмал или муку. </a:t>
            </a:r>
            <a:endParaRPr lang="ru-RU" sz="2800" b="1" dirty="0">
              <a:solidFill>
                <a:schemeClr val="bg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374396"/>
            <a:ext cx="3672408" cy="40011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2000" b="1" dirty="0"/>
              <a:t>Молоко «Амурское раздолье»</a:t>
            </a:r>
          </a:p>
        </p:txBody>
      </p:sp>
    </p:spTree>
    <p:extLst>
      <p:ext uri="{BB962C8B-B14F-4D97-AF65-F5344CB8AC3E}">
        <p14:creationId xmlns:p14="http://schemas.microsoft.com/office/powerpoint/2010/main" val="1781497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4189312" cy="3140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127807"/>
            <a:ext cx="4680520" cy="3508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4427983" y="300405"/>
            <a:ext cx="4536503" cy="15696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b="1" dirty="0" smtClean="0"/>
              <a:t>В молоке, твороге, в кусочке сыра крахмал не обнаружен.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84864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2"/>
            <a:ext cx="3707906" cy="306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369" y="2996951"/>
            <a:ext cx="5040111" cy="377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4463" y="3356993"/>
            <a:ext cx="3707905" cy="3046988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bg1"/>
                </a:solidFill>
              </a:rPr>
              <a:t>Добавление йода показало, что  йогурт «</a:t>
            </a:r>
            <a:r>
              <a:rPr lang="en-US" sz="2400" b="1" dirty="0" err="1" smtClean="0">
                <a:solidFill>
                  <a:schemeClr val="bg1"/>
                </a:solidFill>
              </a:rPr>
              <a:t>Fruttis</a:t>
            </a:r>
            <a:r>
              <a:rPr lang="ru-RU" sz="2400" b="1" dirty="0" smtClean="0">
                <a:solidFill>
                  <a:schemeClr val="bg1"/>
                </a:solidFill>
              </a:rPr>
              <a:t>» содержит в составе крахмал. На упаковке  крахмал не указан,  производители держат в тайне, заменяя его словом «загуститель».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95936" y="144462"/>
            <a:ext cx="4752528" cy="1815882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Мороженое оказалось с крахмалом, видимо, производители добавили его , как загуститель.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2132857"/>
            <a:ext cx="475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Мороженое Благовещенского молочного комбината </a:t>
            </a:r>
          </a:p>
        </p:txBody>
      </p:sp>
    </p:spTree>
    <p:extLst>
      <p:ext uri="{BB962C8B-B14F-4D97-AF65-F5344CB8AC3E}">
        <p14:creationId xmlns:p14="http://schemas.microsoft.com/office/powerpoint/2010/main" val="207635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badgood.info/photos/notes/1/23/22983/22983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3"/>
            <a:ext cx="3050351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931" y="188640"/>
            <a:ext cx="4320480" cy="3238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45887" y="3694957"/>
            <a:ext cx="5230569" cy="2554545"/>
          </a:xfrm>
          <a:prstGeom prst="rect">
            <a:avLst/>
          </a:prstGeom>
          <a:solidFill>
            <a:schemeClr val="tx2"/>
          </a:solidFill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Исследование майонеза фирмы «</a:t>
            </a:r>
            <a:r>
              <a:rPr lang="ru-RU" sz="3200" b="1" dirty="0" err="1" smtClean="0">
                <a:solidFill>
                  <a:schemeClr val="bg1"/>
                </a:solidFill>
              </a:rPr>
              <a:t>Янта</a:t>
            </a:r>
            <a:r>
              <a:rPr lang="ru-RU" sz="3200" b="1" dirty="0" smtClean="0">
                <a:solidFill>
                  <a:schemeClr val="bg1"/>
                </a:solidFill>
              </a:rPr>
              <a:t>» «Провансаль» дало положительный результат: крахмал не обнаружен.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55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399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13</cp:revision>
  <dcterms:created xsi:type="dcterms:W3CDTF">2015-01-25T13:19:32Z</dcterms:created>
  <dcterms:modified xsi:type="dcterms:W3CDTF">2015-01-26T11:56:48Z</dcterms:modified>
</cp:coreProperties>
</file>