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73" r:id="rId8"/>
    <p:sldId id="261" r:id="rId9"/>
    <p:sldId id="262" r:id="rId10"/>
    <p:sldId id="266" r:id="rId11"/>
    <p:sldId id="263" r:id="rId12"/>
    <p:sldId id="267" r:id="rId13"/>
    <p:sldId id="264" r:id="rId14"/>
    <p:sldId id="268" r:id="rId15"/>
    <p:sldId id="265" r:id="rId16"/>
    <p:sldId id="269" r:id="rId17"/>
    <p:sldId id="276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A19F-89DE-48BF-BC04-65E4171B744E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005F6-B1B5-41E8-926A-F19996111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1665-9AAA-4B2F-A526-221133DC2E28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050A-2E7B-4C60-840A-57267A87B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030CE-C193-4BA7-BB75-2C1156D8432F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F1D0E-CE86-4120-84E3-815274BA1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4A6F-5F90-4B09-A784-AE7D96F326F7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5D9D4-9453-454F-B11B-E6B75D00E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72127-F0FC-4155-B66B-BC075B3290EA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504F3-3AF0-4AF2-96C3-EBF3EBB0C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16C71-7D24-4FAD-877C-DEC06D308022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9DAF4-9368-40BE-AA87-FB646BB37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19C2-8BF1-4262-9005-9F807102B5C7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D90B0-6427-4AB6-8842-11C827D45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A71B2-EEDA-45A3-9A2C-14EEE8DC8782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C5B70-8111-4B06-A97E-A7A361065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D48F-048D-44E2-BDDE-6A40491ABC51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50139-2747-4BD0-AC59-7938AA45F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A5C7D-F9D9-4CFE-ABE8-F3B9C54B6FDD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4A220-58F9-4A99-8687-FC82ABB2E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5DA06-44D6-4605-8C0F-021DDFC993DD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09B35-4E23-41B6-A494-078EE0C42D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8238EC-221B-4F1B-9E3E-C9D268DD88AE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F79D54-2521-4605-BE17-6C3058577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edg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parikmaherov.net/upload/blogs/8ea9a22e2305a1aad31064acd61fba4a.jpg.jpg" TargetMode="External"/><Relationship Id="rId13" Type="http://schemas.openxmlformats.org/officeDocument/2006/relationships/hyperlink" Target="http://cs5970.vkontakte.ru/u5731752/98571329/x_2d4b3706.jpg" TargetMode="External"/><Relationship Id="rId18" Type="http://schemas.openxmlformats.org/officeDocument/2006/relationships/hyperlink" Target="http://im8-tub-ru.yandex.net/i?id=139843220-40-72&amp;n=21" TargetMode="External"/><Relationship Id="rId3" Type="http://schemas.openxmlformats.org/officeDocument/2006/relationships/hyperlink" Target="http://img-fotki.yandex.ru/get/4706/119528728.8e9/0_90aa1_b046f8e8_XL" TargetMode="External"/><Relationship Id="rId21" Type="http://schemas.openxmlformats.org/officeDocument/2006/relationships/hyperlink" Target="http://www.tvoyrebenok.ru/images/presentation/happy-birthday/m/019.jpg" TargetMode="External"/><Relationship Id="rId7" Type="http://schemas.openxmlformats.org/officeDocument/2006/relationships/hyperlink" Target="http://i044.radikal.ru/1101/9b/595c15a4b7ae.jpg" TargetMode="External"/><Relationship Id="rId12" Type="http://schemas.openxmlformats.org/officeDocument/2006/relationships/hyperlink" Target="http://im4-tub-ru.yandex.net/i?id=211197341-57-72&amp;n=21" TargetMode="External"/><Relationship Id="rId17" Type="http://schemas.openxmlformats.org/officeDocument/2006/relationships/hyperlink" Target="http://www.bioneer.ee/static/files/085/supp..jpg" TargetMode="External"/><Relationship Id="rId2" Type="http://schemas.openxmlformats.org/officeDocument/2006/relationships/image" Target="../media/image2.png"/><Relationship Id="rId16" Type="http://schemas.openxmlformats.org/officeDocument/2006/relationships/hyperlink" Target="http://vkusnosti.org/uploads/taginator/May-2012/bulochka-s-foto.jpg" TargetMode="External"/><Relationship Id="rId20" Type="http://schemas.openxmlformats.org/officeDocument/2006/relationships/hyperlink" Target="http://samara.in.ua/wp-content/uploads/2012/12/236689_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ortalik.flyfm.net/uploads/posts/2011-07/1310987776_1310926459_62883382_1282157400_022d66f536d6.jpg" TargetMode="External"/><Relationship Id="rId11" Type="http://schemas.openxmlformats.org/officeDocument/2006/relationships/hyperlink" Target="http://static.freepik.com/free-photo/pears_2577421.jpg" TargetMode="External"/><Relationship Id="rId5" Type="http://schemas.openxmlformats.org/officeDocument/2006/relationships/hyperlink" Target="http://m001.bcm.ru/2024/8628b527-a930-49f6-8518-4369ec312a9f.jpg" TargetMode="External"/><Relationship Id="rId15" Type="http://schemas.openxmlformats.org/officeDocument/2006/relationships/hyperlink" Target="http://im7-tub-ru.yandex.net/i?id=65943879-00-72&amp;n=21" TargetMode="External"/><Relationship Id="rId10" Type="http://schemas.openxmlformats.org/officeDocument/2006/relationships/hyperlink" Target="http://www.zastavki.com/pictures/640x480/2012/Food_Cakes_and_Sweet_Cake_with_cherries_031487_29.jpg" TargetMode="External"/><Relationship Id="rId19" Type="http://schemas.openxmlformats.org/officeDocument/2006/relationships/hyperlink" Target="http://www.robertopiecollection.com/Application/images/wicker-baskets/garden-vegetable-basket-lg.jpg" TargetMode="External"/><Relationship Id="rId4" Type="http://schemas.openxmlformats.org/officeDocument/2006/relationships/hyperlink" Target="http://img.desktopwallpapers.ru/food/pics/oranges.jpg" TargetMode="External"/><Relationship Id="rId9" Type="http://schemas.openxmlformats.org/officeDocument/2006/relationships/hyperlink" Target="http://natali.biz/wp-content/uploads/2011/03/3a30d2f5a1b5.jpg" TargetMode="External"/><Relationship Id="rId14" Type="http://schemas.openxmlformats.org/officeDocument/2006/relationships/hyperlink" Target="http://im6-tub-ru.yandex.net/i?id=6876691-38-72&amp;n=21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kt.oblcit.ru/67/Mischtschenko_TS/index.files/slide0045_background.gif" TargetMode="External"/><Relationship Id="rId3" Type="http://schemas.openxmlformats.org/officeDocument/2006/relationships/hyperlink" Target="http://i.klubkrasoti.ru/content/image/248.jpg" TargetMode="External"/><Relationship Id="rId7" Type="http://schemas.openxmlformats.org/officeDocument/2006/relationships/hyperlink" Target="http://pedsovet.su/_ld/328/24669138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41.radikal.ru/i091/1007/27/0c86a3d7ee0e.gif" TargetMode="External"/><Relationship Id="rId5" Type="http://schemas.openxmlformats.org/officeDocument/2006/relationships/hyperlink" Target="http://img1.liveinternet.ru/images/foto/b/1/apps/1/244/1244997_0_41036_1e8a7769_l.jpg" TargetMode="External"/><Relationship Id="rId4" Type="http://schemas.openxmlformats.org/officeDocument/2006/relationships/hyperlink" Target="http://www.dagpravda.ru/images/materials/full_Vkusnoipolezno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2484438" y="3284538"/>
            <a:ext cx="6264275" cy="1152525"/>
          </a:xfrm>
        </p:spPr>
        <p:txBody>
          <a:bodyPr/>
          <a:lstStyle/>
          <a:p>
            <a:r>
              <a:rPr lang="ru-RU" sz="6600" smtClean="0">
                <a:latin typeface="Comic Sans MS" pitchFamily="66" charset="0"/>
              </a:rPr>
              <a:t>Местоимения</a:t>
            </a:r>
            <a:br>
              <a:rPr lang="ru-RU" sz="6600" smtClean="0">
                <a:latin typeface="Comic Sans MS" pitchFamily="66" charset="0"/>
              </a:rPr>
            </a:br>
            <a:r>
              <a:rPr lang="en-US" sz="6600" smtClean="0">
                <a:solidFill>
                  <a:srgbClr val="00B050"/>
                </a:solidFill>
                <a:latin typeface="Comic Sans MS" pitchFamily="66" charset="0"/>
              </a:rPr>
              <a:t>some</a:t>
            </a:r>
            <a:r>
              <a:rPr lang="ru-RU" sz="6600" smtClean="0">
                <a:solidFill>
                  <a:srgbClr val="00B050"/>
                </a:solidFill>
                <a:latin typeface="Comic Sans MS" pitchFamily="66" charset="0"/>
              </a:rPr>
              <a:t>  </a:t>
            </a:r>
            <a:r>
              <a:rPr lang="en-US" sz="6600" smtClean="0">
                <a:solidFill>
                  <a:srgbClr val="FF0000"/>
                </a:solidFill>
                <a:latin typeface="Comic Sans MS" pitchFamily="66" charset="0"/>
              </a:rPr>
              <a:t>any</a:t>
            </a:r>
            <a:r>
              <a:rPr lang="ru-RU" sz="660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-US" sz="6600" smtClean="0">
                <a:solidFill>
                  <a:srgbClr val="0070C0"/>
                </a:solidFill>
                <a:latin typeface="Comic Sans MS" pitchFamily="66" charset="0"/>
              </a:rPr>
              <a:t>no</a:t>
            </a:r>
            <a:r>
              <a:rPr lang="ru-RU" sz="660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660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6600" smtClean="0">
                <a:solidFill>
                  <a:srgbClr val="FF0000"/>
                </a:solidFill>
              </a:rPr>
              <a:t/>
            </a:r>
            <a:br>
              <a:rPr lang="ru-RU" sz="6600" smtClean="0">
                <a:solidFill>
                  <a:srgbClr val="FF0000"/>
                </a:solidFill>
              </a:rPr>
            </a:br>
            <a:r>
              <a:rPr lang="ru-RU" sz="6600" smtClean="0">
                <a:solidFill>
                  <a:srgbClr val="00B050"/>
                </a:solidFill>
              </a:rPr>
              <a:t/>
            </a:r>
            <a:br>
              <a:rPr lang="ru-RU" sz="6600" smtClean="0">
                <a:solidFill>
                  <a:srgbClr val="00B050"/>
                </a:solidFill>
              </a:rPr>
            </a:br>
            <a:endParaRPr lang="ru-RU" sz="6600" smtClean="0">
              <a:latin typeface="Comic Sans MS" pitchFamily="66" charset="0"/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2462213" y="4713288"/>
            <a:ext cx="6286500" cy="16684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4071938" y="1000125"/>
            <a:ext cx="684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ключ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221788" cy="6892925"/>
          </a:xfrm>
        </p:spPr>
      </p:pic>
      <p:sp>
        <p:nvSpPr>
          <p:cNvPr id="22532" name="TextBox 7"/>
          <p:cNvSpPr txBox="1">
            <a:spLocks noChangeArrowheads="1"/>
          </p:cNvSpPr>
          <p:nvPr/>
        </p:nvSpPr>
        <p:spPr bwMode="auto">
          <a:xfrm>
            <a:off x="3714750" y="500063"/>
            <a:ext cx="2079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ключ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28750" y="1285875"/>
            <a:ext cx="692943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They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My brother doesn’t read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books.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Do you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questions?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We need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eggs and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</a:t>
            </a:r>
            <a:r>
              <a:rPr lang="en-US" sz="2800">
                <a:latin typeface="Calibri" pitchFamily="34" charset="0"/>
              </a:rPr>
              <a:t>e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don’t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 </a:t>
            </a:r>
            <a:r>
              <a:rPr lang="en-US" sz="2800">
                <a:latin typeface="Calibri" pitchFamily="34" charset="0"/>
              </a:rPr>
              <a:t>water.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tea in my cup.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We don’t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bread.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Kate doesn’t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sweets.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Pete and Ann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bars of chocolate.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Mary hasn’t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mistakes in her test.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2071688" y="571500"/>
            <a:ext cx="5810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Вставить </a:t>
            </a:r>
            <a:r>
              <a:rPr lang="en-US" sz="4000" b="1">
                <a:latin typeface="Calibri" pitchFamily="34" charset="0"/>
              </a:rPr>
              <a:t>is</a:t>
            </a:r>
            <a:r>
              <a:rPr lang="en-US" sz="4000">
                <a:latin typeface="Calibri" pitchFamily="34" charset="0"/>
              </a:rPr>
              <a:t> </a:t>
            </a:r>
            <a:r>
              <a:rPr lang="ru-RU" sz="4000">
                <a:latin typeface="Calibri" pitchFamily="34" charset="0"/>
              </a:rPr>
              <a:t>или </a:t>
            </a:r>
            <a:r>
              <a:rPr lang="en-US" sz="4000" b="1">
                <a:latin typeface="Calibri" pitchFamily="34" charset="0"/>
              </a:rPr>
              <a:t>are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1428750" y="1357313"/>
            <a:ext cx="65722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some butter in the basket.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no apples in the shop.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ten  pears on the table.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two oranges in my bag.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some porridge in the plate.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some books on the desk.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some bread in a bin.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no water in the jug.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 no  sweets in the vase.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 some fish in the fridge.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13" y="0"/>
            <a:ext cx="9132887" cy="6835775"/>
          </a:xfrm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3643313" y="500063"/>
            <a:ext cx="1692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Ключ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143000" y="1285875"/>
            <a:ext cx="714375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butter in the basket.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no apples in the shop.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ten  pears on the table.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two oranges in my bag.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porridge in the plate.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some books on the desk.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bread in a bin.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no water in the jug.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no  sweets in the vase.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fish in the fridge.</a:t>
            </a: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6"/>
          <p:cNvSpPr txBox="1">
            <a:spLocks noChangeArrowheads="1"/>
          </p:cNvSpPr>
          <p:nvPr/>
        </p:nvSpPr>
        <p:spPr bwMode="auto">
          <a:xfrm>
            <a:off x="1285875" y="714375"/>
            <a:ext cx="6143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Вставить </a:t>
            </a:r>
            <a:r>
              <a:rPr lang="en-US" sz="4000" b="1">
                <a:latin typeface="Calibri" pitchFamily="34" charset="0"/>
              </a:rPr>
              <a:t>no</a:t>
            </a:r>
            <a:r>
              <a:rPr lang="en-US" sz="4000">
                <a:latin typeface="Calibri" pitchFamily="34" charset="0"/>
              </a:rPr>
              <a:t> </a:t>
            </a:r>
            <a:r>
              <a:rPr lang="ru-RU" sz="4000">
                <a:latin typeface="Calibri" pitchFamily="34" charset="0"/>
              </a:rPr>
              <a:t>или </a:t>
            </a:r>
            <a:r>
              <a:rPr lang="en-US" sz="4000" b="1">
                <a:latin typeface="Calibri" pitchFamily="34" charset="0"/>
              </a:rPr>
              <a:t>not any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25603" name="TextBox 7"/>
          <p:cNvSpPr txBox="1">
            <a:spLocks noChangeArrowheads="1"/>
          </p:cNvSpPr>
          <p:nvPr/>
        </p:nvSpPr>
        <p:spPr bwMode="auto">
          <a:xfrm>
            <a:off x="1428750" y="1571625"/>
            <a:ext cx="82581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is ……. honey in my tea.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aren’t ……. apples in the fridge.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isn’t ……. soup in the plate.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 ……. sweets in my pocket.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aren’t ……. cakes in the shop.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is ……. bad students in our class.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 ……. any TVs in my room.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is ………. any pepper in the soup.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 ……… lemonade in the bottle.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 ……….any bars of chocolate in the cupboard.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13" y="0"/>
            <a:ext cx="9132887" cy="6892925"/>
          </a:xfrm>
        </p:spPr>
      </p:pic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3929063" y="714375"/>
            <a:ext cx="1978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Ключ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857375" y="1428750"/>
            <a:ext cx="678656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is no</a:t>
            </a:r>
            <a:r>
              <a:rPr lang="en-US" sz="2800">
                <a:latin typeface="Calibri" pitchFamily="34" charset="0"/>
              </a:rPr>
              <a:t> honey in my tea.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aren’t any </a:t>
            </a:r>
            <a:r>
              <a:rPr lang="en-US" sz="2800">
                <a:latin typeface="Calibri" pitchFamily="34" charset="0"/>
              </a:rPr>
              <a:t>apples in the fridge.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isn’t any </a:t>
            </a:r>
            <a:r>
              <a:rPr lang="en-US" sz="2800">
                <a:latin typeface="Calibri" pitchFamily="34" charset="0"/>
              </a:rPr>
              <a:t>soup in the plate.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 no </a:t>
            </a:r>
            <a:r>
              <a:rPr lang="en-US" sz="2800">
                <a:latin typeface="Calibri" pitchFamily="34" charset="0"/>
              </a:rPr>
              <a:t>sweets in my pocket.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aren’t any </a:t>
            </a:r>
            <a:r>
              <a:rPr lang="en-US" sz="2800">
                <a:latin typeface="Calibri" pitchFamily="34" charset="0"/>
              </a:rPr>
              <a:t>cakes in the shop.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 no </a:t>
            </a:r>
            <a:r>
              <a:rPr lang="en-US" sz="2800">
                <a:latin typeface="Calibri" pitchFamily="34" charset="0"/>
              </a:rPr>
              <a:t>bad students in our class.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aren’t any</a:t>
            </a:r>
            <a:r>
              <a:rPr lang="en-US" sz="2800">
                <a:latin typeface="Calibri" pitchFamily="34" charset="0"/>
              </a:rPr>
              <a:t> TVs in my room.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is not </a:t>
            </a:r>
            <a:r>
              <a:rPr lang="en-US" sz="2800">
                <a:latin typeface="Calibri" pitchFamily="34" charset="0"/>
              </a:rPr>
              <a:t>any pepper in the soup.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is no </a:t>
            </a:r>
            <a:r>
              <a:rPr lang="en-US" sz="2800">
                <a:latin typeface="Calibri" pitchFamily="34" charset="0"/>
              </a:rPr>
              <a:t>lemonade in the bottle.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 not any </a:t>
            </a:r>
            <a:r>
              <a:rPr lang="en-US" sz="2800">
                <a:latin typeface="Calibri" pitchFamily="34" charset="0"/>
              </a:rPr>
              <a:t>bars of chocolate in the cupboard.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1571625" y="642938"/>
            <a:ext cx="8083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Перевести на английский</a:t>
            </a:r>
          </a:p>
        </p:txBody>
      </p:sp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1428750" y="1428750"/>
            <a:ext cx="6789738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У меня есть несколько яблок.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У меня нет воды.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У тебя есть какие – нибудь книги?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В холодильнике нет молока.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На столе несколько стаканов.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В кармане нет конфет.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У моего брата есть несколько друзей.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У Анны нет компьютера.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В сумке нет тетрадей.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На столе есть несколько книг.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92925"/>
          </a:xfrm>
        </p:spPr>
      </p:pic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3786188" y="357188"/>
            <a:ext cx="1508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ключ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71625" y="1071563"/>
            <a:ext cx="8562975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apples.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 (not any) </a:t>
            </a:r>
            <a:r>
              <a:rPr lang="en-US" sz="2800">
                <a:latin typeface="Calibri" pitchFamily="34" charset="0"/>
              </a:rPr>
              <a:t>water.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Do you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books?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is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 (not any) </a:t>
            </a:r>
            <a:r>
              <a:rPr lang="en-US" sz="2800">
                <a:latin typeface="Calibri" pitchFamily="34" charset="0"/>
              </a:rPr>
              <a:t>milk in the fridge.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glasses on the table.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aren’t any  (are no) </a:t>
            </a:r>
            <a:r>
              <a:rPr lang="en-US" sz="2800">
                <a:latin typeface="Calibri" pitchFamily="34" charset="0"/>
              </a:rPr>
              <a:t>sweets in my pocket.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My brother has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friends.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Ann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doesn’t have any </a:t>
            </a:r>
            <a:r>
              <a:rPr lang="en-US" sz="2800">
                <a:latin typeface="Calibri" pitchFamily="34" charset="0"/>
              </a:rPr>
              <a:t>computer.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 (not any) </a:t>
            </a:r>
            <a:r>
              <a:rPr lang="en-US" sz="2800">
                <a:latin typeface="Calibri" pitchFamily="34" charset="0"/>
              </a:rPr>
              <a:t>copybooks in the bag.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books on the table.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en-US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en-US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mtClean="0"/>
              <a:t>Использованные ресурсы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399087"/>
          </a:xfrm>
        </p:spPr>
        <p:txBody>
          <a:bodyPr/>
          <a:lstStyle/>
          <a:p>
            <a:r>
              <a:rPr lang="en-US" sz="1400" smtClean="0">
                <a:hlinkClick r:id="rId3"/>
              </a:rPr>
              <a:t>http://img-fotki.yandex.ru/get/4706/119528728.8e9/0_90aa1_b046f8e8_XL</a:t>
            </a:r>
            <a:r>
              <a:rPr lang="ru-RU" sz="1400" smtClean="0"/>
              <a:t> бананы</a:t>
            </a:r>
          </a:p>
          <a:p>
            <a:r>
              <a:rPr lang="en-US" sz="1400" smtClean="0">
                <a:hlinkClick r:id="rId4"/>
              </a:rPr>
              <a:t>http://img.desktopwallpapers.ru/food/pics/oranges.jpg</a:t>
            </a:r>
            <a:r>
              <a:rPr lang="ru-RU" sz="1400" smtClean="0"/>
              <a:t> апельсины</a:t>
            </a:r>
          </a:p>
          <a:p>
            <a:r>
              <a:rPr lang="en-US" sz="1400" smtClean="0">
                <a:hlinkClick r:id="rId5"/>
              </a:rPr>
              <a:t>http://m001.bcm.ru/2024/8628b527-a930-49f6-8518-4369ec312a9f.jpg</a:t>
            </a:r>
            <a:r>
              <a:rPr lang="ru-RU" sz="1400" smtClean="0"/>
              <a:t> помидоры</a:t>
            </a:r>
          </a:p>
          <a:p>
            <a:r>
              <a:rPr lang="en-US" sz="1400" smtClean="0">
                <a:hlinkClick r:id="rId6"/>
              </a:rPr>
              <a:t>http://portalik.flyfm.net/uploads/posts/2011-07/1310987776_1310926459_62883382_1282157400_022d66f536d6.jpg</a:t>
            </a:r>
            <a:r>
              <a:rPr lang="ru-RU" sz="1400" smtClean="0"/>
              <a:t> яблоки</a:t>
            </a:r>
          </a:p>
          <a:p>
            <a:r>
              <a:rPr lang="en-US" sz="1400" smtClean="0">
                <a:hlinkClick r:id="rId7"/>
              </a:rPr>
              <a:t>http://i044.radikal.ru/1101/9b/595c15a4b7ae.jpg</a:t>
            </a:r>
            <a:r>
              <a:rPr lang="ru-RU" sz="1400" smtClean="0"/>
              <a:t> колбаса</a:t>
            </a:r>
          </a:p>
          <a:p>
            <a:r>
              <a:rPr lang="en-US" sz="1400" smtClean="0">
                <a:hlinkClick r:id="rId8"/>
              </a:rPr>
              <a:t>http://parikmaherov.net/upload/blogs/8ea9a22e2305a1aad31064acd61fba4a.jpg.jpg</a:t>
            </a:r>
            <a:r>
              <a:rPr lang="ru-RU" sz="1400" smtClean="0"/>
              <a:t> сыр</a:t>
            </a:r>
          </a:p>
          <a:p>
            <a:r>
              <a:rPr lang="en-US" sz="1400" smtClean="0">
                <a:hlinkClick r:id="rId9"/>
              </a:rPr>
              <a:t>http://natali.biz/wp-content/uploads/2011/03/3a30d2f5a1b5.jpg</a:t>
            </a:r>
            <a:r>
              <a:rPr lang="ru-RU" sz="1400" smtClean="0"/>
              <a:t> молоко</a:t>
            </a:r>
          </a:p>
          <a:p>
            <a:r>
              <a:rPr lang="en-US" sz="1400" smtClean="0">
                <a:hlinkClick r:id="rId10"/>
              </a:rPr>
              <a:t>http://www.zastavki.com/pictures/640x480/2012/Food_Cakes_and_Sweet_Cake_with_cherries_031487_29.jpg</a:t>
            </a:r>
            <a:r>
              <a:rPr lang="ru-RU" sz="1400" smtClean="0"/>
              <a:t> торт</a:t>
            </a:r>
          </a:p>
          <a:p>
            <a:r>
              <a:rPr lang="en-US" sz="1400" smtClean="0">
                <a:hlinkClick r:id="rId11"/>
              </a:rPr>
              <a:t>http://static.freepik.com/free-photo/pears_2577421.jpg</a:t>
            </a:r>
            <a:r>
              <a:rPr lang="ru-RU" sz="1400" smtClean="0"/>
              <a:t> груши</a:t>
            </a:r>
          </a:p>
          <a:p>
            <a:r>
              <a:rPr lang="en-US" sz="1400" smtClean="0">
                <a:hlinkClick r:id="rId12"/>
              </a:rPr>
              <a:t>http://im4-tub-ru.yandex.net/i?id=211197341-57-72&amp;n=21</a:t>
            </a:r>
            <a:r>
              <a:rPr lang="ru-RU" sz="1400" smtClean="0"/>
              <a:t> варенье</a:t>
            </a:r>
          </a:p>
          <a:p>
            <a:r>
              <a:rPr lang="en-US" sz="1400" smtClean="0">
                <a:hlinkClick r:id="rId13"/>
              </a:rPr>
              <a:t>http://cs5970.vkontakte.ru/u5731752/98571329/x_2d4b3706.jpg</a:t>
            </a:r>
            <a:r>
              <a:rPr lang="ru-RU" sz="1400" smtClean="0"/>
              <a:t> яйца</a:t>
            </a:r>
          </a:p>
          <a:p>
            <a:r>
              <a:rPr lang="en-US" sz="1400" smtClean="0">
                <a:hlinkClick r:id="rId14"/>
              </a:rPr>
              <a:t>http://im6-tub-ru.yandex.net/i?id=6876691-38-72&amp;n=21</a:t>
            </a:r>
            <a:r>
              <a:rPr lang="ru-RU" sz="1400" smtClean="0"/>
              <a:t> мясо</a:t>
            </a:r>
          </a:p>
          <a:p>
            <a:r>
              <a:rPr lang="en-US" sz="1400" smtClean="0">
                <a:hlinkClick r:id="rId15"/>
              </a:rPr>
              <a:t>http://im7-tub-ru.yandex.net/i?id=65943879-00-72&amp;n=21</a:t>
            </a:r>
            <a:r>
              <a:rPr lang="ru-RU" sz="1400" smtClean="0"/>
              <a:t> лимоны</a:t>
            </a:r>
          </a:p>
          <a:p>
            <a:r>
              <a:rPr lang="en-US" sz="1400" smtClean="0">
                <a:hlinkClick r:id="rId16"/>
              </a:rPr>
              <a:t>http://vkusnosti.org/uploads/taginator/May-2012/bulochka-s-foto.jpg</a:t>
            </a:r>
            <a:r>
              <a:rPr lang="ru-RU" sz="1400" smtClean="0"/>
              <a:t> булочки</a:t>
            </a:r>
          </a:p>
          <a:p>
            <a:r>
              <a:rPr lang="en-US" sz="1400" smtClean="0">
                <a:hlinkClick r:id="rId17"/>
              </a:rPr>
              <a:t>http://www.bioneer.ee/static/files/085/supp..jpg</a:t>
            </a:r>
            <a:r>
              <a:rPr lang="ru-RU" sz="1400" smtClean="0"/>
              <a:t> суп</a:t>
            </a:r>
          </a:p>
          <a:p>
            <a:r>
              <a:rPr lang="en-US" sz="1400" smtClean="0">
                <a:hlinkClick r:id="rId18"/>
              </a:rPr>
              <a:t>http://im8-tub-ru.yandex.net/i?id=139843220-40-72&amp;n=21</a:t>
            </a:r>
            <a:r>
              <a:rPr lang="ru-RU" sz="1400" smtClean="0"/>
              <a:t> салат</a:t>
            </a:r>
          </a:p>
          <a:p>
            <a:r>
              <a:rPr lang="en-US" sz="1400" smtClean="0">
                <a:hlinkClick r:id="rId19"/>
              </a:rPr>
              <a:t>http://www.robertopiecollection.com/Application/images/wicker-baskets/garden-vegetable-basket-lg.jpg</a:t>
            </a:r>
            <a:r>
              <a:rPr lang="ru-RU" sz="1400" smtClean="0"/>
              <a:t> корзина</a:t>
            </a:r>
          </a:p>
          <a:p>
            <a:r>
              <a:rPr lang="en-US" sz="1400" smtClean="0">
                <a:hlinkClick r:id="rId20"/>
              </a:rPr>
              <a:t>http://samara.in.ua/wp-content/uploads/2012/12/236689_.jpg</a:t>
            </a:r>
            <a:r>
              <a:rPr lang="ru-RU" sz="1400" smtClean="0"/>
              <a:t> тарелка</a:t>
            </a:r>
          </a:p>
          <a:p>
            <a:r>
              <a:rPr lang="en-US" sz="1400" smtClean="0">
                <a:hlinkClick r:id="rId21"/>
              </a:rPr>
              <a:t>http://www.tvoyrebenok.ru/images/presentation/happy-birthday/m/019.jpg</a:t>
            </a:r>
            <a:r>
              <a:rPr lang="ru-RU" sz="1400" smtClean="0"/>
              <a:t> титульный слайд</a:t>
            </a:r>
          </a:p>
          <a:p>
            <a:r>
              <a:rPr lang="ru-RU" sz="1400" smtClean="0"/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r>
              <a:rPr lang="en-US" sz="1600" smtClean="0">
                <a:hlinkClick r:id="rId3"/>
              </a:rPr>
              <a:t>http://i.klubkrasoti.ru/content/image/248.jpg</a:t>
            </a:r>
            <a:r>
              <a:rPr lang="ru-RU" sz="1600" smtClean="0"/>
              <a:t> персики</a:t>
            </a:r>
            <a:endParaRPr lang="en-US" sz="1600" smtClean="0"/>
          </a:p>
          <a:p>
            <a:r>
              <a:rPr lang="en-US" sz="1600" smtClean="0">
                <a:hlinkClick r:id="rId4"/>
              </a:rPr>
              <a:t>http://www.dagpravda.ru/images/materials/full_Vkusnoipolezno.jpg</a:t>
            </a:r>
            <a:r>
              <a:rPr lang="en-US" sz="1600" smtClean="0"/>
              <a:t> </a:t>
            </a:r>
            <a:r>
              <a:rPr lang="ru-RU" sz="1600" smtClean="0"/>
              <a:t>абрикосы</a:t>
            </a:r>
            <a:endParaRPr lang="en-US" sz="1600" smtClean="0"/>
          </a:p>
          <a:p>
            <a:r>
              <a:rPr lang="en-US" sz="1600" smtClean="0">
                <a:hlinkClick r:id="rId5"/>
              </a:rPr>
              <a:t>http://img1.liveinternet.ru/images/foto/b/1/apps/1/244/1244997_0_41036_1e8a7769_l.jpg</a:t>
            </a:r>
            <a:r>
              <a:rPr lang="en-US" sz="1600" smtClean="0"/>
              <a:t> </a:t>
            </a:r>
            <a:r>
              <a:rPr lang="ru-RU" sz="1600" smtClean="0"/>
              <a:t>ребенок</a:t>
            </a:r>
            <a:endParaRPr lang="en-US" sz="1600" smtClean="0"/>
          </a:p>
          <a:p>
            <a:r>
              <a:rPr lang="en-US" sz="1600" smtClean="0">
                <a:hlinkClick r:id="rId6"/>
              </a:rPr>
              <a:t>http://s41.radikal.ru/i091/1007/27/0c86a3d7ee0e.gif</a:t>
            </a:r>
            <a:r>
              <a:rPr lang="en-US" sz="1600" smtClean="0"/>
              <a:t> </a:t>
            </a:r>
            <a:r>
              <a:rPr lang="ru-RU" sz="1600" smtClean="0"/>
              <a:t>собака</a:t>
            </a:r>
          </a:p>
          <a:p>
            <a:r>
              <a:rPr lang="en-US" sz="1600" smtClean="0">
                <a:hlinkClick r:id="rId7"/>
              </a:rPr>
              <a:t>http://pedsovet.su/_ld/328/24669138.jpg</a:t>
            </a:r>
            <a:r>
              <a:rPr lang="ru-RU" sz="1600" smtClean="0"/>
              <a:t> шаблон для ключей</a:t>
            </a:r>
          </a:p>
          <a:p>
            <a:r>
              <a:rPr lang="en-US" sz="1600" smtClean="0">
                <a:hlinkClick r:id="rId8"/>
              </a:rPr>
              <a:t>http://www.ikt.oblcit.ru/67/Mischtschenko_TS/index.files/slide0045_background.gif</a:t>
            </a:r>
            <a:r>
              <a:rPr lang="ru-RU" sz="1600" smtClean="0"/>
              <a:t> фон</a:t>
            </a:r>
          </a:p>
          <a:p>
            <a:r>
              <a:rPr lang="ru-RU" sz="1600" smtClean="0"/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r>
              <a:rPr lang="en-US" b="1" smtClean="0">
                <a:solidFill>
                  <a:srgbClr val="00B050"/>
                </a:solidFill>
              </a:rPr>
              <a:t>Some</a:t>
            </a:r>
            <a:r>
              <a:rPr lang="en-US" smtClean="0"/>
              <a:t> </a:t>
            </a:r>
            <a:r>
              <a:rPr lang="ru-RU" smtClean="0"/>
              <a:t> - утвердительные предложения</a:t>
            </a:r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endParaRPr lang="ru-RU" smtClean="0"/>
          </a:p>
          <a:p>
            <a:r>
              <a:rPr lang="en-US" b="1" smtClean="0">
                <a:solidFill>
                  <a:srgbClr val="FF0000"/>
                </a:solidFill>
              </a:rPr>
              <a:t>Any</a:t>
            </a:r>
            <a:r>
              <a:rPr lang="en-US" smtClean="0"/>
              <a:t> – </a:t>
            </a:r>
            <a:r>
              <a:rPr lang="ru-RU" smtClean="0"/>
              <a:t>вопросительные предложения</a:t>
            </a:r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endParaRPr lang="ru-RU" smtClean="0"/>
          </a:p>
          <a:p>
            <a:r>
              <a:rPr lang="en-US" b="1" smtClean="0">
                <a:solidFill>
                  <a:srgbClr val="0070C0"/>
                </a:solidFill>
              </a:rPr>
              <a:t>No </a:t>
            </a:r>
            <a:r>
              <a:rPr lang="ru-RU" b="1" smtClean="0">
                <a:solidFill>
                  <a:srgbClr val="0070C0"/>
                </a:solidFill>
              </a:rPr>
              <a:t>= </a:t>
            </a:r>
            <a:r>
              <a:rPr lang="en-US" b="1" smtClean="0">
                <a:solidFill>
                  <a:srgbClr val="0070C0"/>
                </a:solidFill>
              </a:rPr>
              <a:t>not any </a:t>
            </a:r>
            <a:r>
              <a:rPr lang="en-US" smtClean="0"/>
              <a:t>- </a:t>
            </a:r>
            <a:r>
              <a:rPr lang="ru-RU" smtClean="0"/>
              <a:t>отрицательные предложения</a:t>
            </a:r>
          </a:p>
          <a:p>
            <a:endParaRPr lang="ru-RU" smtClean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692150"/>
            <a:ext cx="26162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40200" y="1052513"/>
            <a:ext cx="3671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peaches.</a:t>
            </a:r>
            <a:endParaRPr lang="ru-RU" sz="2800">
              <a:latin typeface="Calibri" pitchFamily="34" charset="0"/>
            </a:endParaRPr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2420938"/>
            <a:ext cx="17240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27088" y="3068638"/>
            <a:ext cx="403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Do you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apricots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ru-RU" sz="28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434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508500"/>
            <a:ext cx="19431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43213" y="5084763"/>
            <a:ext cx="3748087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70C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friends.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70C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friends.</a:t>
            </a:r>
          </a:p>
          <a:p>
            <a:r>
              <a:rPr lang="en-US" sz="2800">
                <a:latin typeface="Calibri" pitchFamily="34" charset="0"/>
              </a:rPr>
              <a:t>I </a:t>
            </a:r>
            <a:r>
              <a:rPr lang="en-US" sz="2800" b="1">
                <a:solidFill>
                  <a:srgbClr val="0070C0"/>
                </a:solidFill>
                <a:latin typeface="Calibri" pitchFamily="34" charset="0"/>
              </a:rPr>
              <a:t>don’t have any </a:t>
            </a:r>
            <a:r>
              <a:rPr lang="en-US" sz="2800">
                <a:latin typeface="Calibri" pitchFamily="34" charset="0"/>
              </a:rPr>
              <a:t>friends.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714375" y="1428750"/>
            <a:ext cx="7786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с </a:t>
            </a:r>
            <a:r>
              <a:rPr lang="ru-RU" sz="3600" b="1">
                <a:latin typeface="Calibri" pitchFamily="34" charset="0"/>
              </a:rPr>
              <a:t>исчисляемыми</a:t>
            </a:r>
            <a:r>
              <a:rPr lang="ru-RU" sz="3600">
                <a:latin typeface="Calibri" pitchFamily="34" charset="0"/>
              </a:rPr>
              <a:t> существительными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08625" y="620713"/>
            <a:ext cx="3024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несколько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1476375" y="620713"/>
            <a:ext cx="1655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latin typeface="Calibri" pitchFamily="34" charset="0"/>
              </a:rPr>
              <a:t>some</a:t>
            </a:r>
            <a:endParaRPr lang="ru-RU" sz="4000" b="1">
              <a:latin typeface="Calibri" pitchFamily="34" charset="0"/>
            </a:endParaRPr>
          </a:p>
        </p:txBody>
      </p:sp>
      <p:pic>
        <p:nvPicPr>
          <p:cNvPr id="15366" name="Picture 10" descr="http://im0-tub-ru.yandex.net/i?id=271348073-07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2205038"/>
            <a:ext cx="19446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331913" y="3643313"/>
            <a:ext cx="2952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bananas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87450" y="5857875"/>
            <a:ext cx="2670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tomatoes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929313" y="3643313"/>
            <a:ext cx="250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oranges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651500" y="5857875"/>
            <a:ext cx="252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apples</a:t>
            </a:r>
            <a:endParaRPr lang="ru-RU" sz="2800">
              <a:latin typeface="Calibri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916238" y="981075"/>
            <a:ext cx="2376487" cy="0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2146300"/>
            <a:ext cx="18732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4221163"/>
            <a:ext cx="2039938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365625"/>
            <a:ext cx="189706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 descr="http://im0-tub-ru.yandex.net/i?id=434191687-05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4724400"/>
            <a:ext cx="1409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8"/>
          <p:cNvSpPr txBox="1">
            <a:spLocks noChangeArrowheads="1"/>
          </p:cNvSpPr>
          <p:nvPr/>
        </p:nvSpPr>
        <p:spPr bwMode="auto">
          <a:xfrm>
            <a:off x="1500188" y="785813"/>
            <a:ext cx="6643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latin typeface="Calibri" pitchFamily="34" charset="0"/>
              </a:rPr>
              <a:t>Some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156325" y="765175"/>
            <a:ext cx="25923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немного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85813" y="3284538"/>
            <a:ext cx="2714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sausage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72188" y="4221163"/>
            <a:ext cx="1898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cake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508625" y="5929313"/>
            <a:ext cx="3095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cheese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03350" y="5903913"/>
            <a:ext cx="2881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milk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543300" y="1484313"/>
            <a:ext cx="49164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с </a:t>
            </a:r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не</a:t>
            </a:r>
            <a:r>
              <a:rPr lang="ru-RU" sz="3600" b="1">
                <a:latin typeface="Calibri" pitchFamily="34" charset="0"/>
              </a:rPr>
              <a:t>исчисляемыми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348038" y="1125538"/>
            <a:ext cx="2376487" cy="0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9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68313" y="1484313"/>
            <a:ext cx="2667000" cy="1843087"/>
          </a:xfrm>
        </p:spPr>
      </p:pic>
      <p:pic>
        <p:nvPicPr>
          <p:cNvPr id="1639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4149725"/>
            <a:ext cx="172878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92725" y="2133600"/>
            <a:ext cx="2759075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http://im0-tub-ru.yandex.net/i?id=335788871-18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26841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im0-tub-ru.yandex.net/i?id=508133783-33-72&amp;n=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392906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http://im0-tub-ru.yandex.net/i?id=457874896-32-72&amp;n=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119697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 descr="http://im0-tub-ru.yandex.net/i?id=361970282-65-72&amp;n=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56325" y="3933825"/>
            <a:ext cx="1123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84213" y="333375"/>
            <a:ext cx="33543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несколько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715000" y="333375"/>
            <a:ext cx="296068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немного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1500" y="2852738"/>
            <a:ext cx="3429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pears on a tree</a:t>
            </a:r>
            <a:r>
              <a:rPr lang="en-US" sz="2000">
                <a:latin typeface="Calibri" pitchFamily="34" charset="0"/>
              </a:rPr>
              <a:t>.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572125" y="2852738"/>
            <a:ext cx="30464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is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jam in a jug.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0063" y="5516563"/>
            <a:ext cx="37147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eggs on a table.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72063" y="5516563"/>
            <a:ext cx="35004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is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meat on a plate.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5" name="TextBox 8"/>
          <p:cNvSpPr txBox="1">
            <a:spLocks noChangeArrowheads="1"/>
          </p:cNvSpPr>
          <p:nvPr/>
        </p:nvSpPr>
        <p:spPr bwMode="auto">
          <a:xfrm>
            <a:off x="179388" y="260350"/>
            <a:ext cx="87852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Comic Sans MS" pitchFamily="66" charset="0"/>
              </a:rPr>
              <a:t>Вопросительные предложения</a:t>
            </a:r>
          </a:p>
          <a:p>
            <a:pPr algn="ctr"/>
            <a:r>
              <a:rPr lang="ru-RU" sz="4400">
                <a:latin typeface="Comic Sans MS" pitchFamily="66" charset="0"/>
              </a:rPr>
              <a:t>с исчисляемыми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24300" y="2205038"/>
            <a:ext cx="48244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latin typeface="Calibri" pitchFamily="34" charset="0"/>
              </a:rPr>
              <a:t>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3200">
                <a:latin typeface="Calibri" pitchFamily="34" charset="0"/>
              </a:rPr>
              <a:t> lemons on a table?</a:t>
            </a:r>
            <a:endParaRPr lang="ru-RU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Yes, </a:t>
            </a:r>
            <a:r>
              <a:rPr lang="en-US" sz="3200" b="1">
                <a:latin typeface="Calibri" pitchFamily="34" charset="0"/>
              </a:rPr>
              <a:t>there are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some.</a:t>
            </a:r>
            <a:endParaRPr lang="ru-RU" sz="3200" b="1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348038" y="4365625"/>
            <a:ext cx="579596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latin typeface="Calibri" pitchFamily="34" charset="0"/>
              </a:rPr>
              <a:t>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3200">
                <a:latin typeface="Calibri" pitchFamily="34" charset="0"/>
              </a:rPr>
              <a:t> buns at home?</a:t>
            </a:r>
          </a:p>
          <a:p>
            <a:endParaRPr lang="en-US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Yes</a:t>
            </a:r>
            <a:r>
              <a:rPr lang="en-US" sz="3200" b="1">
                <a:latin typeface="Calibri" pitchFamily="34" charset="0"/>
              </a:rPr>
              <a:t>, there are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>
                <a:latin typeface="Calibri" pitchFamily="34" charset="0"/>
              </a:rPr>
              <a:t>.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380288" y="1412875"/>
            <a:ext cx="13684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C00000"/>
                </a:solidFill>
                <a:latin typeface="Comic Sans MS" pitchFamily="66" charset="0"/>
              </a:rPr>
              <a:t>any</a:t>
            </a:r>
            <a:endParaRPr lang="ru-RU" sz="4800" b="1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84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49213" y="1700213"/>
            <a:ext cx="3716338" cy="2089150"/>
          </a:xfrm>
        </p:spPr>
      </p:pic>
      <p:pic>
        <p:nvPicPr>
          <p:cNvPr id="1844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21163"/>
            <a:ext cx="310515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Comic Sans MS" pitchFamily="66" charset="0"/>
              </a:rPr>
              <a:t>С неисчисляемыми</a:t>
            </a:r>
          </a:p>
        </p:txBody>
      </p:sp>
      <p:pic>
        <p:nvPicPr>
          <p:cNvPr id="1945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1557338"/>
            <a:ext cx="3506788" cy="2336800"/>
          </a:xfrm>
        </p:spPr>
      </p:pic>
      <p:pic>
        <p:nvPicPr>
          <p:cNvPr id="19460" name="Picture 2" descr="http://im0-tub-ru.yandex.net/i?id=467276161-41-72&amp;n=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365625"/>
            <a:ext cx="2951162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851275" y="1628775"/>
            <a:ext cx="511333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Is 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 </a:t>
            </a:r>
            <a:r>
              <a:rPr lang="en-US" sz="3200">
                <a:latin typeface="Calibri" pitchFamily="34" charset="0"/>
              </a:rPr>
              <a:t>soup in the plate?</a:t>
            </a:r>
            <a:endParaRPr lang="ru-RU" sz="3200">
              <a:latin typeface="Calibri" pitchFamily="34" charset="0"/>
            </a:endParaRPr>
          </a:p>
          <a:p>
            <a:endParaRPr lang="ru-RU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           Yes, </a:t>
            </a:r>
            <a:r>
              <a:rPr lang="en-US" sz="3200" b="1">
                <a:latin typeface="Calibri" pitchFamily="34" charset="0"/>
              </a:rPr>
              <a:t>there is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>
                <a:latin typeface="Calibri" pitchFamily="34" charset="0"/>
              </a:rPr>
              <a:t>.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635375" y="4652963"/>
            <a:ext cx="51133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latin typeface="Calibri" pitchFamily="34" charset="0"/>
              </a:rPr>
              <a:t>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 </a:t>
            </a:r>
            <a:r>
              <a:rPr lang="en-US" sz="3200">
                <a:latin typeface="Calibri" pitchFamily="34" charset="0"/>
              </a:rPr>
              <a:t>salad in a plate?</a:t>
            </a:r>
          </a:p>
          <a:p>
            <a:r>
              <a:rPr lang="en-US" sz="3200">
                <a:latin typeface="Calibri" pitchFamily="34" charset="0"/>
              </a:rPr>
              <a:t>       </a:t>
            </a:r>
          </a:p>
          <a:p>
            <a:r>
              <a:rPr lang="en-US" sz="3200">
                <a:latin typeface="Calibri" pitchFamily="34" charset="0"/>
              </a:rPr>
              <a:t>           Yes</a:t>
            </a:r>
            <a:r>
              <a:rPr lang="en-US" sz="3200" b="1">
                <a:latin typeface="Calibri" pitchFamily="34" charset="0"/>
              </a:rPr>
              <a:t>, there is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>
                <a:latin typeface="Calibri" pitchFamily="34" charset="0"/>
              </a:rPr>
              <a:t>.</a:t>
            </a: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3" name="TextBox 8"/>
          <p:cNvSpPr txBox="1">
            <a:spLocks noChangeArrowheads="1"/>
          </p:cNvSpPr>
          <p:nvPr/>
        </p:nvSpPr>
        <p:spPr bwMode="auto">
          <a:xfrm>
            <a:off x="539750" y="642938"/>
            <a:ext cx="86042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Comic Sans MS" pitchFamily="66" charset="0"/>
              </a:rPr>
              <a:t>Отрицательные предложения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57250" y="4724400"/>
            <a:ext cx="6883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apples in the basket.</a:t>
            </a:r>
            <a:endParaRPr lang="ru-RU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apples in my basket.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55650" y="5732463"/>
            <a:ext cx="691197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apples in the basket.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apples in my basket.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635375" y="3068638"/>
            <a:ext cx="53292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isn’t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any </a:t>
            </a:r>
            <a:r>
              <a:rPr lang="en-US" sz="2800">
                <a:latin typeface="Calibri" pitchFamily="34" charset="0"/>
              </a:rPr>
              <a:t>soup in the plate.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soup.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35375" y="3929063"/>
            <a:ext cx="53292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is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no </a:t>
            </a:r>
            <a:r>
              <a:rPr lang="en-US" sz="2800">
                <a:latin typeface="Calibri" pitchFamily="34" charset="0"/>
              </a:rPr>
              <a:t>soup in the plate.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soup.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20488" name="TextBox 13"/>
          <p:cNvSpPr txBox="1">
            <a:spLocks noChangeArrowheads="1"/>
          </p:cNvSpPr>
          <p:nvPr/>
        </p:nvSpPr>
        <p:spPr bwMode="auto">
          <a:xfrm>
            <a:off x="1500188" y="1500188"/>
            <a:ext cx="3863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0070C0"/>
                </a:solidFill>
                <a:latin typeface="Calibri" pitchFamily="34" charset="0"/>
              </a:rPr>
              <a:t>Not any = no</a:t>
            </a:r>
            <a:endParaRPr lang="ru-RU" sz="4000" b="1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2048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2276475"/>
            <a:ext cx="2547937" cy="2257425"/>
          </a:xfrm>
        </p:spPr>
      </p:pic>
      <p:pic>
        <p:nvPicPr>
          <p:cNvPr id="2049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1341438"/>
            <a:ext cx="2500313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214438" y="1785938"/>
            <a:ext cx="6721475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They have…..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My brother doesn’t read ……. books.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Do you have ……. questions?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We need ……. eggs and …….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don’t have ……. water.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have …… tea in my cup.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We don’t have ……. bread.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Kate doesn’t have ……. sweets.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Pete and Ann have ……. bars of chocolate.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Mary hasn’t …… mistakes in her test.</a:t>
            </a:r>
          </a:p>
          <a:p>
            <a:pPr marL="342900" indent="-342900"/>
            <a:endParaRPr lang="en-US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en-US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ru-RU">
              <a:latin typeface="Calibri" pitchFamily="34" charset="0"/>
            </a:endParaRP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1571625" y="476250"/>
            <a:ext cx="7550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Вставить </a:t>
            </a:r>
            <a:r>
              <a:rPr lang="en-US" sz="4000" b="1">
                <a:latin typeface="Calibri" pitchFamily="34" charset="0"/>
              </a:rPr>
              <a:t>some</a:t>
            </a:r>
            <a:r>
              <a:rPr lang="en-US" sz="4000">
                <a:latin typeface="Calibri" pitchFamily="34" charset="0"/>
              </a:rPr>
              <a:t> </a:t>
            </a:r>
            <a:r>
              <a:rPr lang="ru-RU" sz="4000">
                <a:latin typeface="Calibri" pitchFamily="34" charset="0"/>
              </a:rPr>
              <a:t>или </a:t>
            </a:r>
            <a:r>
              <a:rPr lang="en-US" sz="4000" b="1">
                <a:latin typeface="Calibri" pitchFamily="34" charset="0"/>
              </a:rPr>
              <a:t>any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21509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979</Words>
  <Application>Microsoft Office PowerPoint</Application>
  <PresentationFormat>Экран (4:3)</PresentationFormat>
  <Paragraphs>177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Местоимения some  any  no   </vt:lpstr>
      <vt:lpstr>Слайд 2</vt:lpstr>
      <vt:lpstr>Слайд 3</vt:lpstr>
      <vt:lpstr>Слайд 4</vt:lpstr>
      <vt:lpstr>Слайд 5</vt:lpstr>
      <vt:lpstr>Слайд 6</vt:lpstr>
      <vt:lpstr>С неисчисляемыми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Использованные ресурсы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Френдак</dc:creator>
  <cp:lastModifiedBy>Виктор</cp:lastModifiedBy>
  <cp:revision>55</cp:revision>
  <dcterms:modified xsi:type="dcterms:W3CDTF">2015-01-26T04:32:23Z</dcterms:modified>
</cp:coreProperties>
</file>