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6" r:id="rId2"/>
    <p:sldId id="258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traditio-ru.org/w/index.php?title=%D0%A1%D1%83%D0%B5%D0%B2%D0%B5%D1%80%D0%B8%D0%B5&amp;action=edit&amp;redlink=1" TargetMode="External"/><Relationship Id="rId3" Type="http://schemas.openxmlformats.org/officeDocument/2006/relationships/hyperlink" Target="http://traditio-ru.org/wiki/%D0%A1%D0%B2%D0%B0%D0%B4%D1%8C%D0%B1%D0%B0" TargetMode="External"/><Relationship Id="rId7" Type="http://schemas.openxmlformats.org/officeDocument/2006/relationships/hyperlink" Target="http://traditio-ru.org/w/index.php?title=%D0%9D%D0%B5%D0%B2%D0%B5%D1%81%D1%82%D0%B0&amp;action=edit&amp;redlink=1" TargetMode="External"/><Relationship Id="rId2" Type="http://schemas.openxmlformats.org/officeDocument/2006/relationships/hyperlink" Target="http://traditio-ru.org/w/index.php?title=%D0%94%D0%B5%D0%BD%D1%8C_%D1%81%D0%B2%D1%8F%D1%82%D0%BE%D0%B3%D0%BE_%D0%92%D0%B0%D0%BB%D0%B5%D0%BD%D1%82%D0%B8%D0%BD%D0%B0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ditio-ru.org/w/index.php?title=%D0%96%D0%B5%D0%BD%D0%B8%D1%85&amp;action=edit&amp;redlink=1" TargetMode="External"/><Relationship Id="rId5" Type="http://schemas.openxmlformats.org/officeDocument/2006/relationships/hyperlink" Target="http://traditio-ru.org/wiki/%D0%9F%D1%80%D0%B0%D0%B2%D0%BE%D1%81%D0%BB%D0%B0%D0%B2%D0%B8%D0%B5" TargetMode="External"/><Relationship Id="rId4" Type="http://schemas.openxmlformats.org/officeDocument/2006/relationships/hyperlink" Target="http://traditio-ru.org/wiki/%D0%92%D0%B5%D0%BD%D1%87%D0%B0%D0%BD%D0%B8%D0%B5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traditio-ru.org/w/index.php?title=%D0%A7%D0%B0%D1%81%D0%BE%D0%B2%D0%BE%D0%B9_%D0%B1%D0%BE%D0%B9&amp;action=edit&amp;redlink=1" TargetMode="External"/><Relationship Id="rId13" Type="http://schemas.openxmlformats.org/officeDocument/2006/relationships/image" Target="../media/image8.jpeg"/><Relationship Id="rId3" Type="http://schemas.openxmlformats.org/officeDocument/2006/relationships/hyperlink" Target="http://traditio-ru.org/wiki/%D0%A7%D0%B0%D1%81%D1%8B" TargetMode="External"/><Relationship Id="rId7" Type="http://schemas.openxmlformats.org/officeDocument/2006/relationships/hyperlink" Target="http://traditio-ru.org/wiki/XVIII_%D0%B2%D0%B5%D0%BA" TargetMode="External"/><Relationship Id="rId12" Type="http://schemas.openxmlformats.org/officeDocument/2006/relationships/hyperlink" Target="http://traditio-ru.org/w/index.php?title=%D0%94%D0%B8%D0%BD%D0%B0%D1%81%D1%82%D0%B8%D1%8F_%D0%A1%D1%83%D0%BD&amp;action=edit&amp;redlink=1" TargetMode="External"/><Relationship Id="rId2" Type="http://schemas.openxmlformats.org/officeDocument/2006/relationships/hyperlink" Target="http://traditio-ru.org/wiki/%D0%92%D1%80%D0%B5%D0%BC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ditio-ru.org/w/index.php?title=%D0%A6%D0%B8%D0%BB%D0%B8%D0%BD%D0%B4%D1%80&amp;action=edit&amp;redlink=1" TargetMode="External"/><Relationship Id="rId11" Type="http://schemas.openxmlformats.org/officeDocument/2006/relationships/hyperlink" Target="http://traditio-ru.org/wiki/%D0%9A%D0%B8%D1%82%D0%B0%D0%B9" TargetMode="External"/><Relationship Id="rId5" Type="http://schemas.openxmlformats.org/officeDocument/2006/relationships/hyperlink" Target="http://traditio-ru.org/w/index.php?title=%D0%9F%D0%B5%D1%81%D0%BE%D1%87%D0%BD%D1%8B%D0%B5_%D1%87%D0%B0%D1%81%D1%8B&amp;action=edit&amp;redlink=1" TargetMode="External"/><Relationship Id="rId10" Type="http://schemas.openxmlformats.org/officeDocument/2006/relationships/hyperlink" Target="http://traditio-ru.org/wiki/XX_%D0%B2%D0%B5%D0%BA" TargetMode="External"/><Relationship Id="rId4" Type="http://schemas.openxmlformats.org/officeDocument/2006/relationships/hyperlink" Target="http://traditio-ru.org/w/index.php?title=%D0%A1%D0%BE%D0%BB%D0%BD%D0%B5%D1%87%D0%BD%D1%8B%D0%B5_%D1%87%D0%B0%D1%81%D1%8B&amp;action=edit&amp;redlink=1" TargetMode="External"/><Relationship Id="rId9" Type="http://schemas.openxmlformats.org/officeDocument/2006/relationships/hyperlink" Target="http://traditio-ru.org/w/index.php?title=%D0%A8%D0%B0%D1%85%D1%82%D1%91%D1%80&amp;action=edit&amp;redlink=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traditio-ru.org/wiki/%D0%A4%D0%B0%D0%B9%D0%BB:Kaarsvlam-kl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raditio-ru.org/wiki/%D0%9F%D0%BB%D0%B0%D0%BC%D1%8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traditio-ru.org/wiki/%D0%9F%D0%BB%D0%B0%D0%BC%D1%8F" TargetMode="External"/><Relationship Id="rId3" Type="http://schemas.openxmlformats.org/officeDocument/2006/relationships/hyperlink" Target="http://traditio-ru.org/wiki/%D0%9E%D1%81%D0%B2%D0%B5%D1%89%D0%B5%D0%BD%D0%B8%D0%B5" TargetMode="External"/><Relationship Id="rId7" Type="http://schemas.openxmlformats.org/officeDocument/2006/relationships/hyperlink" Target="http://traditio-ru.org/w/index.php?title=%D0%9F%D0%B0%D1%80%D0%B0%D1%84%D0%B8%D0%BD&amp;action=edit&amp;redlink=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ditio-ru.org/w/index.php?title=%D0%A1%D1%82%D0%B5%D0%B0%D1%80%D0%B8%D0%BD&amp;action=edit&amp;redlink=1" TargetMode="External"/><Relationship Id="rId5" Type="http://schemas.openxmlformats.org/officeDocument/2006/relationships/hyperlink" Target="http://traditio-ru.org/wiki/%D0%92%D0%BE%D1%81%D0%BA" TargetMode="External"/><Relationship Id="rId4" Type="http://schemas.openxmlformats.org/officeDocument/2006/relationships/hyperlink" Target="http://traditio-ru.org/wiki/%D0%93%D0%BE%D1%80%D0%B5%D0%BD%D0%B8%D0%B5" TargetMode="External"/><Relationship Id="rId9" Type="http://schemas.openxmlformats.org/officeDocument/2006/relationships/hyperlink" Target="http://traditio-ru.org/w/index.php?title=%D0%A4%D0%B8%D1%82%D0%B8%D0%BB%D1%8C&amp;action=edit&amp;redlink=1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raditio-ru.org/wiki/%D0%9C%D0%B0%D1%81%D0%BB%D0%BE" TargetMode="External"/><Relationship Id="rId2" Type="http://schemas.openxmlformats.org/officeDocument/2006/relationships/hyperlink" Target="http://traditio-ru.org/w/index.php?title=%D0%A1%D0%B2%D0%B5%D1%82%D0%B8%D0%BB%D1%8C%D0%BD%D0%B8%D0%BA&amp;action=edit&amp;redlink=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traditio-ru.org/w/index.php?title=%D0%A4%D0%B8%D1%82%D0%B8%D0%BB%D1%8C&amp;action=edit&amp;redlink=1" TargetMode="External"/><Relationship Id="rId4" Type="http://schemas.openxmlformats.org/officeDocument/2006/relationships/hyperlink" Target="http://traditio-ru.org/w/index.php?title=%D0%96%D0%B8%D1%80&amp;action=edit&amp;redlink=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traditio-ru.org/wiki/%D0%91%D0%BE%D1%80%D0%BD%D0%B0%D1%8F_%D0%BA%D0%B8%D1%81%D0%BB%D0%BE%D1%82%D0%B0" TargetMode="External"/><Relationship Id="rId3" Type="http://schemas.openxmlformats.org/officeDocument/2006/relationships/hyperlink" Target="http://traditio-ru.org/w/index.php?title=%D0%A1%D1%82%D0%B5%D0%B0%D1%80%D0%B8%D0%BD&amp;action=edit&amp;redlink=1" TargetMode="External"/><Relationship Id="rId7" Type="http://schemas.openxmlformats.org/officeDocument/2006/relationships/hyperlink" Target="http://traditio-ru.org/w/index.php?title=%D0%A5%D0%BB%D0%BE%D1%80%D0%B8%D0%B4_%D0%B0%D0%BC%D0%BC%D0%BE%D0%BD%D0%B8%D1%8F&amp;action=edit&amp;redlink=1" TargetMode="External"/><Relationship Id="rId2" Type="http://schemas.openxmlformats.org/officeDocument/2006/relationships/hyperlink" Target="http://traditio-ru.org/w/index.php?title=%D0%A1%D0%B0%D0%BB%D0%BE_(%D0%B6%D0%B8%D1%80)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ditio-ru.org/w/index.php?title=%D0%A1%D0%B5%D0%BB%D0%B8%D1%82%D1%80%D0%B0&amp;action=edit&amp;redlink=1" TargetMode="External"/><Relationship Id="rId5" Type="http://schemas.openxmlformats.org/officeDocument/2006/relationships/hyperlink" Target="http://traditio-ru.org/w/index.php?title=%D0%9F%D0%B0%D1%80%D0%B0%D1%84%D0%B8%D0%BD&amp;action=edit&amp;redlink=1" TargetMode="External"/><Relationship Id="rId4" Type="http://schemas.openxmlformats.org/officeDocument/2006/relationships/hyperlink" Target="http://traditio-ru.org/wiki/%D0%92%D0%BE%D1%81%D0%B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raditio-ru.org/w/index.php?title=%D0%9F%D0%B0%D1%80%D0%B0%D1%84%D0%B8%D0%BD&amp;action=edit&amp;redlink=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raditio-ru.org/wiki/%D0%9D%D0%B5%D1%84%D1%82%D1%8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raditio-ru.org/w/index.php?title=%D0%9F%D1%87%D0%B5%D0%BB%D0%B8%D0%BD%D1%8B%D0%B9_%D0%B2%D0%BE%D1%81%D0%BA&amp;action=edit&amp;redlink=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raditio-ru.org/wiki/%D0%9F%D1%87%D0%B5%D0%BB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raditio-ru.org/w/index.php?title=%D0%A1%D1%82%D0%B5%D0%B0%D1%80%D0%B8%D0%BD&amp;action=edit&amp;redlink=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raditio-ru.org/w/index.php?title=%D0%9F%D0%B0%D1%80%D0%B0%D1%84%D0%B8%D0%BD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raditio-ru.org/w/index.php?title=%D0%93%D0%B5%D0%BB%D1%8C&amp;action=edit&amp;redlink=1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raditio-ru.org/w/index.php?title=%D0%93%D0%BE%D1%80%D1%8E%D1%87%D0%B8%D0%B9_%D0%B3%D0%B5%D0%BB%D1%8C&amp;action=edit&amp;redlink=1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traditio-ru.org/wiki/%D0%90%D1%80%D0%BE%D0%BC%D0%B0%D1%82" TargetMode="External"/><Relationship Id="rId3" Type="http://schemas.openxmlformats.org/officeDocument/2006/relationships/hyperlink" Target="http://traditio-ru.org/wiki/%D0%AD%D0%BB%D0%B5%D0%BA%D1%82%D1%80%D0%B8%D1%87%D0%B5%D1%81%D1%82%D0%B2%D0%BE" TargetMode="External"/><Relationship Id="rId7" Type="http://schemas.openxmlformats.org/officeDocument/2006/relationships/hyperlink" Target="http://traditio-ru.org/w/index.php?title=%D0%A0%D0%BE%D0%BC%D0%B0%D0%BD%D1%82%D0%B8%D0%BA%D0%B0&amp;action=edit&amp;redlink=1" TargetMode="External"/><Relationship Id="rId2" Type="http://schemas.openxmlformats.org/officeDocument/2006/relationships/hyperlink" Target="http://traditio-ru.org/w/index.php?title=%D0%98%D1%81%D1%82%D0%BE%D1%87%D0%BD%D0%B8%D0%BA_%D0%BE%D1%81%D0%B2%D0%B5%D1%89%D0%B5%D0%BD%D0%B8%D1%8F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ditio-ru.org/w/index.php?title=%D0%94%D0%B5%D0%BA%D0%BE%D1%80&amp;action=edit&amp;redlink=1" TargetMode="External"/><Relationship Id="rId5" Type="http://schemas.openxmlformats.org/officeDocument/2006/relationships/hyperlink" Target="http://traditio-ru.org/wiki/XXI_%D0%B2%D0%B5%D0%BA" TargetMode="External"/><Relationship Id="rId4" Type="http://schemas.openxmlformats.org/officeDocument/2006/relationships/hyperlink" Target="http://traditio-ru.org/w/index.php?title=%D0%9B%D0%B0%D0%BC%D0%BF%D0%B0%D0%B4%D0%B0&amp;action=edit&amp;redlink=1" TargetMode="External"/><Relationship Id="rId9" Type="http://schemas.openxmlformats.org/officeDocument/2006/relationships/hyperlink" Target="http://traditio-ru.org/wiki/%D0%97%D0%B0%D0%BF%D0%B0%D1%8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Творческая работа теме : Свеча . Горение свечи.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Выполнили ученицы 7 « А» класса  МОУ «ООШ №39»  </a:t>
            </a:r>
            <a:r>
              <a:rPr lang="ru-RU" dirty="0" err="1" smtClean="0"/>
              <a:t>Казарян</a:t>
            </a:r>
            <a:r>
              <a:rPr lang="ru-RU" dirty="0" smtClean="0"/>
              <a:t> Марьям, </a:t>
            </a:r>
            <a:r>
              <a:rPr lang="ru-RU" dirty="0" err="1" smtClean="0"/>
              <a:t>Половинко</a:t>
            </a:r>
            <a:r>
              <a:rPr lang="ru-RU" dirty="0" smtClean="0"/>
              <a:t> Кристина, Саблина Лиза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Праздники</a:t>
            </a:r>
            <a:endParaRPr lang="ru-RU" dirty="0" smtClean="0"/>
          </a:p>
          <a:p>
            <a:r>
              <a:rPr lang="ru-RU" dirty="0" smtClean="0"/>
              <a:t>Свечи часто применяются на праздновании </a:t>
            </a:r>
            <a:r>
              <a:rPr lang="ru-RU" dirty="0" smtClean="0">
                <a:hlinkClick r:id="rId2" tooltip="День святого Валентина (страница не существует)"/>
              </a:rPr>
              <a:t>дня святого Валентина</a:t>
            </a:r>
            <a:r>
              <a:rPr lang="ru-RU" dirty="0" smtClean="0"/>
              <a:t>, </a:t>
            </a:r>
            <a:r>
              <a:rPr lang="ru-RU" dirty="0" smtClean="0">
                <a:hlinkClick r:id="rId3" tooltip="Свадьба"/>
              </a:rPr>
              <a:t>свадьбах</a:t>
            </a:r>
            <a:r>
              <a:rPr lang="ru-RU" dirty="0" smtClean="0"/>
              <a:t> и других праздниках. На </a:t>
            </a:r>
            <a:r>
              <a:rPr lang="ru-RU" dirty="0" smtClean="0">
                <a:hlinkClick r:id="rId4" tooltip="Венчание"/>
              </a:rPr>
              <a:t>венчании</a:t>
            </a:r>
            <a:r>
              <a:rPr lang="ru-RU" dirty="0" smtClean="0"/>
              <a:t> в </a:t>
            </a:r>
            <a:r>
              <a:rPr lang="ru-RU" dirty="0" smtClean="0">
                <a:hlinkClick r:id="rId5" tooltip="Православие"/>
              </a:rPr>
              <a:t>православии</a:t>
            </a:r>
            <a:r>
              <a:rPr lang="ru-RU" dirty="0" smtClean="0"/>
              <a:t> используются так называемые </a:t>
            </a:r>
            <a:r>
              <a:rPr lang="ru-RU" i="1" dirty="0" smtClean="0"/>
              <a:t>венчальные свечи</a:t>
            </a:r>
            <a:r>
              <a:rPr lang="ru-RU" dirty="0" smtClean="0"/>
              <a:t>. Они белого цвета и вытянутые. Во время церемонии венчания их держат в руках и </a:t>
            </a:r>
            <a:r>
              <a:rPr lang="ru-RU" dirty="0" smtClean="0">
                <a:hlinkClick r:id="rId6" tooltip="Жених (страница не существует)"/>
              </a:rPr>
              <a:t>жених</a:t>
            </a:r>
            <a:r>
              <a:rPr lang="ru-RU" dirty="0" smtClean="0"/>
              <a:t>, и </a:t>
            </a:r>
            <a:r>
              <a:rPr lang="ru-RU" dirty="0" smtClean="0">
                <a:hlinkClick r:id="rId7" tooltip="Невеста (страница не существует)"/>
              </a:rPr>
              <a:t>невеста</a:t>
            </a:r>
            <a:r>
              <a:rPr lang="ru-RU" dirty="0" smtClean="0"/>
              <a:t>. В случае если оба новобрачных венчаются не в первый раз, венчальные свечи не подаются. Существуют </a:t>
            </a:r>
            <a:r>
              <a:rPr lang="ru-RU" dirty="0" smtClean="0">
                <a:hlinkClick r:id="rId8" tooltip="Суеверие (страница не существует)"/>
              </a:rPr>
              <a:t>суеверия</a:t>
            </a:r>
            <a:r>
              <a:rPr lang="ru-RU" dirty="0" smtClean="0"/>
              <a:t>: у кого свеча будет дольше гореть, тот будет дольше жить; погасшая венчальная свеча предвещает всевозможные несчастья.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5915000" cy="572149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Измерение времени</a:t>
            </a:r>
            <a:endParaRPr lang="ru-RU" dirty="0" smtClean="0"/>
          </a:p>
          <a:p>
            <a:r>
              <a:rPr lang="ru-RU" dirty="0" smtClean="0"/>
              <a:t>До появления более совершенных приборов для измерения </a:t>
            </a:r>
            <a:r>
              <a:rPr lang="ru-RU" dirty="0" smtClean="0">
                <a:hlinkClick r:id="rId2" tooltip="Время"/>
              </a:rPr>
              <a:t>времени</a:t>
            </a:r>
            <a:r>
              <a:rPr lang="ru-RU" dirty="0" smtClean="0"/>
              <a:t> (таких как механические и электронные </a:t>
            </a:r>
            <a:r>
              <a:rPr lang="ru-RU" dirty="0" smtClean="0">
                <a:hlinkClick r:id="rId3" tooltip="Часы"/>
              </a:rPr>
              <a:t>часы</a:t>
            </a:r>
            <a:r>
              <a:rPr lang="ru-RU" dirty="0" smtClean="0"/>
              <a:t>) свечи нередко использовались в этом качестве, заменяя </a:t>
            </a:r>
            <a:r>
              <a:rPr lang="ru-RU" dirty="0" smtClean="0">
                <a:hlinkClick r:id="rId4" tooltip="Солнечные часы (страница не существует)"/>
              </a:rPr>
              <a:t>солнечные</a:t>
            </a:r>
            <a:r>
              <a:rPr lang="ru-RU" dirty="0" smtClean="0"/>
              <a:t> и </a:t>
            </a:r>
            <a:r>
              <a:rPr lang="ru-RU" dirty="0" smtClean="0">
                <a:hlinkClick r:id="rId5" tooltip="Песочные часы (страница не существует)"/>
              </a:rPr>
              <a:t>песочные</a:t>
            </a:r>
            <a:r>
              <a:rPr lang="ru-RU" dirty="0" smtClean="0"/>
              <a:t> часы.</a:t>
            </a:r>
          </a:p>
          <a:p>
            <a:r>
              <a:rPr lang="ru-RU" dirty="0" smtClean="0">
                <a:hlinkClick r:id="rId6" tooltip="Цилиндр (страница не существует)"/>
              </a:rPr>
              <a:t>Цилиндрическая</a:t>
            </a:r>
            <a:r>
              <a:rPr lang="ru-RU" dirty="0" smtClean="0"/>
              <a:t> свеча горит равномерно, что позволяет отмерять время с помощью часовых засечек на свече. Также с </a:t>
            </a:r>
            <a:r>
              <a:rPr lang="ru-RU" dirty="0" smtClean="0">
                <a:hlinkClick r:id="rId7" tooltip="XVIII век"/>
              </a:rPr>
              <a:t>XVIII века</a:t>
            </a:r>
            <a:r>
              <a:rPr lang="ru-RU" dirty="0" smtClean="0"/>
              <a:t> известно усовершенствование свечных часов (т. н. огненные часы): к свече с обеих сторон приделывали грузики, а саму свечу ставили над каким-либо металлическим предметом. Когда свеча догорала до места крепления грузов, те падали и издавали громкий звук, аналогичный </a:t>
            </a:r>
            <a:r>
              <a:rPr lang="ru-RU" dirty="0" smtClean="0">
                <a:hlinkClick r:id="rId8" tooltip="Часовой бой (страница не существует)"/>
              </a:rPr>
              <a:t>бою часов</a:t>
            </a:r>
            <a:r>
              <a:rPr lang="ru-RU" dirty="0" smtClean="0"/>
              <a:t>. Такие свечи использовались </a:t>
            </a:r>
            <a:r>
              <a:rPr lang="ru-RU" dirty="0" smtClean="0">
                <a:hlinkClick r:id="rId9" tooltip="Шахтёр (страница не существует)"/>
              </a:rPr>
              <a:t>шахтёрами</a:t>
            </a:r>
            <a:r>
              <a:rPr lang="ru-RU" dirty="0" smtClean="0"/>
              <a:t> вплоть до </a:t>
            </a:r>
            <a:r>
              <a:rPr lang="ru-RU" dirty="0" smtClean="0">
                <a:hlinkClick r:id="rId10" tooltip="XX век"/>
              </a:rPr>
              <a:t>XX века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Свечи использовались для измерения времени ещё в </a:t>
            </a:r>
            <a:r>
              <a:rPr lang="ru-RU" dirty="0" smtClean="0">
                <a:hlinkClick r:id="rId11" tooltip="Китай"/>
              </a:rPr>
              <a:t>Китае</a:t>
            </a:r>
            <a:r>
              <a:rPr lang="ru-RU" dirty="0" smtClean="0"/>
              <a:t>, </a:t>
            </a:r>
            <a:r>
              <a:rPr lang="ru-RU" dirty="0" smtClean="0">
                <a:hlinkClick r:id="rId12" tooltip="Династия Сун (страница не существует)"/>
              </a:rPr>
              <a:t>династией </a:t>
            </a:r>
            <a:r>
              <a:rPr lang="ru-RU" dirty="0" err="1" smtClean="0">
                <a:hlinkClick r:id="rId12" tooltip="Династия Сун (страница не существует)"/>
              </a:rPr>
              <a:t>Сун</a:t>
            </a:r>
            <a:r>
              <a:rPr lang="ru-RU" dirty="0" smtClean="0"/>
              <a:t> (960—1279) </a:t>
            </a:r>
            <a:endParaRPr lang="ru-RU" dirty="0"/>
          </a:p>
        </p:txBody>
      </p:sp>
      <p:pic>
        <p:nvPicPr>
          <p:cNvPr id="11266" name="Picture 2" descr="http://www.yaplakal.com/uploads/previews/post-2-1326925384248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76256" y="1196752"/>
            <a:ext cx="1666875" cy="409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galadarling.com/images/10/12/candle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211960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www.zhivulegko.ru/upload/medialibrary/34f/34f0a5d6a69020fac650c3c117501d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7525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regional.com.ua/data/uploaded/cda67444-335e-42cc-a2a8-7bbdf755f75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708920"/>
            <a:ext cx="4427984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beautyclab.ru/fid/cnRlaW1hZ2VfdGh1bWI6MTE5MjVhZDgyZWE0ODYwMjZhNTk3YTEzYzQyY2M4YWYvLw/img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759075"/>
            <a:ext cx="4536504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Опишите цвет каждой зоны пламени.</a:t>
            </a:r>
            <a:endParaRPr lang="ru-RU" dirty="0" smtClean="0"/>
          </a:p>
          <a:p>
            <a:r>
              <a:rPr lang="ru-RU" i="1" dirty="0" smtClean="0"/>
              <a:t>Чем могут отличаться три зоны пламени?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температура внутренней части пламени наименьшая, внешней —  наибольшая. Учащиеся записывают данный вывод.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1. Исследование строения пламени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raditio-ru.org/images/thumb/b/bd/Kaarsvlam-kl.jpg/300px-Kaarsvlam-kl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29718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Горение свечи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Горение свечи было предметом исследования многих естествоиспытателей. Их привлекало изучение структуры </a:t>
            </a:r>
            <a:r>
              <a:rPr lang="ru-RU" sz="2400" u="sng" dirty="0" smtClean="0">
                <a:hlinkClick r:id="rId4" tooltip="Пламя"/>
              </a:rPr>
              <a:t>пламени</a:t>
            </a:r>
            <a:r>
              <a:rPr lang="ru-RU" sz="2400" dirty="0" smtClean="0"/>
              <a:t> (см. рис. справа).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700808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4. Окислительное пламя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581128"/>
            <a:ext cx="49075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Холодная часть пламени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3861048"/>
            <a:ext cx="48778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Восстановительное пламя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2967335"/>
            <a:ext cx="51125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Наиболее светящаяся часть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2348880"/>
            <a:ext cx="5256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Окислительное пламя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Схема происходящей химической реакции горения парафина:</a:t>
            </a:r>
          </a:p>
          <a:p>
            <a:r>
              <a:rPr lang="ru-RU" i="1" dirty="0" smtClean="0"/>
              <a:t>Что вы можете сказать о составе пламени?</a:t>
            </a:r>
            <a:endParaRPr lang="ru-RU" dirty="0" smtClean="0"/>
          </a:p>
          <a:p>
            <a:r>
              <a:rPr lang="ru-RU" i="1" dirty="0" smtClean="0"/>
              <a:t>Одинаков ли состав каждой зоны?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2. Исследование состава пламени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Предположите, какое это вещество? (Газообразный парафин.)</a:t>
            </a:r>
            <a:endParaRPr lang="ru-RU" dirty="0" smtClean="0"/>
          </a:p>
          <a:p>
            <a:r>
              <a:rPr lang="ru-RU" i="1" dirty="0" smtClean="0"/>
              <a:t>Физическое или химическое явление наблюдается в данном случае?</a:t>
            </a:r>
            <a:endParaRPr lang="ru-RU" dirty="0" smtClean="0"/>
          </a:p>
          <a:p>
            <a:r>
              <a:rPr lang="ru-RU" dirty="0" smtClean="0"/>
              <a:t>Можно сделать вывод: внутренняя часть пламени представляет собой газообразный парафин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Исследование внутренней части пламени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Для исследования средней части пламени  на несколько секунд внести фарфоровую чашку во внешнюю часть пламени (белое дно чашки остается неизменным), и на секунду — в среднюю часть пламени. Дно чашки покрывается копотью.</a:t>
            </a:r>
          </a:p>
          <a:p>
            <a:r>
              <a:rPr lang="ru-RU" dirty="0" smtClean="0"/>
              <a:t>Вывод: средняя часть пламени содержит углерод, образовавшийся в результате химической реакции.</a:t>
            </a:r>
          </a:p>
          <a:p>
            <a:r>
              <a:rPr lang="ru-RU" dirty="0" smtClean="0"/>
              <a:t>Вопрос: </a:t>
            </a:r>
            <a:r>
              <a:rPr lang="ru-RU" i="1" dirty="0" smtClean="0"/>
              <a:t>почему средняя часть пламени ярко светится?</a:t>
            </a:r>
            <a:r>
              <a:rPr lang="ru-RU" dirty="0" smtClean="0"/>
              <a:t> (Потому что частицы углерода сильно раскалены.)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Исследование средней части пламени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анализируя схему реакции горения парафина; можно предположить, что во внешней, третьей зоне пламени образуются углекислый газ и вода. Предложите способ доказательства этой гипотезы с помощью одного из представленных приборов (сосуды не имеют дна)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Исследование внешней части пламени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81388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legend.az/uploads/posts/2012-01/1327167554_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1"/>
            <a:ext cx="5682952" cy="342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b="1" dirty="0" smtClean="0"/>
              <a:t>Свеча́</a:t>
            </a:r>
            <a:r>
              <a:rPr lang="ru-RU" sz="1400" dirty="0" smtClean="0"/>
              <a:t> — традиционное приспособление для </a:t>
            </a:r>
            <a:r>
              <a:rPr lang="ru-RU" sz="1400" dirty="0" smtClean="0">
                <a:hlinkClick r:id="rId3" tooltip="Освещение"/>
              </a:rPr>
              <a:t>освещения</a:t>
            </a:r>
            <a:r>
              <a:rPr lang="ru-RU" sz="1400" dirty="0" smtClean="0"/>
              <a:t>, представляющее собой чаще всего цилиндр из твердого </a:t>
            </a:r>
            <a:r>
              <a:rPr lang="ru-RU" sz="1400" dirty="0" smtClean="0">
                <a:hlinkClick r:id="rId4" tooltip="Горение"/>
              </a:rPr>
              <a:t>горючего</a:t>
            </a:r>
            <a:r>
              <a:rPr lang="ru-RU" sz="1400" dirty="0" smtClean="0"/>
              <a:t> материала (</a:t>
            </a:r>
            <a:r>
              <a:rPr lang="ru-RU" sz="1400" dirty="0" smtClean="0">
                <a:hlinkClick r:id="rId5" tooltip="Воск"/>
              </a:rPr>
              <a:t>воск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6" tooltip="Стеарин (страница не существует)"/>
              </a:rPr>
              <a:t>стеарин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7" tooltip="Парафин (страница не существует)"/>
              </a:rPr>
              <a:t>парафин</a:t>
            </a:r>
            <a:r>
              <a:rPr lang="ru-RU" sz="1400" dirty="0" smtClean="0"/>
              <a:t>) служащий своего рода резервуаром твёрдого топлива, подводимого в расплавленном виде к </a:t>
            </a:r>
            <a:r>
              <a:rPr lang="ru-RU" sz="1400" dirty="0" smtClean="0">
                <a:hlinkClick r:id="rId8" tooltip="Пламя"/>
              </a:rPr>
              <a:t>пламени</a:t>
            </a:r>
            <a:r>
              <a:rPr lang="ru-RU" sz="1400" dirty="0" smtClean="0"/>
              <a:t> </a:t>
            </a:r>
            <a:r>
              <a:rPr lang="ru-RU" sz="1400" dirty="0" smtClean="0">
                <a:hlinkClick r:id="rId9" tooltip="Фитиль (страница не существует)"/>
              </a:rPr>
              <a:t>фитилем</a:t>
            </a:r>
            <a:r>
              <a:rPr lang="ru-RU" sz="1400" dirty="0" smtClean="0"/>
              <a:t>.</a:t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5062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Каждый прибор может быть использован. На железную решетку с ножками устанавливаем зажженную свечу и накрываем ее воронкой. Через некоторое время воронка запотевает в результате образования воды  Горящая лучина, поднесенная к верхнему отверстию воронки, гаснет, так как через него выходит другой продукт реакции — углекислый газ.</a:t>
            </a:r>
            <a:endParaRPr lang="ru-RU" sz="20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490" y="2636912"/>
            <a:ext cx="6707822" cy="363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Необходим ли кислород для горения свечи?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Вопрос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528391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Предки свечи — </a:t>
            </a:r>
            <a:r>
              <a:rPr lang="ru-RU" sz="2000" dirty="0" smtClean="0">
                <a:hlinkClick r:id="rId2" tooltip="Светильник (страница не существует)"/>
              </a:rPr>
              <a:t>светильники</a:t>
            </a:r>
            <a:r>
              <a:rPr lang="ru-RU" sz="2000" dirty="0" smtClean="0"/>
              <a:t>; чаши, наполненные растительным </a:t>
            </a:r>
            <a:r>
              <a:rPr lang="ru-RU" sz="2000" dirty="0" smtClean="0">
                <a:hlinkClick r:id="rId3" tooltip="Масло"/>
              </a:rPr>
              <a:t>маслом</a:t>
            </a:r>
            <a:r>
              <a:rPr lang="ru-RU" sz="2000" dirty="0" smtClean="0"/>
              <a:t> или легкоплавким </a:t>
            </a:r>
            <a:r>
              <a:rPr lang="ru-RU" sz="2000" dirty="0" smtClean="0">
                <a:hlinkClick r:id="rId4" tooltip="Жир (страница не существует)"/>
              </a:rPr>
              <a:t>жиром</a:t>
            </a:r>
            <a:r>
              <a:rPr lang="ru-RU" sz="2000" dirty="0" smtClean="0"/>
              <a:t>, с </a:t>
            </a:r>
            <a:r>
              <a:rPr lang="ru-RU" sz="2000" dirty="0" smtClean="0">
                <a:hlinkClick r:id="rId5" tooltip="Фитиль (страница не существует)"/>
              </a:rPr>
              <a:t>фитилем</a:t>
            </a:r>
            <a:r>
              <a:rPr lang="ru-RU" sz="2000" dirty="0" smtClean="0"/>
              <a:t> или просто щепочкой для подъёма горючего в зону горения. Некоторые народы использовали в качестве примитивных светильников фитили, вставленные в необработанный жир (даже тушку) животных, птиц или рыб.</a:t>
            </a:r>
            <a:br>
              <a:rPr lang="ru-RU" sz="2000" dirty="0" smtClean="0"/>
            </a:br>
            <a:r>
              <a:rPr lang="ru-RU" sz="2000" dirty="0" smtClean="0"/>
              <a:t>Первые восковые свечи появились в Средневековье.</a:t>
            </a:r>
            <a:br>
              <a:rPr lang="ru-RU" sz="2000" dirty="0" smtClean="0"/>
            </a:br>
            <a:r>
              <a:rPr lang="ru-RU" sz="2000" dirty="0" smtClean="0"/>
              <a:t>Свечи долгое время были очень дороги. Чтобы осветить большое помещение, требовались сотни свечей, они чадили, черня потолки и стены.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http://d1xmwy9qbj1jzn.cloudfront.net/wp-content/uploads/2012/02/tallow-candle-007-Medium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3789040"/>
            <a:ext cx="2249477" cy="269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Технология изготовления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Горючим материалом может служить </a:t>
            </a:r>
            <a:r>
              <a:rPr lang="ru-RU" sz="2800" dirty="0" smtClean="0">
                <a:hlinkClick r:id="rId2" tooltip="Сало (жир) (страница не существует)"/>
              </a:rPr>
              <a:t>сало</a:t>
            </a:r>
            <a:r>
              <a:rPr lang="ru-RU" sz="2800" dirty="0" smtClean="0"/>
              <a:t>, </a:t>
            </a:r>
            <a:r>
              <a:rPr lang="ru-RU" sz="2800" dirty="0" smtClean="0">
                <a:hlinkClick r:id="rId3" tooltip="Стеарин (страница не существует)"/>
              </a:rPr>
              <a:t>стеарин</a:t>
            </a:r>
            <a:r>
              <a:rPr lang="ru-RU" sz="2800" dirty="0" smtClean="0"/>
              <a:t>, пчелиный </a:t>
            </a:r>
            <a:r>
              <a:rPr lang="ru-RU" sz="2800" dirty="0" smtClean="0">
                <a:hlinkClick r:id="rId4" tooltip="Воск"/>
              </a:rPr>
              <a:t>воск</a:t>
            </a:r>
            <a:r>
              <a:rPr lang="ru-RU" sz="2800" dirty="0" smtClean="0"/>
              <a:t>, </a:t>
            </a:r>
            <a:r>
              <a:rPr lang="ru-RU" sz="2800" dirty="0" smtClean="0">
                <a:hlinkClick r:id="rId5" tooltip="Парафин (страница не существует)"/>
              </a:rPr>
              <a:t>парафин</a:t>
            </a:r>
            <a:r>
              <a:rPr lang="ru-RU" sz="2800" dirty="0" smtClean="0"/>
              <a:t>. В настоящее время это чаще всего смесь парафина с различными добавками. Фитиль пропитывают растворами </a:t>
            </a:r>
            <a:r>
              <a:rPr lang="ru-RU" sz="2800" dirty="0" smtClean="0">
                <a:hlinkClick r:id="rId6" tooltip="Селитра (страница не существует)"/>
              </a:rPr>
              <a:t>селитры</a:t>
            </a:r>
            <a:r>
              <a:rPr lang="ru-RU" sz="2800" dirty="0" smtClean="0"/>
              <a:t>, </a:t>
            </a:r>
            <a:r>
              <a:rPr lang="ru-RU" sz="2800" dirty="0" smtClean="0">
                <a:hlinkClick r:id="rId7" tooltip="Хлорид аммония (страница не существует)"/>
              </a:rPr>
              <a:t>хлористого аммония</a:t>
            </a:r>
            <a:r>
              <a:rPr lang="ru-RU" sz="2800" dirty="0" smtClean="0"/>
              <a:t>, </a:t>
            </a:r>
            <a:r>
              <a:rPr lang="ru-RU" sz="2800" dirty="0" smtClean="0">
                <a:hlinkClick r:id="rId8" tooltip="Борная кислота"/>
              </a:rPr>
              <a:t>борной кислоты</a:t>
            </a:r>
            <a:r>
              <a:rPr lang="ru-RU" sz="2800" dirty="0" smtClean="0"/>
              <a:t> для стабилизации горения пламени.</a:t>
            </a:r>
            <a:br>
              <a:rPr lang="ru-RU" sz="2800" dirty="0" smtClean="0"/>
            </a:br>
            <a:r>
              <a:rPr lang="ru-RU" sz="2800" dirty="0" smtClean="0"/>
              <a:t>По процессу изготовления свечи делят на:</a:t>
            </a:r>
            <a:br>
              <a:rPr lang="ru-RU" sz="2800" dirty="0" smtClean="0"/>
            </a:br>
            <a:r>
              <a:rPr lang="ru-RU" sz="2800" dirty="0" smtClean="0"/>
              <a:t>литые — парафиновые, стеариновые, </a:t>
            </a:r>
            <a:r>
              <a:rPr lang="ru-RU" sz="2800" dirty="0" err="1" smtClean="0"/>
              <a:t>гелевые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 smtClean="0"/>
              <a:t>мо́каные</a:t>
            </a:r>
            <a:r>
              <a:rPr lang="ru-RU" sz="2800" dirty="0" smtClean="0"/>
              <a:t> — обычно только восковые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icrostocker.com.ua/upload/image/fotos/big/832cdd07f18349f21aa46f4b7588084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62250" y="1839119"/>
            <a:ext cx="3619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17638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 smtClean="0">
                <a:hlinkClick r:id="rId3" tooltip="Парафин (страница не существует)"/>
              </a:rPr>
              <a:t>Парафин</a:t>
            </a:r>
            <a:r>
              <a:rPr lang="ru-RU" sz="2400" dirty="0" smtClean="0"/>
              <a:t> — продукт перегонки </a:t>
            </a:r>
            <a:r>
              <a:rPr lang="ru-RU" sz="2400" dirty="0" smtClean="0">
                <a:hlinkClick r:id="rId4" tooltip="Нефть"/>
              </a:rPr>
              <a:t>нефти</a:t>
            </a:r>
            <a:r>
              <a:rPr lang="ru-RU" sz="2400" dirty="0" smtClean="0"/>
              <a:t> — наиболее популярен как материал для свечей и в том или ином виде входит в большинство свечей.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k-svecha.narod.ru/ris_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43250" y="1810544"/>
            <a:ext cx="28575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sz="1800" dirty="0" smtClean="0">
                <a:hlinkClick r:id="rId3" tooltip="Пчелиный воск (страница не существует)"/>
              </a:rPr>
              <a:t>Пчелиный воск</a:t>
            </a:r>
            <a:r>
              <a:rPr lang="ru-RU" sz="1800" dirty="0" smtClean="0"/>
              <a:t> — натуральный продукт производства </a:t>
            </a:r>
            <a:r>
              <a:rPr lang="ru-RU" sz="1800" dirty="0" smtClean="0">
                <a:hlinkClick r:id="rId4" tooltip="Пчела"/>
              </a:rPr>
              <a:t>пчёл</a:t>
            </a:r>
            <a:r>
              <a:rPr lang="ru-RU" sz="1800" dirty="0" smtClean="0"/>
              <a:t>. Свечи из пчелиного воска дольше горят, чем парафиновые, и предпочтительнее, так как являются натуральными. Ввиду большей стоимости восковых свечей, нередко свечи изготавливают не целиком из пчелиного воска, а добавляют его к другим материалам для продления времени горения свечи и имитации натурального аромата</a:t>
            </a: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hoto.adiso.by/photo/resource/by/23/23883/gelevye-svechi-v-assortimente.0.m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74542" y="1481138"/>
            <a:ext cx="599491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dirty="0" smtClean="0">
                <a:hlinkClick r:id="rId3" tooltip="Стеарин (страница не существует)"/>
              </a:rPr>
              <a:t>Стеарин</a:t>
            </a:r>
            <a:r>
              <a:rPr lang="ru-RU" sz="2800" dirty="0" smtClean="0"/>
              <a:t> — добавляется в </a:t>
            </a:r>
            <a:r>
              <a:rPr lang="ru-RU" sz="2800" dirty="0" smtClean="0">
                <a:hlinkClick r:id="rId4" tooltip="Парафин (страница не существует)"/>
              </a:rPr>
              <a:t>парафин</a:t>
            </a:r>
            <a:r>
              <a:rPr lang="ru-RU" sz="2800" dirty="0" smtClean="0"/>
              <a:t>, чтобы тот сильнее сжимался при остывании и отлитые из него свечи было легче извлечь из формы. Также стеарин препятствует оплыванию свечей.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luntiki.ru/uploads/images/c/a/9/b/190/987ee6e76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76872"/>
            <a:ext cx="590465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772816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 smtClean="0">
                <a:hlinkClick r:id="rId3" tooltip="Гель (страница не существует)"/>
              </a:rPr>
              <a:t>Гель</a:t>
            </a:r>
            <a:r>
              <a:rPr lang="ru-RU" sz="2400" dirty="0" smtClean="0"/>
              <a:t>. В конце ХХ века стали популярными свечи из прозрачного горючего, т. н. твёрдого </a:t>
            </a:r>
            <a:r>
              <a:rPr lang="ru-RU" sz="2400" dirty="0" smtClean="0">
                <a:hlinkClick r:id="rId4" tooltip="Горючий гель (страница не существует)"/>
              </a:rPr>
              <a:t>«геля»</a:t>
            </a:r>
            <a:r>
              <a:rPr lang="ru-RU" sz="2400" dirty="0" smtClean="0"/>
              <a:t>. Гель позволяет создавать широкий ассортимент прозрачных декоративных свечей разнообразной формы.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Применение</a:t>
            </a:r>
            <a:endParaRPr lang="ru-RU" dirty="0" smtClean="0"/>
          </a:p>
          <a:p>
            <a:r>
              <a:rPr lang="ru-RU" dirty="0" smtClean="0"/>
              <a:t>Свечи применяются как </a:t>
            </a:r>
            <a:r>
              <a:rPr lang="ru-RU" dirty="0" smtClean="0">
                <a:hlinkClick r:id="rId2" tooltip="Источник освещения (страница не существует)"/>
              </a:rPr>
              <a:t>источник освещения</a:t>
            </a:r>
            <a:r>
              <a:rPr lang="ru-RU" dirty="0" smtClean="0"/>
              <a:t> начиная с III тысячелетия до н. э. До появления и распространения </a:t>
            </a:r>
            <a:r>
              <a:rPr lang="ru-RU" dirty="0" smtClean="0">
                <a:hlinkClick r:id="rId3" tooltip="Электричество"/>
              </a:rPr>
              <a:t>электричества</a:t>
            </a:r>
            <a:r>
              <a:rPr lang="ru-RU" dirty="0" smtClean="0"/>
              <a:t> наряду с </a:t>
            </a:r>
            <a:r>
              <a:rPr lang="ru-RU" dirty="0" smtClean="0">
                <a:hlinkClick r:id="rId4" tooltip="Лампада (страница не существует)"/>
              </a:rPr>
              <a:t>лампадами</a:t>
            </a:r>
            <a:r>
              <a:rPr lang="ru-RU" dirty="0" smtClean="0"/>
              <a:t> это был основной источник освещения. Свечи используются в этом качестве и на начало </a:t>
            </a:r>
            <a:r>
              <a:rPr lang="ru-RU" dirty="0" smtClean="0">
                <a:hlinkClick r:id="rId5" tooltip="XXI век"/>
              </a:rPr>
              <a:t>XXI века</a:t>
            </a:r>
            <a:r>
              <a:rPr lang="ru-RU" dirty="0" smtClean="0"/>
              <a:t> при </a:t>
            </a:r>
            <a:r>
              <a:rPr lang="ru-RU" dirty="0" err="1" smtClean="0"/>
              <a:t>осутствии</a:t>
            </a:r>
            <a:r>
              <a:rPr lang="ru-RU" dirty="0" smtClean="0"/>
              <a:t> электричества.</a:t>
            </a:r>
          </a:p>
          <a:p>
            <a:r>
              <a:rPr lang="ru-RU" dirty="0" smtClean="0"/>
              <a:t>Поскольку электрические источники освещения вытесняют все прочие, то на первый план выходят другие способы применения свечей. Свечи широко используются в </a:t>
            </a:r>
            <a:r>
              <a:rPr lang="ru-RU" dirty="0" smtClean="0">
                <a:hlinkClick r:id="rId6" tooltip="Декор (страница не существует)"/>
              </a:rPr>
              <a:t>декоративных</a:t>
            </a:r>
            <a:r>
              <a:rPr lang="ru-RU" dirty="0" smtClean="0"/>
              <a:t> целях, как украшения. Также часто их используют для создания </a:t>
            </a:r>
            <a:r>
              <a:rPr lang="ru-RU" dirty="0" smtClean="0">
                <a:hlinkClick r:id="rId7" tooltip="Романтика (страница не существует)"/>
              </a:rPr>
              <a:t>романтической</a:t>
            </a:r>
            <a:r>
              <a:rPr lang="ru-RU" dirty="0" smtClean="0"/>
              <a:t> атмосферы.</a:t>
            </a:r>
          </a:p>
          <a:p>
            <a:r>
              <a:rPr lang="ru-RU" dirty="0" smtClean="0">
                <a:hlinkClick r:id="rId8" tooltip="Аромат"/>
              </a:rPr>
              <a:t>Ароматизированные</a:t>
            </a:r>
            <a:r>
              <a:rPr lang="ru-RU" dirty="0" smtClean="0"/>
              <a:t> свечи и свечи из пчелиного воска (источающие природный аромат) используются и для </a:t>
            </a:r>
            <a:r>
              <a:rPr lang="ru-RU" dirty="0" err="1" smtClean="0"/>
              <a:t>наполения</a:t>
            </a:r>
            <a:r>
              <a:rPr lang="ru-RU" dirty="0" smtClean="0"/>
              <a:t> помещения </a:t>
            </a:r>
            <a:r>
              <a:rPr lang="ru-RU" dirty="0" smtClean="0">
                <a:hlinkClick r:id="rId9" tooltip="Запах"/>
              </a:rPr>
              <a:t>запахом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</TotalTime>
  <Words>489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Творческая работа теме : Свеча . Горение свечи. </vt:lpstr>
      <vt:lpstr>Свеча́ — традиционное приспособление для освещения, представляющее собой чаще всего цилиндр из твердого горючего материала (воск, стеарин, парафин) служащий своего рода резервуаром твёрдого топлива, подводимого в расплавленном виде к пламени фитилем. </vt:lpstr>
      <vt:lpstr>Предки свечи — светильники; чаши, наполненные растительным маслом или легкоплавким жиром, с фитилем или просто щепочкой для подъёма горючего в зону горения. Некоторые народы использовали в качестве примитивных светильников фитили, вставленные в необработанный жир (даже тушку) животных, птиц или рыб. Первые восковые свечи появились в Средневековье. Свечи долгое время были очень дороги. Чтобы осветить большое помещение, требовались сотни свечей, они чадили, черня потолки и стены. </vt:lpstr>
      <vt:lpstr>Технология изготовления Горючим материалом может служить сало, стеарин, пчелиный воск, парафин. В настоящее время это чаще всего смесь парафина с различными добавками. Фитиль пропитывают растворами селитры, хлористого аммония, борной кислоты для стабилизации горения пламени. По процессу изготовления свечи делят на: литые — парафиновые, стеариновые, гелевые мо́каные — обычно только восковые </vt:lpstr>
      <vt:lpstr>Парафин — продукт перегонки нефти — наиболее популярен как материал для свечей и в том или ином виде входит в большинство свечей. </vt:lpstr>
      <vt:lpstr>Пчелиный воск — натуральный продукт производства пчёл. Свечи из пчелиного воска дольше горят, чем парафиновые, и предпочтительнее, так как являются натуральными. Ввиду большей стоимости восковых свечей, нередко свечи изготавливают не целиком из пчелиного воска, а добавляют его к другим материалам для продления времени горения свечи и имитации натурального аромата</vt:lpstr>
      <vt:lpstr>Стеарин — добавляется в парафин, чтобы тот сильнее сжимался при остывании и отлитые из него свечи было легче извлечь из формы. Также стеарин препятствует оплыванию свечей. </vt:lpstr>
      <vt:lpstr>Гель. В конце ХХ века стали популярными свечи из прозрачного горючего, т. н. твёрдого «геля». Гель позволяет создавать широкий ассортимент прозрачных декоративных свечей разнообразной формы. </vt:lpstr>
      <vt:lpstr>Слайд 9</vt:lpstr>
      <vt:lpstr>Слайд 10</vt:lpstr>
      <vt:lpstr>Слайд 11</vt:lpstr>
      <vt:lpstr>Слайд 12</vt:lpstr>
      <vt:lpstr>1. Исследование строения пламени </vt:lpstr>
      <vt:lpstr>Горение свечи Горение свечи было предметом исследования многих естествоиспытателей. Их привлекало изучение структуры пламени (см. рис. справа). </vt:lpstr>
      <vt:lpstr>2. Исследование состава пламени </vt:lpstr>
      <vt:lpstr>Исследование внутренней части пламени</vt:lpstr>
      <vt:lpstr>Исследование средней части пламени</vt:lpstr>
      <vt:lpstr>Исследование внешней части пламени</vt:lpstr>
      <vt:lpstr>Слайд 19</vt:lpstr>
      <vt:lpstr>Каждый прибор может быть использован. На железную решетку с ножками устанавливаем зажженную свечу и накрываем ее воронкой. Через некоторое время воронка запотевает в результате образования воды  Горящая лучина, поднесенная к верхнему отверстию воронки, гаснет, так как через него выходит другой продукт реакции — углекислый газ.</vt:lpstr>
      <vt:lpstr>Вопрос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Свеча́ — традиционное приспособление для освещения, представляющее собой чаще всего цилиндр из твердого горючего материала (воск, стеарин, парафин) служащий своего рода резервуаром твёрдого топлива, подводимого в расплавленном виде к пламени фитилем. </dc:title>
  <dc:creator>Лена</dc:creator>
  <cp:lastModifiedBy>Лена</cp:lastModifiedBy>
  <cp:revision>19</cp:revision>
  <dcterms:created xsi:type="dcterms:W3CDTF">2013-03-07T05:48:01Z</dcterms:created>
  <dcterms:modified xsi:type="dcterms:W3CDTF">2015-01-26T19:00:01Z</dcterms:modified>
</cp:coreProperties>
</file>