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74B230"/>
    <a:srgbClr val="517D21"/>
    <a:srgbClr val="C9E7A7"/>
    <a:srgbClr val="ADDB7B"/>
    <a:srgbClr val="C247FF"/>
    <a:srgbClr val="FFABD5"/>
    <a:srgbClr val="F09AD7"/>
    <a:srgbClr val="60F5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ABD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5118-ht2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24000" y="4272677"/>
            <a:ext cx="636815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Япония –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Страна Восходящего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солнца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тива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46226">
            <a:off x="819231" y="2210241"/>
            <a:ext cx="3798684" cy="39337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утива 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48926">
            <a:off x="4757872" y="774120"/>
            <a:ext cx="3665142" cy="3556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утива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675" y="0"/>
            <a:ext cx="4894649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мбай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196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486400" y="685800"/>
            <a:ext cx="26046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Гумбай</a:t>
            </a:r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133600"/>
            <a:ext cx="451726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Мужской учива, делался в 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форме крыльев бабочки.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0070C0"/>
                </a:solidFill>
              </a:rPr>
              <a:t> Это веер полководца.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i="1" dirty="0" smtClean="0">
                <a:solidFill>
                  <a:srgbClr val="0070C0"/>
                </a:solidFill>
              </a:rPr>
              <a:t>-</a:t>
            </a:r>
            <a:r>
              <a:rPr lang="ru-RU" sz="2400" b="1" i="1" dirty="0" smtClean="0">
                <a:solidFill>
                  <a:srgbClr val="0070C0"/>
                </a:solidFill>
              </a:rPr>
              <a:t> Таким веером подавали в бою 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сигналы.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гумбай- утива.jpg"/>
          <p:cNvPicPr>
            <a:picLocks noChangeAspect="1"/>
          </p:cNvPicPr>
          <p:nvPr/>
        </p:nvPicPr>
        <p:blipFill>
          <a:blip r:embed="rId3"/>
          <a:srcRect b="4444"/>
          <a:stretch>
            <a:fillRect/>
          </a:stretch>
        </p:blipFill>
        <p:spPr>
          <a:xfrm>
            <a:off x="0" y="0"/>
            <a:ext cx="42672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гумбай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гумбай (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1400" y="152400"/>
            <a:ext cx="221887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Сэнсу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398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rgbClr val="0070C0"/>
                </a:solidFill>
              </a:rPr>
              <a:t>раскладывающиеся веера, состоящие из отдельных пластин 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или из рёбер жёсткости, оклеенных бумагой: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0" y="3352800"/>
            <a:ext cx="2094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Тэссен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тэссен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13308">
            <a:off x="342739" y="2621997"/>
            <a:ext cx="4705350" cy="32115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3581259" y="5334000"/>
            <a:ext cx="55627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rgbClr val="0066FF"/>
                </a:solidFill>
              </a:rPr>
              <a:t> Боевой веер, с сильно заострёнными краями, </a:t>
            </a:r>
          </a:p>
          <a:p>
            <a:pPr algn="ctr"/>
            <a:r>
              <a:rPr lang="ru-RU" sz="2000" b="1" i="1" dirty="0" smtClean="0">
                <a:solidFill>
                  <a:srgbClr val="0066FF"/>
                </a:solidFill>
              </a:rPr>
              <a:t>предназначенный для</a:t>
            </a:r>
          </a:p>
          <a:p>
            <a:pPr algn="ctr"/>
            <a:r>
              <a:rPr lang="ru-RU" sz="2000" b="1" i="1" dirty="0" smtClean="0">
                <a:solidFill>
                  <a:srgbClr val="0066FF"/>
                </a:solidFill>
              </a:rPr>
              <a:t>фехтования.</a:t>
            </a:r>
            <a:endParaRPr lang="ru-RU" sz="2000" b="1" i="1" dirty="0">
              <a:solidFill>
                <a:srgbClr val="0066FF"/>
              </a:solidFill>
            </a:endParaRPr>
          </a:p>
        </p:txBody>
      </p:sp>
      <p:pic>
        <p:nvPicPr>
          <p:cNvPr id="9" name="Рисунок 8" descr="тэссен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тэссен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тэссен (9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тэссен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71800" y="152400"/>
            <a:ext cx="2953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Майодзи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1066800"/>
            <a:ext cx="318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- танцевальный веер.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майодзи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00200"/>
            <a:ext cx="4038600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майодзи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600200"/>
            <a:ext cx="3971925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майодзи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0" y="0"/>
            <a:ext cx="140615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Оги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838200"/>
            <a:ext cx="8337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- Лёгкий веер, имеющий несколько рёбер, 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собирательное название для всех японских вееров в настоящее время.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9058870.jpg"/>
          <p:cNvPicPr>
            <a:picLocks noChangeAspect="1"/>
          </p:cNvPicPr>
          <p:nvPr/>
        </p:nvPicPr>
        <p:blipFill>
          <a:blip r:embed="rId2"/>
          <a:srcRect t="4960" b="10186"/>
          <a:stretch>
            <a:fillRect/>
          </a:stretch>
        </p:blipFill>
        <p:spPr>
          <a:xfrm rot="20048617">
            <a:off x="236669" y="2560894"/>
            <a:ext cx="4800600" cy="30999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32551.jpg"/>
          <p:cNvPicPr>
            <a:picLocks noChangeAspect="1"/>
          </p:cNvPicPr>
          <p:nvPr/>
        </p:nvPicPr>
        <p:blipFill>
          <a:blip r:embed="rId3"/>
          <a:srcRect t="18286" b="20000"/>
          <a:stretch>
            <a:fillRect/>
          </a:stretch>
        </p:blipFill>
        <p:spPr>
          <a:xfrm rot="2536046">
            <a:off x="4308555" y="2395119"/>
            <a:ext cx="4518236" cy="32289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F2069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24000"/>
            <a:ext cx="9144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47469634_CountriesJaponiaCountryImage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162197">
            <a:off x="990600" y="2743200"/>
            <a:ext cx="7654661" cy="36064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359548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420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24400" y="1371600"/>
            <a:ext cx="4268490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Женщина –</a:t>
            </a:r>
          </a:p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главная хозяйка</a:t>
            </a:r>
          </a:p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дома,</a:t>
            </a:r>
          </a:p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его украшение.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52400"/>
            <a:ext cx="871321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Кимоно - 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платье халат с широкими длинными рукавами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большим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роскошным бантом на спине.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86000"/>
            <a:ext cx="27432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362200"/>
            <a:ext cx="27432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0"/>
            <a:ext cx="41147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0"/>
            <a:ext cx="4343400" cy="6858000"/>
          </a:xfrm>
          <a:prstGeom prst="rect">
            <a:avLst/>
          </a:prstGeom>
        </p:spPr>
      </p:pic>
      <p:pic>
        <p:nvPicPr>
          <p:cNvPr id="6" name="Рисунок 5" descr="d218dc91b8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0"/>
            <a:ext cx="54864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0"/>
            <a:ext cx="4191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547535_49fd00a713d3.jpg"/>
          <p:cNvPicPr>
            <a:picLocks noChangeAspect="1"/>
          </p:cNvPicPr>
          <p:nvPr/>
        </p:nvPicPr>
        <p:blipFill>
          <a:blip r:embed="rId3"/>
          <a:srcRect b="4667"/>
          <a:stretch>
            <a:fillRect/>
          </a:stretch>
        </p:blipFill>
        <p:spPr>
          <a:xfrm>
            <a:off x="2209800" y="0"/>
            <a:ext cx="51816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61391696_kanzashi4.jpg"/>
          <p:cNvPicPr>
            <a:picLocks noChangeAspect="1"/>
          </p:cNvPicPr>
          <p:nvPr/>
        </p:nvPicPr>
        <p:blipFill>
          <a:blip r:embed="rId2"/>
          <a:srcRect l="1774" t="7101" r="4213" b="7692"/>
          <a:stretch>
            <a:fillRect/>
          </a:stretch>
        </p:blipFill>
        <p:spPr>
          <a:xfrm>
            <a:off x="5105400" y="304800"/>
            <a:ext cx="4038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1261394027_kanzashi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28600"/>
            <a:ext cx="3253857" cy="19335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 descr="2077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4800"/>
            <a:ext cx="2895600" cy="2514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tessen006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372607">
            <a:off x="1711" y="3494760"/>
            <a:ext cx="4040636" cy="24314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7776619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236707">
            <a:off x="5660513" y="3612704"/>
            <a:ext cx="3268373" cy="21955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 descr="6056805.jpg"/>
          <p:cNvPicPr>
            <a:picLocks noChangeAspect="1"/>
          </p:cNvPicPr>
          <p:nvPr/>
        </p:nvPicPr>
        <p:blipFill>
          <a:blip r:embed="rId7"/>
          <a:srcRect r="7589" b="16071"/>
          <a:stretch>
            <a:fillRect/>
          </a:stretch>
        </p:blipFill>
        <p:spPr>
          <a:xfrm>
            <a:off x="1752600" y="1676400"/>
            <a:ext cx="5257800" cy="3581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ddbd_8cd18bcb_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76400" y="3505200"/>
            <a:ext cx="6033191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Веер – 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это элемент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японской культуры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760300012795299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990600"/>
            <a:ext cx="5751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-</a:t>
            </a:r>
            <a:r>
              <a:rPr lang="ru-RU" sz="2800" b="1" i="1" dirty="0" smtClean="0">
                <a:solidFill>
                  <a:srgbClr val="92D050"/>
                </a:solidFill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</a:rPr>
              <a:t>Говорит о характере персонажа;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600200"/>
            <a:ext cx="5638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- Передаёт настроение и эмоции;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09800"/>
            <a:ext cx="7375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- Признак социального статуса, 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помогает скрыться от неугодных взглядов;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352800"/>
            <a:ext cx="3384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- Отдача приказов;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886200"/>
            <a:ext cx="4139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- Смертоно</a:t>
            </a:r>
            <a:r>
              <a:rPr lang="ru-RU" sz="2800" b="1" i="1" dirty="0" smtClean="0">
                <a:solidFill>
                  <a:schemeClr val="bg1"/>
                </a:solidFill>
              </a:rPr>
              <a:t>сное</a:t>
            </a:r>
            <a:r>
              <a:rPr lang="ru-RU" sz="2800" b="1" i="1" dirty="0" smtClean="0">
                <a:solidFill>
                  <a:srgbClr val="002060"/>
                </a:solidFill>
              </a:rPr>
              <a:t> оружие;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4572000"/>
            <a:ext cx="6167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- Ритуальные и храмовые церемонии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0"/>
            <a:ext cx="8837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Функции японского веера:</a:t>
            </a:r>
            <a:endParaRPr lang="ru-RU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5" name="Рисунок 4" descr="майодзи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майодзи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0"/>
            <a:ext cx="4615890" cy="685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Рисунок 14" descr="48368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0"/>
            <a:ext cx="4648200" cy="685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Рисунок 15" descr="полководец с гумбаем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Рисунок 16" descr="тэссен (8).jpg"/>
          <p:cNvPicPr>
            <a:picLocks noChangeAspect="1"/>
          </p:cNvPicPr>
          <p:nvPr/>
        </p:nvPicPr>
        <p:blipFill>
          <a:blip r:embed="rId7"/>
          <a:srcRect l="2000" t="4115" r="4667" b="2120"/>
          <a:stretch>
            <a:fillRect/>
          </a:stretch>
        </p:blipFill>
        <p:spPr>
          <a:xfrm>
            <a:off x="2209800" y="0"/>
            <a:ext cx="4572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Рисунок 17" descr="майодзи (6).jpg"/>
          <p:cNvPicPr>
            <a:picLocks noChangeAspect="1"/>
          </p:cNvPicPr>
          <p:nvPr/>
        </p:nvPicPr>
        <p:blipFill>
          <a:blip r:embed="rId8"/>
          <a:srcRect b="10000"/>
          <a:stretch>
            <a:fillRect/>
          </a:stretch>
        </p:blipFill>
        <p:spPr>
          <a:xfrm>
            <a:off x="-228600" y="-228600"/>
            <a:ext cx="9601200" cy="731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8400" y="0"/>
            <a:ext cx="4326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вееров: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утива лепесток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54102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181600" y="3276600"/>
            <a:ext cx="401359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0070C0"/>
                </a:solidFill>
              </a:rPr>
              <a:t>цельное опахало овальной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формы, имеющее большое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количество ребер жесткости,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к которым прикреплена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бумага или шёлк, с обеих сторон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украшен узором, с длинной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деревянной ручкой.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9800" y="2057400"/>
            <a:ext cx="208217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Утива</a:t>
            </a:r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ути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52578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192</Words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32</cp:revision>
  <dcterms:created xsi:type="dcterms:W3CDTF">2010-12-02T16:50:49Z</dcterms:created>
  <dcterms:modified xsi:type="dcterms:W3CDTF">2010-12-08T21:10:48Z</dcterms:modified>
</cp:coreProperties>
</file>