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3" r:id="rId6"/>
    <p:sldId id="262" r:id="rId7"/>
    <p:sldId id="259" r:id="rId8"/>
    <p:sldId id="260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66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F8B06-A9A8-4730-80D2-E8116A56E6D1}" type="datetimeFigureOut">
              <a:rPr lang="ru-RU" smtClean="0"/>
              <a:t>19.01.2015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7D213-44B4-4BD3-BB14-89A762198B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F8B06-A9A8-4730-80D2-E8116A56E6D1}" type="datetimeFigureOut">
              <a:rPr lang="ru-RU" smtClean="0"/>
              <a:t>19.01.2015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7D213-44B4-4BD3-BB14-89A762198B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F8B06-A9A8-4730-80D2-E8116A56E6D1}" type="datetimeFigureOut">
              <a:rPr lang="ru-RU" smtClean="0"/>
              <a:t>19.01.2015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7D213-44B4-4BD3-BB14-89A762198B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F8B06-A9A8-4730-80D2-E8116A56E6D1}" type="datetimeFigureOut">
              <a:rPr lang="ru-RU" smtClean="0"/>
              <a:t>19.01.2015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7D213-44B4-4BD3-BB14-89A762198B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F8B06-A9A8-4730-80D2-E8116A56E6D1}" type="datetimeFigureOut">
              <a:rPr lang="ru-RU" smtClean="0"/>
              <a:t>19.01.2015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7D213-44B4-4BD3-BB14-89A762198B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F8B06-A9A8-4730-80D2-E8116A56E6D1}" type="datetimeFigureOut">
              <a:rPr lang="ru-RU" smtClean="0"/>
              <a:t>19.01.2015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7D213-44B4-4BD3-BB14-89A762198B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F8B06-A9A8-4730-80D2-E8116A56E6D1}" type="datetimeFigureOut">
              <a:rPr lang="ru-RU" smtClean="0"/>
              <a:t>19.01.2015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7D213-44B4-4BD3-BB14-89A762198B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F8B06-A9A8-4730-80D2-E8116A56E6D1}" type="datetimeFigureOut">
              <a:rPr lang="ru-RU" smtClean="0"/>
              <a:t>19.01.2015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7D213-44B4-4BD3-BB14-89A762198B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F8B06-A9A8-4730-80D2-E8116A56E6D1}" type="datetimeFigureOut">
              <a:rPr lang="ru-RU" smtClean="0"/>
              <a:t>19.01.2015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7D213-44B4-4BD3-BB14-89A762198B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F8B06-A9A8-4730-80D2-E8116A56E6D1}" type="datetimeFigureOut">
              <a:rPr lang="ru-RU" smtClean="0"/>
              <a:t>19.01.2015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7D213-44B4-4BD3-BB14-89A762198B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BF8B06-A9A8-4730-80D2-E8116A56E6D1}" type="datetimeFigureOut">
              <a:rPr lang="ru-RU" smtClean="0"/>
              <a:t>19.01.2015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E7D213-44B4-4BD3-BB14-89A762198B9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BF8B06-A9A8-4730-80D2-E8116A56E6D1}" type="datetimeFigureOut">
              <a:rPr lang="ru-RU" smtClean="0"/>
              <a:t>19.01.2015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E7D213-44B4-4BD3-BB14-89A762198B9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1071546"/>
            <a:ext cx="7772400" cy="1470025"/>
          </a:xfrm>
        </p:spPr>
        <p:txBody>
          <a:bodyPr>
            <a:normAutofit/>
          </a:bodyPr>
          <a:lstStyle/>
          <a:p>
            <a:r>
              <a:rPr lang="ru-RU" sz="5400" b="1" dirty="0" smtClean="0"/>
              <a:t>Вирусы</a:t>
            </a:r>
            <a:endParaRPr lang="ru-RU" sz="5400" b="1" dirty="0"/>
          </a:p>
        </p:txBody>
      </p:sp>
      <p:pic>
        <p:nvPicPr>
          <p:cNvPr id="4" name="Рисунок 3" descr="кпккпкп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036321">
            <a:off x="463710" y="525036"/>
            <a:ext cx="2329028" cy="1552685"/>
          </a:xfrm>
          <a:prstGeom prst="rect">
            <a:avLst/>
          </a:prstGeom>
        </p:spPr>
      </p:pic>
      <p:pic>
        <p:nvPicPr>
          <p:cNvPr id="6" name="Рисунок 5" descr="DOWCA7VFHBRCAEL1KYJCASCOF4HCA5DNBDXCAD1GWCJCAXKNW7ZCAGZZSOHCAJLA4V7CA2QN183CA1Q9A23CA2S6WM0CAH7NF60CAA7AK7SCA01S7KGCAW5P815CAFAJYFPCAJTVKDVCAJXCI6GCA1K3HWT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21035682">
            <a:off x="6126068" y="4203165"/>
            <a:ext cx="2624202" cy="1749468"/>
          </a:xfrm>
          <a:prstGeom prst="rect">
            <a:avLst/>
          </a:prstGeom>
        </p:spPr>
      </p:pic>
      <p:pic>
        <p:nvPicPr>
          <p:cNvPr id="5123" name="Picture 3" descr="C:\Users\Ання\AppData\Local\Microsoft\Windows\Temporary Internet Files\Content.IE5\F5GR2EC9\-1378272724L7c[1]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3357562"/>
            <a:ext cx="3929070" cy="2983538"/>
          </a:xfrm>
          <a:prstGeom prst="rect">
            <a:avLst/>
          </a:prstGeom>
          <a:noFill/>
        </p:spPr>
      </p:pic>
      <p:pic>
        <p:nvPicPr>
          <p:cNvPr id="5125" name="Picture 5" descr="C:\Users\Ання\AppData\Local\Microsoft\Windows\Temporary Internet Files\Content.IE5\Q970YNUV\250px-Human_Immunodeficency_Virus_-_stylized_rendering[1]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21227557">
            <a:off x="6072198" y="714356"/>
            <a:ext cx="2269035" cy="221457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Вирусы как оружие.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1643050"/>
            <a:ext cx="9144000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Способность вирусов вызывать опустошительные эпидемии</a:t>
            </a:r>
            <a:r>
              <a:rPr lang="ru-RU" sz="2000" dirty="0"/>
              <a:t> </a:t>
            </a:r>
            <a:r>
              <a:rPr lang="ru-RU" sz="2000" dirty="0" smtClean="0"/>
              <a:t>среди людей порождает беспокойство, что вирусы могут использоваться как биологическое оружие. Дополнительные опасения вызвало успешное воссоздание вредоносного вируса испанского гриппа в </a:t>
            </a:r>
            <a:r>
              <a:rPr lang="ru-RU" sz="2000" dirty="0" err="1" smtClean="0"/>
              <a:t>лаборатории.Другим</a:t>
            </a:r>
            <a:r>
              <a:rPr lang="ru-RU" sz="2000" dirty="0" smtClean="0"/>
              <a:t> примером может служить вирус оспы. Он на всём протяжении истории опустошал множество стран вплоть до его окончательного искоренения. Официально образцы вируса оспы хранятся лишь в двух местах в мире — в двух лабораториях в России и США</a:t>
            </a:r>
            <a:r>
              <a:rPr lang="ru-RU" sz="2000" baseline="30000" dirty="0"/>
              <a:t>,</a:t>
            </a:r>
            <a:r>
              <a:rPr lang="ru-RU" sz="2000" dirty="0" smtClean="0"/>
              <a:t> Опасения, что он может быть использован как оружие, не совсем беспочвенны; вакцина</a:t>
            </a:r>
            <a:r>
              <a:rPr lang="ru-RU" sz="2000" dirty="0"/>
              <a:t> </a:t>
            </a:r>
            <a:r>
              <a:rPr lang="ru-RU" sz="2000" dirty="0" smtClean="0"/>
              <a:t>против оспы иногда имеет тяжёлые побочные эффекты — в последние годы до официально объявленного искоренения вируса больше людей серьёзно заболели из-за вакцины, чем от вируса , поэтому вакцинация</a:t>
            </a:r>
            <a:r>
              <a:rPr lang="ru-RU" sz="2000" dirty="0"/>
              <a:t> </a:t>
            </a:r>
            <a:r>
              <a:rPr lang="ru-RU" sz="2000" dirty="0" smtClean="0"/>
              <a:t>против оспы больше не практикуется повсеместно. По этой причине большая часть современного населения Земли</a:t>
            </a:r>
            <a:r>
              <a:rPr lang="ru-RU" sz="2000" dirty="0"/>
              <a:t> </a:t>
            </a:r>
            <a:r>
              <a:rPr lang="ru-RU" sz="2000" dirty="0" smtClean="0"/>
              <a:t>практически не имеет устойчивости к оспе.</a:t>
            </a:r>
            <a:endParaRPr lang="ru-RU" sz="2000" dirty="0"/>
          </a:p>
        </p:txBody>
      </p:sp>
      <p:pic>
        <p:nvPicPr>
          <p:cNvPr id="7" name="Рисунок 6" descr="2JECACP0T8WCASDWYKNCAZ81EC2CATTR0J8CAJ0J5RWCALYJVWECAIAM3CLCAC4E664CAVR9K0ECAGB6FSGCAY9F0I3CAVN8LDCCAEQG4Z8CAW82BMRCAZQIKXQCAUWJKEWCA892CQCCAOXJOBXCAH74YF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000892" y="285728"/>
            <a:ext cx="1905000" cy="142875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0"/>
            <a:ext cx="8229600" cy="1143000"/>
          </a:xfrm>
        </p:spPr>
        <p:txBody>
          <a:bodyPr/>
          <a:lstStyle/>
          <a:p>
            <a:r>
              <a:rPr lang="ru-RU" b="1" dirty="0" smtClean="0"/>
              <a:t>Вирусы.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b="1" dirty="0" err="1" smtClean="0"/>
              <a:t>Ви́рус</a:t>
            </a:r>
            <a:r>
              <a:rPr lang="ru-RU" sz="2000" dirty="0" smtClean="0"/>
              <a:t> (лат.</a:t>
            </a:r>
            <a:r>
              <a:rPr lang="ru-RU" sz="2000" dirty="0"/>
              <a:t> </a:t>
            </a:r>
            <a:r>
              <a:rPr lang="la-Latn" sz="2000" i="1" dirty="0" smtClean="0"/>
              <a:t>virus</a:t>
            </a:r>
            <a:r>
              <a:rPr lang="ru-RU" sz="2000" dirty="0" smtClean="0"/>
              <a:t> — «яд»)</a:t>
            </a:r>
            <a:r>
              <a:rPr lang="ru-RU" sz="2000" baseline="30000" dirty="0" smtClean="0"/>
              <a:t> </a:t>
            </a:r>
            <a:r>
              <a:rPr lang="ru-RU" sz="2000" dirty="0" smtClean="0"/>
              <a:t> — неклеточный инфекционный агент, который может воспроизводиться только внутри живых клеток. Вирусы поражают все типы организмов, от растений и животных до бактерий и архей</a:t>
            </a:r>
            <a:r>
              <a:rPr lang="ru-RU" sz="2000" baseline="30000" dirty="0"/>
              <a:t> </a:t>
            </a:r>
            <a:r>
              <a:rPr lang="ru-RU" sz="2000" dirty="0" smtClean="0"/>
              <a:t>(вирусы бактерий обычно называют бактериофагами). Обнаружены также вирусы, поражающие другие вирусы(вирусы-сателлиты).</a:t>
            </a:r>
            <a:endParaRPr lang="ru-RU" sz="2000" dirty="0"/>
          </a:p>
        </p:txBody>
      </p:sp>
      <p:pic>
        <p:nvPicPr>
          <p:cNvPr id="4" name="Рисунок 3" descr="265px-Rotavirus_Reconstructio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20932873">
            <a:off x="714348" y="3214686"/>
            <a:ext cx="2894712" cy="2534238"/>
          </a:xfrm>
          <a:prstGeom prst="rect">
            <a:avLst/>
          </a:prstGeom>
        </p:spPr>
      </p:pic>
      <p:pic>
        <p:nvPicPr>
          <p:cNvPr id="5" name="Рисунок 4" descr="4ASCAK53UCUCA9IQ0NFCAIBNW8ICA3ZW60XCAKQK9F5CA9VNTBWCAL045BICA657KA8CAF9L304CA1VXQSECACMLUJ0CA1DRDDKCA5EWYS9CA4L9I9QCA0VF4F0CA998M0MCAQ044H3CA1K6UI1CAQ9TTC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29190" y="3500438"/>
            <a:ext cx="3271846" cy="2272115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Этимология названия.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0" y="1600200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dirty="0" smtClean="0"/>
              <a:t>Слово «вирус» образовано от лат.</a:t>
            </a:r>
            <a:r>
              <a:rPr lang="ru-RU" sz="2000" dirty="0"/>
              <a:t> </a:t>
            </a:r>
            <a:r>
              <a:rPr lang="la-Latn" sz="2000" i="1" dirty="0" smtClean="0"/>
              <a:t>virus</a:t>
            </a:r>
            <a:r>
              <a:rPr lang="ru-RU" sz="2000" dirty="0" smtClean="0"/>
              <a:t> — «яд».</a:t>
            </a:r>
            <a:r>
              <a:rPr lang="ru-RU" sz="2000" baseline="30000" dirty="0" smtClean="0"/>
              <a:t> </a:t>
            </a:r>
            <a:r>
              <a:rPr lang="ru-RU" sz="2000" dirty="0" smtClean="0"/>
              <a:t>Для обозначения агента, способного вызывать инфекционную болезнь, оно впервые было применено в 1728 году до открытия вирусов Дмитрием Ивановским в 1892 году. Термин «вирион», создание которого датируется 1959 годом, применяется для обозначения единичной стабильной вирусной частицы, покинувшей клетку и полностью способной инфицировать другие клетки того же типа.</a:t>
            </a:r>
            <a:endParaRPr lang="ru-RU" sz="2000" dirty="0"/>
          </a:p>
        </p:txBody>
      </p:sp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3786190"/>
            <a:ext cx="2714639" cy="2714639"/>
          </a:xfrm>
          <a:prstGeom prst="rect">
            <a:avLst/>
          </a:prstGeom>
        </p:spPr>
      </p:pic>
      <p:pic>
        <p:nvPicPr>
          <p:cNvPr id="5" name="Рисунок 4" descr="iии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286380" y="4000504"/>
            <a:ext cx="2214578" cy="2214578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Происхождение.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000" dirty="0" smtClean="0"/>
              <a:t>Вирусы найдены везде, где есть жизнь, и, вероятно, вирусы существуют с момента появления первых живых клеток. Происхождение вирусов неясно, поскольку они не оставляют каких бы то ни было ископаемых останков и их родственные связи можно изучать только методами молекулярной филогенетики</a:t>
            </a:r>
            <a:r>
              <a:rPr lang="ru-RU" sz="2000" dirty="0"/>
              <a:t>.</a:t>
            </a:r>
          </a:p>
        </p:txBody>
      </p:sp>
      <p:pic>
        <p:nvPicPr>
          <p:cNvPr id="4" name="Рисунок 3" descr="ииииииииииии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454618">
            <a:off x="500034" y="3357562"/>
            <a:ext cx="3500462" cy="2323315"/>
          </a:xfrm>
          <a:prstGeom prst="rect">
            <a:avLst/>
          </a:prstGeom>
        </p:spPr>
      </p:pic>
      <p:pic>
        <p:nvPicPr>
          <p:cNvPr id="1026" name="Picture 2" descr="C:\Users\Ання\AppData\Local\Microsoft\Windows\Temporary Internet Files\Content.IE5\ZA9QVCEH\virus contra el cancer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1149024">
            <a:off x="4714876" y="3214686"/>
            <a:ext cx="4071936" cy="32575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Ання\AppData\Local\Microsoft\Windows\Temporary Internet Files\Content.IE5\ZA9QVCEH\3912577366_fc09f9d5f6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14810" y="1857364"/>
            <a:ext cx="4630748" cy="4696499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Гипотезы о происхождении вирусов: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000" dirty="0" smtClean="0"/>
              <a:t>Существует три основные гипотезы происхождения вирусов:</a:t>
            </a:r>
          </a:p>
          <a:p>
            <a:r>
              <a:rPr lang="ru-RU" sz="2000" dirty="0" smtClean="0"/>
              <a:t>регрессивная гипотеза;</a:t>
            </a:r>
          </a:p>
          <a:p>
            <a:r>
              <a:rPr lang="ru-RU" sz="2000" dirty="0" smtClean="0"/>
              <a:t>гипотеза клеточного происхождения;</a:t>
            </a:r>
          </a:p>
          <a:p>
            <a:r>
              <a:rPr lang="ru-RU" sz="2000" dirty="0" smtClean="0"/>
              <a:t>гипотеза </a:t>
            </a:r>
            <a:r>
              <a:rPr lang="ru-RU" sz="2000" dirty="0" err="1" smtClean="0"/>
              <a:t>коэволюции</a:t>
            </a:r>
            <a:r>
              <a:rPr lang="ru-RU" sz="2000" dirty="0" smtClean="0"/>
              <a:t>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2051" name="Picture 3" descr="C:\Users\Ання\AppData\Local\Microsoft\Windows\Temporary Internet Files\Content.IE5\ZA9QVCEH\virus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3357562"/>
            <a:ext cx="3333773" cy="250033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Ання\AppData\Local\Microsoft\Windows\Temporary Internet Files\Content.IE5\L28PY3Z2\3975402886_3ed6f0c461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4104811"/>
            <a:ext cx="2714644" cy="2753189"/>
          </a:xfrm>
          <a:prstGeom prst="rect">
            <a:avLst/>
          </a:prstGeom>
          <a:noFill/>
        </p:spPr>
      </p:pic>
      <p:pic>
        <p:nvPicPr>
          <p:cNvPr id="3074" name="Picture 2" descr="C:\Users\Ання\AppData\Local\Microsoft\Windows\Temporary Internet Files\Content.IE5\F5GR2EC9\hepatitis-b2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4103668"/>
            <a:ext cx="3571900" cy="275433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Регрессивная гипотеза.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000" dirty="0" smtClean="0"/>
              <a:t>Согласно этой гипотезе, вирусы когда-то были мелкими клетками, паразитирующими в более крупных клетках. С течением времени эти клетки предположительно утратили гены, которые были «лишними» при паразитическом образе жизни. Эта гипотеза основывается на наблюдении, что некоторые бактерии, а именно риккетсии</a:t>
            </a:r>
            <a:r>
              <a:rPr lang="ru-RU" sz="2000" dirty="0"/>
              <a:t> </a:t>
            </a:r>
            <a:r>
              <a:rPr lang="ru-RU" sz="2000" dirty="0" smtClean="0"/>
              <a:t>и </a:t>
            </a:r>
            <a:r>
              <a:rPr lang="ru-RU" sz="2000" dirty="0" err="1" smtClean="0"/>
              <a:t>хламидии</a:t>
            </a:r>
            <a:r>
              <a:rPr lang="ru-RU" sz="2000" dirty="0" smtClean="0"/>
              <a:t> представляют собой клеточные организмы, которые, тем не менее, подобно вирусам могут размножаться только внутри другой клетки. Эту гипотезу также называют гипотезой дегенерации</a:t>
            </a:r>
            <a:r>
              <a:rPr lang="ru-RU" sz="2000" baseline="30000" dirty="0"/>
              <a:t> </a:t>
            </a:r>
            <a:r>
              <a:rPr lang="ru-RU" sz="2000" dirty="0" smtClean="0"/>
              <a:t>или гипотезой редукции.</a:t>
            </a:r>
            <a:endParaRPr lang="ru-RU" sz="2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Ання\AppData\Local\Microsoft\Windows\Temporary Internet Files\Content.IE5\L28PY3Z2\3346102123_f4dddedb7a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0"/>
            <a:ext cx="2214562" cy="221456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Гипотеза клеточного происхождения.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332037"/>
            <a:ext cx="8229600" cy="4525963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dirty="0" smtClean="0"/>
              <a:t>Некоторые вирусы могли появиться из фрагментов ДНК или РНК, которые «высвободились» из генома более крупного организма. Такие фрагменты могут происходить от </a:t>
            </a:r>
            <a:r>
              <a:rPr lang="ru-RU" dirty="0" err="1" smtClean="0"/>
              <a:t>плазмид</a:t>
            </a:r>
            <a:r>
              <a:rPr lang="ru-RU" dirty="0" smtClean="0"/>
              <a:t>  (молекул ДНК, способных передаваться от клетки к клетке) или от </a:t>
            </a:r>
            <a:r>
              <a:rPr lang="ru-RU" dirty="0" err="1" smtClean="0"/>
              <a:t>транспозонов</a:t>
            </a:r>
            <a:r>
              <a:rPr lang="ru-RU" dirty="0"/>
              <a:t> </a:t>
            </a:r>
            <a:r>
              <a:rPr lang="ru-RU" dirty="0" smtClean="0"/>
              <a:t>(молекул ДНК, реплицирующихся и перемещающихся с места на место внутри генома).</a:t>
            </a:r>
            <a:r>
              <a:rPr lang="ru-RU" dirty="0" err="1" smtClean="0"/>
              <a:t>Транспозоны</a:t>
            </a:r>
            <a:r>
              <a:rPr lang="ru-RU" dirty="0" smtClean="0"/>
              <a:t>, которые раньше называли «прыгающими генами», являются примерами мобильных генетических элементов, возможно, от них могли произойти некоторые вирусы. </a:t>
            </a:r>
            <a:r>
              <a:rPr lang="ru-RU" dirty="0" err="1" smtClean="0"/>
              <a:t>Транспозоны</a:t>
            </a:r>
            <a:r>
              <a:rPr lang="ru-RU" dirty="0" smtClean="0"/>
              <a:t> были открыты Барбарой </a:t>
            </a:r>
            <a:r>
              <a:rPr lang="ru-RU" dirty="0" err="1" smtClean="0"/>
              <a:t>Мак-Клинток</a:t>
            </a:r>
            <a:r>
              <a:rPr lang="ru-RU" dirty="0" smtClean="0"/>
              <a:t> в 1950 году в кукурузе. Эту гипотезу также называют </a:t>
            </a:r>
            <a:r>
              <a:rPr lang="ru-RU" i="1" dirty="0" smtClean="0"/>
              <a:t>гипотезой кочевания</a:t>
            </a:r>
            <a:r>
              <a:rPr lang="ru-RU" baseline="30000" dirty="0"/>
              <a:t> </a:t>
            </a:r>
            <a:r>
              <a:rPr lang="ru-RU" dirty="0" smtClean="0"/>
              <a:t> или </a:t>
            </a:r>
            <a:r>
              <a:rPr lang="ru-RU" i="1" dirty="0" smtClean="0"/>
              <a:t>гипотезой побега.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Гипотеза </a:t>
            </a:r>
            <a:r>
              <a:rPr lang="ru-RU" b="1" dirty="0" err="1" smtClean="0"/>
              <a:t>коэволюции</a:t>
            </a:r>
            <a:r>
              <a:rPr lang="ru-RU" b="1" dirty="0" smtClean="0"/>
              <a:t>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2000" dirty="0" smtClean="0"/>
              <a:t>Эта гипотеза предполагает, что вирусы возникли из сложных комплексов белков и нуклеиновых кислот в то же время, что и первые на Земле живые клетки, и зависят от клеточной жизни вот уже миллиарды лет. Помимо вирусов, существуют и другие неклеточные формы жизни</a:t>
            </a:r>
            <a:endParaRPr lang="ru-RU" sz="2000" dirty="0"/>
          </a:p>
        </p:txBody>
      </p:sp>
      <p:pic>
        <p:nvPicPr>
          <p:cNvPr id="4" name="Рисунок 3" descr="пппп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57224" y="3071810"/>
            <a:ext cx="2590813" cy="2428887"/>
          </a:xfrm>
          <a:prstGeom prst="rect">
            <a:avLst/>
          </a:prstGeom>
        </p:spPr>
      </p:pic>
      <p:pic>
        <p:nvPicPr>
          <p:cNvPr id="6146" name="Picture 2" descr="C:\Users\Ання\AppData\Local\Microsoft\Windows\Temporary Internet Files\Content.IE5\ZA9QVCEH\250px-HIV-1_Transmission_electron_micrograph_AIDS02bbb_lores[1]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3071810"/>
            <a:ext cx="4095776" cy="3358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229600" cy="1143000"/>
          </a:xfrm>
        </p:spPr>
        <p:txBody>
          <a:bodyPr/>
          <a:lstStyle/>
          <a:p>
            <a:r>
              <a:rPr lang="ru-RU" b="1" dirty="0" smtClean="0"/>
              <a:t>Вирусы как форма жизни.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00174"/>
            <a:ext cx="9144000" cy="5643578"/>
          </a:xfrm>
        </p:spPr>
        <p:txBody>
          <a:bodyPr>
            <a:normAutofit fontScale="55000" lnSpcReduction="20000"/>
          </a:bodyPr>
          <a:lstStyle/>
          <a:p>
            <a:pPr algn="ctr">
              <a:buNone/>
            </a:pPr>
            <a:r>
              <a:rPr lang="ru-RU" dirty="0" smtClean="0"/>
              <a:t>Согласно одному из определений вирусы представляют собой форму жизни, согласно другому вирусы являются комплексами органических молекул, взаимодействующими с живыми организмами. Вирусы характеризуют как «организмы на границе живого»</a:t>
            </a:r>
            <a:r>
              <a:rPr lang="ru-RU" baseline="30000" dirty="0"/>
              <a:t>.</a:t>
            </a:r>
            <a:r>
              <a:rPr lang="ru-RU" dirty="0" smtClean="0"/>
              <a:t> Вирусы похожи на живые организмы в том, что они имеют свой набор генов и эволюционируют путём естественного отбора, а также в том, что способны размножаться, создавая собственные копии путём </a:t>
            </a:r>
            <a:r>
              <a:rPr lang="ru-RU" dirty="0" err="1" smtClean="0"/>
              <a:t>самосборки</a:t>
            </a:r>
            <a:r>
              <a:rPr lang="ru-RU" dirty="0" smtClean="0"/>
              <a:t>. Вирусы имеют генетический материал, однако лишены клеточного строения, а именно эту черту обычно рассматривают как фундаментальное свойство живой материи. У вирусов нет собственного обмена веществ, и для синтеза собственных молекул им необходима клетка-хозяин. По этой причине они не способны размножаться вне клетки. В то же время такие бактерии, как риккетсии и </a:t>
            </a:r>
            <a:r>
              <a:rPr lang="ru-RU" dirty="0" err="1" smtClean="0"/>
              <a:t>хламидии</a:t>
            </a:r>
            <a:r>
              <a:rPr lang="ru-RU" dirty="0" smtClean="0"/>
              <a:t>, несмотря на то, что не могут размножаться вне клеток хозяина, считаются живыми организмами. Общепризнанные формы жизни размножаются делением клетки, в то время как вирусные частицы самопроизвольно собираются в инфицированной клетке. От роста кристаллов размножение вирусов отличается тем, что вирусы наследуют мутации</a:t>
            </a:r>
            <a:r>
              <a:rPr lang="ru-RU" dirty="0"/>
              <a:t> </a:t>
            </a:r>
            <a:r>
              <a:rPr lang="ru-RU" dirty="0" smtClean="0"/>
              <a:t>и находятся под давлением естественного отбора. </a:t>
            </a:r>
            <a:r>
              <a:rPr lang="ru-RU" dirty="0" err="1" smtClean="0"/>
              <a:t>Самосборка</a:t>
            </a:r>
            <a:r>
              <a:rPr lang="ru-RU" dirty="0" smtClean="0"/>
              <a:t> вирусных частиц в клетке даёт дополнительное подтверждение гипотезы, что жизнь могла зародиться в виде </a:t>
            </a:r>
            <a:r>
              <a:rPr lang="ru-RU" dirty="0" err="1" smtClean="0"/>
              <a:t>самособирающихся</a:t>
            </a:r>
            <a:r>
              <a:rPr lang="ru-RU" dirty="0" smtClean="0"/>
              <a:t> органических молекул. Опубликованные в 2013 году данные о том, что некоторые бактериофаги обладают собственной иммунной системой, способной к адаптации, являются дополнительным доводом в пользу определения вируса как формы жизни.</a:t>
            </a:r>
            <a:endParaRPr lang="ru-RU" dirty="0"/>
          </a:p>
        </p:txBody>
      </p:sp>
      <p:pic>
        <p:nvPicPr>
          <p:cNvPr id="7171" name="Picture 3" descr="C:\Users\Ання\AppData\Local\Microsoft\Windows\Temporary Internet Files\Content.IE5\F5GR2EC9\290px-NIAID-west-Nile[1]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312033">
            <a:off x="7500958" y="214290"/>
            <a:ext cx="1468756" cy="116994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627</Words>
  <Application>Microsoft Office PowerPoint</Application>
  <PresentationFormat>Экран (4:3)</PresentationFormat>
  <Paragraphs>22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Вирусы</vt:lpstr>
      <vt:lpstr>Вирусы.</vt:lpstr>
      <vt:lpstr>Этимология названия.</vt:lpstr>
      <vt:lpstr>Происхождение.</vt:lpstr>
      <vt:lpstr>Гипотезы о происхождении вирусов:</vt:lpstr>
      <vt:lpstr>Регрессивная гипотеза.</vt:lpstr>
      <vt:lpstr>Гипотеза клеточного происхождения.</vt:lpstr>
      <vt:lpstr>Гипотеза коэволюции.</vt:lpstr>
      <vt:lpstr>Вирусы как форма жизни.</vt:lpstr>
      <vt:lpstr>Вирусы как оружие.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Ання</dc:creator>
  <cp:lastModifiedBy>Ання</cp:lastModifiedBy>
  <cp:revision>4</cp:revision>
  <dcterms:created xsi:type="dcterms:W3CDTF">2015-01-19T20:42:20Z</dcterms:created>
  <dcterms:modified xsi:type="dcterms:W3CDTF">2015-01-19T21:20:51Z</dcterms:modified>
</cp:coreProperties>
</file>