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9"/>
  </p:notesMasterIdLst>
  <p:sldIdLst>
    <p:sldId id="256" r:id="rId2"/>
    <p:sldId id="278" r:id="rId3"/>
    <p:sldId id="289" r:id="rId4"/>
    <p:sldId id="277" r:id="rId5"/>
    <p:sldId id="273" r:id="rId6"/>
    <p:sldId id="285" r:id="rId7"/>
    <p:sldId id="286" r:id="rId8"/>
    <p:sldId id="291" r:id="rId9"/>
    <p:sldId id="288" r:id="rId10"/>
    <p:sldId id="274" r:id="rId11"/>
    <p:sldId id="263" r:id="rId12"/>
    <p:sldId id="260" r:id="rId13"/>
    <p:sldId id="280" r:id="rId14"/>
    <p:sldId id="272" r:id="rId15"/>
    <p:sldId id="287" r:id="rId16"/>
    <p:sldId id="275" r:id="rId17"/>
    <p:sldId id="283" r:id="rId18"/>
    <p:sldId id="284" r:id="rId19"/>
    <p:sldId id="290" r:id="rId20"/>
    <p:sldId id="271" r:id="rId21"/>
    <p:sldId id="268" r:id="rId22"/>
    <p:sldId id="270" r:id="rId23"/>
    <p:sldId id="262" r:id="rId24"/>
    <p:sldId id="257" r:id="rId25"/>
    <p:sldId id="259" r:id="rId26"/>
    <p:sldId id="266" r:id="rId27"/>
    <p:sldId id="261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516" y="60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65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361329-24E1-460C-991E-87777EAA295C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7AA934-90CD-4C69-85AC-178FC8055E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8116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306E18C-354D-4874-9547-D1787A020C45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/>
          </a:p>
        </p:txBody>
      </p:sp>
      <p:sp>
        <p:nvSpPr>
          <p:cNvPr id="4608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Rectangle 3"/>
          <p:cNvSpPr>
            <a:spLocks noGrp="1"/>
          </p:cNvSpPr>
          <p:nvPr>
            <p:ph type="body" idx="1"/>
          </p:nvPr>
        </p:nvSpPr>
        <p:spPr/>
        <p:txBody>
          <a:bodyPr lIns="92080" tIns="46040" rIns="92080" bIns="460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b="1">
              <a:solidFill>
                <a:schemeClr val="bg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E34CCBC5-2EF0-42F8-A7CF-133AB50DBCA1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2A6F1988-7E76-4067-8DA4-803BE6528B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CBC5-2EF0-42F8-A7CF-133AB50DBCA1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F1988-7E76-4067-8DA4-803BE6528B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CBC5-2EF0-42F8-A7CF-133AB50DBCA1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F1988-7E76-4067-8DA4-803BE6528B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1182688" y="2017713"/>
            <a:ext cx="7772400" cy="4114800"/>
          </a:xfrm>
        </p:spPr>
        <p:txBody>
          <a:bodyPr rtlCol="0"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9740C3-38E7-45CF-966D-AB781B5B1C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9234108"/>
      </p:ext>
    </p:extLst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CBC5-2EF0-42F8-A7CF-133AB50DBCA1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F1988-7E76-4067-8DA4-803BE6528B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CBC5-2EF0-42F8-A7CF-133AB50DBCA1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F1988-7E76-4067-8DA4-803BE6528B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CBC5-2EF0-42F8-A7CF-133AB50DBCA1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F1988-7E76-4067-8DA4-803BE6528B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CBC5-2EF0-42F8-A7CF-133AB50DBCA1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F1988-7E76-4067-8DA4-803BE6528B4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CBC5-2EF0-42F8-A7CF-133AB50DBCA1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F1988-7E76-4067-8DA4-803BE6528B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4CCBC5-2EF0-42F8-A7CF-133AB50DBCA1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F1988-7E76-4067-8DA4-803BE6528B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E34CCBC5-2EF0-42F8-A7CF-133AB50DBCA1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2A6F1988-7E76-4067-8DA4-803BE6528B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E34CCBC5-2EF0-42F8-A7CF-133AB50DBCA1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2A6F1988-7E76-4067-8DA4-803BE6528B4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4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E34CCBC5-2EF0-42F8-A7CF-133AB50DBCA1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2A6F1988-7E76-4067-8DA4-803BE6528B4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556792"/>
            <a:ext cx="6858000" cy="43204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</a:rPr>
              <a:t>Реализация ФГОС начального общего образования</a:t>
            </a:r>
            <a:endParaRPr lang="ru-RU" sz="3200" b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27200" y="4293096"/>
            <a:ext cx="5712179" cy="967526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МБОУ СОШ №1</a:t>
            </a:r>
          </a:p>
          <a:p>
            <a:pPr algn="r"/>
            <a:r>
              <a:rPr lang="ru-RU" sz="2000" dirty="0" err="1" smtClean="0">
                <a:solidFill>
                  <a:schemeClr val="tx1"/>
                </a:solidFill>
              </a:rPr>
              <a:t>г.Покачи</a:t>
            </a:r>
            <a:endParaRPr lang="ru-RU" sz="2000" dirty="0" smtClean="0">
              <a:solidFill>
                <a:schemeClr val="tx1"/>
              </a:solidFill>
            </a:endParaRP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ЧерныхЛ.В. 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2011-2012учебный год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C:\Documents and Settings\3\Рабочий стол\DSC06145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1259632" y="2060848"/>
            <a:ext cx="2880320" cy="32426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16507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637655"/>
              </p:ext>
            </p:extLst>
          </p:nvPr>
        </p:nvGraphicFramePr>
        <p:xfrm>
          <a:off x="1115616" y="1132367"/>
          <a:ext cx="6912767" cy="433717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75370"/>
                <a:gridCol w="1722816"/>
                <a:gridCol w="703152"/>
                <a:gridCol w="577387"/>
                <a:gridCol w="758787"/>
                <a:gridCol w="689593"/>
                <a:gridCol w="940653"/>
                <a:gridCol w="628816"/>
                <a:gridCol w="616193"/>
              </a:tblGrid>
              <a:tr h="196107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00" dirty="0">
                          <a:effectLst/>
                        </a:rPr>
                        <a:t>№</a:t>
                      </a:r>
                      <a:endParaRPr lang="ru-RU" sz="3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Ф.И.О.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заняты в системе дополнительного образования города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 vert="vert270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понедельник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 vert="vert270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вторник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 vert="vert270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среда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 vert="vert270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четверг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 vert="vert270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пятница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 vert="vert270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примечание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 vert="vert270"/>
                </a:tc>
              </a:tr>
              <a:tr h="35175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00">
                          <a:effectLst/>
                        </a:rPr>
                        <a:t> </a:t>
                      </a:r>
                      <a:endParaRPr lang="ru-RU" sz="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 vert="vert270"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занятость в школе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00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00">
                          <a:effectLst/>
                        </a:rPr>
                        <a:t>1</a:t>
                      </a:r>
                      <a:endParaRPr lang="ru-RU" sz="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А. А.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6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1,5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1,5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/>
                </a:tc>
              </a:tr>
              <a:tr h="2500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00">
                          <a:effectLst/>
                        </a:rPr>
                        <a:t>2</a:t>
                      </a:r>
                      <a:endParaRPr lang="ru-RU" sz="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А.В.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10,5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9503" marR="19503" marT="0" marB="0"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19503" marR="195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/>
                </a:tc>
              </a:tr>
              <a:tr h="2500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00">
                          <a:effectLst/>
                        </a:rPr>
                        <a:t>3</a:t>
                      </a:r>
                      <a:endParaRPr lang="ru-RU" sz="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А.Е.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18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/>
                </a:tc>
              </a:tr>
              <a:tr h="2500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00">
                          <a:effectLst/>
                        </a:rPr>
                        <a:t>4</a:t>
                      </a:r>
                      <a:endParaRPr lang="ru-RU" sz="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А.Д.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12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/>
                </a:tc>
              </a:tr>
              <a:tr h="2500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00">
                          <a:effectLst/>
                        </a:rPr>
                        <a:t>5</a:t>
                      </a:r>
                      <a:endParaRPr lang="ru-RU" sz="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А.В.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2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1+1,5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1,5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2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/>
                </a:tc>
              </a:tr>
              <a:tr h="2500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00">
                          <a:effectLst/>
                        </a:rPr>
                        <a:t>6</a:t>
                      </a:r>
                      <a:endParaRPr lang="ru-RU" sz="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А.В.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8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2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1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/>
                </a:tc>
              </a:tr>
              <a:tr h="2500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00">
                          <a:effectLst/>
                        </a:rPr>
                        <a:t>7</a:t>
                      </a:r>
                      <a:endParaRPr lang="ru-RU" sz="3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А. А.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11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/>
                </a:tc>
              </a:tr>
              <a:tr h="2500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300" b="0" dirty="0">
                          <a:effectLst/>
                        </a:rPr>
                        <a:t>51</a:t>
                      </a:r>
                      <a:endParaRPr lang="ru-RU" sz="300" b="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Ю.Д.</a:t>
                      </a:r>
                      <a:endParaRPr lang="ru-RU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9503" marR="19503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9</a:t>
                      </a:r>
                      <a:endParaRPr lang="ru-RU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9503" marR="19503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19503" marR="19503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19503" marR="19503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19503" marR="19503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19503" marR="19503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19503" marR="19503" marT="0" marB="0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503" marR="19503" marT="0" marB="0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483768" y="636781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Занятость обучающихся</a:t>
            </a:r>
            <a:endParaRPr lang="ru-RU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7181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3\Рабочий стол\черных2011\1класс 2012\DSC0618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052736"/>
            <a:ext cx="2692400" cy="201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C:\Documents and Settings\3\Рабочий стол\черных2011\1класс 2012\DSC06181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188652" y="3430054"/>
            <a:ext cx="2662188" cy="2664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Documents and Settings\3\Рабочий стол\черных2011\1класс 2012\DSC06196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484784"/>
            <a:ext cx="3351902" cy="194632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3275855" y="882990"/>
            <a:ext cx="401049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Первые проекты и исследования</a:t>
            </a:r>
            <a:endParaRPr lang="ru-RU" sz="2000" b="1" dirty="0"/>
          </a:p>
        </p:txBody>
      </p:sp>
      <p:pic>
        <p:nvPicPr>
          <p:cNvPr id="6" name="Рисунок 5" descr="E:\фото\DSC05983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41910" y="3431108"/>
            <a:ext cx="3158081" cy="21296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967320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66720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Я рисую лето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4" name="Рисунок 3" descr="C:\Documents and Settings\3\Рабочий стол\черных2011\1класс 2012\DSC0619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1844825"/>
            <a:ext cx="1728193" cy="1728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Объект 4" descr="C:\Documents and Settings\3\Рабочий стол\черных2011\1класс 2012\DSC06191.JPG"/>
          <p:cNvPicPr>
            <a:picLocks noGrp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454500" y="3050555"/>
            <a:ext cx="3062758" cy="209145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Documents and Settings\3\Рабочий стол\черных2011\1класс 2012\DSC06220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99793" y="1930091"/>
            <a:ext cx="3084735" cy="286985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12070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DSC05996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140968"/>
            <a:ext cx="3266678" cy="2399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6" descr="DSC06003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908720"/>
            <a:ext cx="3240360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32040" y="1327309"/>
            <a:ext cx="2663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Мы танцуем и поем…</a:t>
            </a:r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556660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фото май\Фото-0043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3" y="908720"/>
            <a:ext cx="6120680" cy="460851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691680" y="908720"/>
            <a:ext cx="4824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Настало лето  - отдыхаем</a:t>
            </a:r>
            <a:endParaRPr lang="ru-RU" sz="2800" b="1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909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2131844"/>
            <a:ext cx="58326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Психолого – педагогическое 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сопровождение ФГОС НОО</a:t>
            </a:r>
            <a:endParaRPr lang="ru-RU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31751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502647159"/>
              </p:ext>
            </p:extLst>
          </p:nvPr>
        </p:nvGraphicFramePr>
        <p:xfrm>
          <a:off x="1475656" y="764704"/>
          <a:ext cx="6196013" cy="2172518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684894"/>
                <a:gridCol w="1070551"/>
                <a:gridCol w="1220284"/>
                <a:gridCol w="1220284"/>
              </a:tblGrid>
              <a:tr h="7003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Исследование внутренней позиции школьника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438" marR="484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1а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438" marR="484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1б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438" marR="484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</a:rPr>
                        <a:t>по параллели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438" marR="48438" marT="0" marB="0" anchor="ctr"/>
                </a:tc>
              </a:tr>
              <a:tr h="39247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позиция сформирована средне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438" marR="484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12 чел.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48</a:t>
                      </a:r>
                      <a:r>
                        <a:rPr lang="ru-RU" sz="1200" dirty="0">
                          <a:effectLst/>
                        </a:rPr>
                        <a:t>%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438" marR="484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13чел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54,2</a:t>
                      </a:r>
                      <a:r>
                        <a:rPr lang="ru-RU" sz="1200" dirty="0">
                          <a:effectLst/>
                        </a:rPr>
                        <a:t>%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438" marR="484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25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51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438" marR="48438" marT="0" marB="0" anchor="ctr"/>
                </a:tc>
              </a:tr>
              <a:tr h="58870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позиция сформирована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438" marR="484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9 уч-ся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36%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438" marR="484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6чел.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25%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438" marR="484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30,6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438" marR="48438" marT="0" marB="0" anchor="ctr"/>
                </a:tc>
              </a:tr>
              <a:tr h="39247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позиция не сформирована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438" marR="4843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4уч-ся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21</a:t>
                      </a:r>
                      <a:r>
                        <a:rPr lang="ru-RU" sz="1200" dirty="0">
                          <a:effectLst/>
                        </a:rPr>
                        <a:t>%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438" marR="484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5 уч-ся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</a:rPr>
                        <a:t>20,8</a:t>
                      </a:r>
                      <a:r>
                        <a:rPr lang="ru-RU" sz="1200" dirty="0">
                          <a:effectLst/>
                        </a:rPr>
                        <a:t>%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438" marR="4843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effectLst/>
                        </a:rPr>
                        <a:t>18,4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438" marR="48438" marT="0" marB="0" anchor="ctr"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14006779"/>
              </p:ext>
            </p:extLst>
          </p:nvPr>
        </p:nvGraphicFramePr>
        <p:xfrm>
          <a:off x="1463675" y="3205992"/>
          <a:ext cx="6196013" cy="2383247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150950"/>
                <a:gridCol w="1455083"/>
                <a:gridCol w="1294990"/>
                <a:gridCol w="1294990"/>
              </a:tblGrid>
              <a:tr h="5568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Определение мотивов учения</a:t>
                      </a:r>
                      <a:endParaRPr lang="ru-RU" sz="105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46" marR="530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1а</a:t>
                      </a:r>
                      <a:endParaRPr lang="ru-RU" sz="105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46" marR="530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1б</a:t>
                      </a:r>
                      <a:endParaRPr lang="ru-RU" sz="105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46" marR="530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по параллели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46" marR="53046" marT="0" marB="0" anchor="ctr"/>
                </a:tc>
              </a:tr>
              <a:tr h="61490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низкий уровень учебной мотивации</a:t>
                      </a:r>
                      <a:endParaRPr lang="ru-RU" sz="105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46" marR="5304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11уч-ся</a:t>
                      </a:r>
                      <a:endParaRPr lang="ru-RU" sz="105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44</a:t>
                      </a:r>
                      <a:r>
                        <a:rPr lang="ru-RU" sz="1400" dirty="0">
                          <a:effectLst/>
                        </a:rPr>
                        <a:t>%</a:t>
                      </a:r>
                      <a:endParaRPr lang="ru-RU" sz="105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46" marR="530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9 уч-ся</a:t>
                      </a:r>
                      <a:endParaRPr lang="ru-RU" sz="105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 </a:t>
                      </a:r>
                      <a:r>
                        <a:rPr lang="ru-RU" sz="1400" dirty="0">
                          <a:effectLst/>
                        </a:rPr>
                        <a:t>37,5%</a:t>
                      </a:r>
                      <a:endParaRPr lang="ru-RU" sz="105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46" marR="5304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20уч-ся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40,8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46" marR="53046" marT="0" marB="0"/>
                </a:tc>
              </a:tr>
              <a:tr h="61490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средний  уровень учебной мотивации</a:t>
                      </a:r>
                      <a:endParaRPr lang="ru-RU" sz="105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46" marR="5304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12уч-ся</a:t>
                      </a:r>
                      <a:endParaRPr lang="ru-RU" sz="105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48</a:t>
                      </a:r>
                      <a:r>
                        <a:rPr lang="ru-RU" sz="1400" dirty="0">
                          <a:effectLst/>
                        </a:rPr>
                        <a:t>%</a:t>
                      </a:r>
                      <a:endParaRPr lang="ru-RU" sz="105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46" marR="530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8уч-ся</a:t>
                      </a:r>
                      <a:endParaRPr lang="ru-RU" sz="105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33,4</a:t>
                      </a:r>
                      <a:r>
                        <a:rPr lang="ru-RU" sz="1400" dirty="0">
                          <a:effectLst/>
                        </a:rPr>
                        <a:t>%</a:t>
                      </a:r>
                      <a:endParaRPr lang="ru-RU" sz="105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46" marR="5304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20уч-ся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40,8%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46" marR="53046" marT="0" marB="0"/>
                </a:tc>
              </a:tr>
              <a:tr h="59657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нормальный   уровень учебной мотивации</a:t>
                      </a:r>
                      <a:endParaRPr lang="ru-RU" sz="105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46" marR="5304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2уч-ся</a:t>
                      </a:r>
                      <a:endParaRPr lang="ru-RU" sz="105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 </a:t>
                      </a:r>
                      <a:r>
                        <a:rPr lang="ru-RU" sz="1400" dirty="0">
                          <a:effectLst/>
                        </a:rPr>
                        <a:t>8%</a:t>
                      </a:r>
                      <a:endParaRPr lang="ru-RU" sz="105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46" marR="5304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7уч-ся</a:t>
                      </a:r>
                      <a:endParaRPr lang="ru-RU" sz="1050" dirty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29,1</a:t>
                      </a:r>
                      <a:r>
                        <a:rPr lang="ru-RU" sz="1400" dirty="0">
                          <a:effectLst/>
                        </a:rPr>
                        <a:t>%</a:t>
                      </a:r>
                      <a:endParaRPr lang="ru-RU" sz="105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46" marR="5304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9уч-ся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18,4%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3046" marR="53046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560774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320256074"/>
              </p:ext>
            </p:extLst>
          </p:nvPr>
        </p:nvGraphicFramePr>
        <p:xfrm>
          <a:off x="1331641" y="836711"/>
          <a:ext cx="6264695" cy="481134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2268715"/>
                <a:gridCol w="951339"/>
                <a:gridCol w="1458779"/>
                <a:gridCol w="1585862"/>
              </a:tblGrid>
              <a:tr h="3273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Исследование адаптации методом </a:t>
                      </a:r>
                      <a:r>
                        <a:rPr lang="ru-RU" sz="14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Люшера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(ЭС – эмоциональное состояние)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4022" marR="3402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1а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4022" marR="3402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1б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4022" marR="3402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параллели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4022" marR="34022" marT="0" marB="0" anchor="ctr"/>
                </a:tc>
              </a:tr>
              <a:tr h="43949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позитивная самооценка ЭС – преобладание положительных </a:t>
                      </a:r>
                      <a:r>
                        <a:rPr lang="ru-RU" sz="12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эмоций,положительное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отношение к школе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4022" marR="340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 уч-ся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76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 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4022" marR="340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 уч-ся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83,3%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4022" marR="340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39уч-ся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79,6%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4022" marR="34022" marT="0" marB="0"/>
                </a:tc>
              </a:tr>
              <a:tr h="43949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негативная самооценка ЭС – преобладание отрицательных эмоций, негативное отношение к некоторым сторонам </a:t>
                      </a:r>
                      <a:r>
                        <a:rPr lang="ru-RU" sz="12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уч.процесса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4022" marR="340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 уч-ся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8%,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4022" marR="340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уч-ся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12,5%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4022" marR="340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уч-ся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10,2%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4022" marR="34022" marT="0" marB="0"/>
                </a:tc>
              </a:tr>
              <a:tr h="21526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позитивная самооценка ЭС – норма, положительное отношение к школе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4022" marR="340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 </a:t>
                      </a:r>
                      <a:r>
                        <a:rPr lang="ru-RU" sz="1600" dirty="0" err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68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%)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4022" marR="340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 уч-ся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54,2%.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4022" marR="340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 уч-ся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61,2%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4022" marR="34022" marT="0" marB="0"/>
                </a:tc>
              </a:tr>
              <a:tr h="130614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инфантильная самооценка ЭС – норма, положительное отношение к школе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4022" marR="340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уч-ся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4022" marR="340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уч-ся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4,2%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4022" marR="34022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уч-ся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10,2%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4022" marR="34022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12774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34167544"/>
              </p:ext>
            </p:extLst>
          </p:nvPr>
        </p:nvGraphicFramePr>
        <p:xfrm>
          <a:off x="1547664" y="980728"/>
          <a:ext cx="6196013" cy="2208276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534023"/>
                <a:gridCol w="1468698"/>
                <a:gridCol w="1596646"/>
                <a:gridCol w="1596646"/>
              </a:tblGrid>
              <a:tr h="7895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Изучение школьной тревожности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649" marR="486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tx1"/>
                          </a:solidFill>
                          <a:effectLst/>
                        </a:rPr>
                        <a:t>1а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649" marR="48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chemeClr val="tx1"/>
                          </a:solidFill>
                          <a:effectLst/>
                        </a:rPr>
                        <a:t>1б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649" marR="48649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по параллели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649" marR="48649" marT="0" marB="0" anchor="ctr"/>
                </a:tc>
              </a:tr>
              <a:tr h="4338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тревожность невысока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649" marR="486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24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уч-ся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96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649" marR="486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23 уч-ся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95,8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%.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649" marR="486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47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95,9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649" marR="48649" marT="0" marB="0"/>
                </a:tc>
              </a:tr>
              <a:tr h="6508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высокий уровень тревожности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649" marR="486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1 уч-ся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4%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649" marR="486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1 уч-ся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4,2%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649" marR="4864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4,1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8649" marR="48649" marT="0" marB="0"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01985917"/>
              </p:ext>
            </p:extLst>
          </p:nvPr>
        </p:nvGraphicFramePr>
        <p:xfrm>
          <a:off x="1547664" y="3212976"/>
          <a:ext cx="6196014" cy="2921041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622842"/>
                <a:gridCol w="1474936"/>
                <a:gridCol w="1549118"/>
                <a:gridCol w="1549118"/>
              </a:tblGrid>
              <a:tr h="12034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Уровень адаптации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458" marR="49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1а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458" marR="49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1б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458" marR="4945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по параллели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458" marR="49458" marT="0" marB="0" anchor="ctr"/>
                </a:tc>
              </a:tr>
              <a:tr h="4003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норма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458" marR="4945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11 уч-ся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44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%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458" marR="4945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10 уч-ся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41,6% 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458" marR="4945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21уч-ся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44,6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458" marR="49458" marT="0" marB="0"/>
                </a:tc>
              </a:tr>
              <a:tr h="4003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средний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458" marR="4945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13 уч-ся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52%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458" marR="4945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12 уч-ся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50%,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458" marR="4945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25уч-ся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53,2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458" marR="49458" marT="0" marB="0"/>
                </a:tc>
              </a:tr>
              <a:tr h="60723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</a:rPr>
                        <a:t>низкий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458" marR="4945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1 уч-ся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4,5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458" marR="4945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2 уч-ся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8,4%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458" marR="4945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3уч-ся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</a:rPr>
                        <a:t>6,3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</a:rPr>
                        <a:t>%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9458" marR="4945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868892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1700808"/>
            <a:ext cx="620554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Анализ созданных условий 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и эффективность использования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 интерактивного оборудования</a:t>
            </a:r>
            <a:endParaRPr lang="ru-RU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8074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9450" y="1232756"/>
            <a:ext cx="7092950" cy="4212468"/>
          </a:xfrm>
        </p:spPr>
        <p:txBody>
          <a:bodyPr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1.Нормативно –правовые акты, регламентирующие реализацию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ФГОС в текущем учебном году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2. Итоги реализации основной образовательной программы начального общего образования в текущем году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3. Анализ созданных условий и эффективность использования интерактивного оборудования учителями, реализующими ФГОС НОО в текущем учебном году.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4. Анализ достижений обучающихся по итогам реализации ФГОС НОО (предметные, метапредметные, личностные)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5.Результаты реализации внеурочной деятельности обучающихся.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6.Результаты психолого-педагогического сопровождения ФГОС НОО.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7. Итоги информационно-методического сопровождения реализации ФГОС НОО.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8.Проблемы и перспективы.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7694533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фото\DSC05976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1538" y="1428736"/>
            <a:ext cx="6984776" cy="437332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547664" y="908720"/>
            <a:ext cx="62646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В школьной столовой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60356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:\Documents and Settings\3\Рабочий стол\черных2011\1класс 2012\DSC06161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84784"/>
            <a:ext cx="2914650" cy="2808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Documents and Settings\3\Рабочий стол\черных2011\1класс 2012\DSC06200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28800"/>
            <a:ext cx="2952328" cy="2520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Documents and Settings\3\Рабочий стол\черных2011\1класс 2012\DSC06202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80083" y="4220731"/>
            <a:ext cx="2511425" cy="188341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Documents and Settings\3\Рабочий стол\черных2011\1класс 2012\DSC06206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80587" y="4427741"/>
            <a:ext cx="2235200" cy="16764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2987824" y="773933"/>
            <a:ext cx="28803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ИКТ – технологии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1913754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:\фото\DSC05970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196753"/>
            <a:ext cx="2592288" cy="446449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F:\фото\DSC05979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2492896"/>
            <a:ext cx="3790628" cy="3078162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1475656" y="1196753"/>
            <a:ext cx="29450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На уроке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xmlns="" val="219384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3\Рабочий стол\черных2011\1класс 2012\DSC06193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0" y="1173586"/>
            <a:ext cx="4680522" cy="3551558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C:\Documents and Settings\3\Рабочий стол\черных2011\1класс 2012\DSC06194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7604" y="2978109"/>
            <a:ext cx="4392488" cy="283844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2411760" y="836712"/>
            <a:ext cx="46630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Первые грамоты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2699452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883226"/>
          </a:xfrm>
        </p:spPr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Портфель достижений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50" name="Picture 2" descr="C:\Documents and Settings\3\Рабочий стол\черных2011\1класс 2012\DSC0616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865294"/>
            <a:ext cx="5704466" cy="427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6406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5951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Мои достижения</a:t>
            </a:r>
            <a:endParaRPr lang="ru-RU" dirty="0"/>
          </a:p>
        </p:txBody>
      </p:sp>
      <p:pic>
        <p:nvPicPr>
          <p:cNvPr id="4098" name="Picture 2" descr="C:\Documents and Settings\3\Рабочий стол\черных2011\1класс 2012\DSC0617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556792"/>
            <a:ext cx="2826771" cy="21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C:\Documents and Settings\3\Рабочий стол\черных2011\1класс 2012\DSC06173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628800"/>
            <a:ext cx="3024336" cy="1944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Documents and Settings\3\Рабочий стол\черных2011\1класс 2012\DSC06185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28454" y="3789040"/>
            <a:ext cx="3375124" cy="20882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4080372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3\Рабочий стол\черных2011\1класс 2012\DSC06177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-108519" y="1628799"/>
            <a:ext cx="5256585" cy="338437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C:\Documents and Settings\3\Рабочий стол\черных2011\1класс 2012\DSC06176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779912" y="1412776"/>
            <a:ext cx="5184576" cy="388843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284990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5951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 будущий год</a:t>
            </a:r>
            <a:endParaRPr lang="ru-RU" dirty="0"/>
          </a:p>
        </p:txBody>
      </p:sp>
      <p:pic>
        <p:nvPicPr>
          <p:cNvPr id="4" name="Объект 3" descr="C:\Documents and Settings\3\Рабочий стол\черных2011\1класс 2012\DSC06219.JPG"/>
          <p:cNvPicPr>
            <a:picLocks noGrp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976" y="2996952"/>
            <a:ext cx="3472218" cy="258197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Documents and Settings\3\Рабочий стол\черных2011\1класс 2012\DSC06218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700808"/>
            <a:ext cx="2828925" cy="21215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91715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5696" y="2181067"/>
            <a:ext cx="529100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tx2"/>
                </a:solidFill>
              </a:rPr>
              <a:t>Анализ</a:t>
            </a:r>
          </a:p>
          <a:p>
            <a:pPr algn="ctr"/>
            <a:r>
              <a:rPr lang="ru-RU" sz="3200" dirty="0" smtClean="0">
                <a:solidFill>
                  <a:schemeClr val="tx2"/>
                </a:solidFill>
              </a:rPr>
              <a:t> достижений обучающихся</a:t>
            </a:r>
            <a:endParaRPr lang="ru-RU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4226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576263" y="5072063"/>
            <a:ext cx="5762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ru-RU">
              <a:latin typeface="Calibri" pitchFamily="34" charset="0"/>
            </a:endParaRPr>
          </a:p>
        </p:txBody>
      </p:sp>
      <p:sp>
        <p:nvSpPr>
          <p:cNvPr id="6148" name="AutoShape 4"/>
          <p:cNvSpPr>
            <a:spLocks noChangeArrowheads="1"/>
          </p:cNvSpPr>
          <p:nvPr/>
        </p:nvSpPr>
        <p:spPr bwMode="auto">
          <a:xfrm>
            <a:off x="179388" y="1928813"/>
            <a:ext cx="2519362" cy="684212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ЛИЧНОСТНЫЕ</a:t>
            </a:r>
          </a:p>
        </p:txBody>
      </p:sp>
      <p:sp>
        <p:nvSpPr>
          <p:cNvPr id="6149" name="AutoShape 5"/>
          <p:cNvSpPr>
            <a:spLocks noChangeArrowheads="1"/>
          </p:cNvSpPr>
          <p:nvPr/>
        </p:nvSpPr>
        <p:spPr bwMode="auto">
          <a:xfrm>
            <a:off x="3059113" y="1928813"/>
            <a:ext cx="2519362" cy="684212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МЕТАПРЕДМЕТНЫЕ</a:t>
            </a:r>
          </a:p>
        </p:txBody>
      </p:sp>
      <p:sp>
        <p:nvSpPr>
          <p:cNvPr id="6150" name="AutoShape 6"/>
          <p:cNvSpPr>
            <a:spLocks noChangeArrowheads="1"/>
          </p:cNvSpPr>
          <p:nvPr/>
        </p:nvSpPr>
        <p:spPr bwMode="auto">
          <a:xfrm>
            <a:off x="5937250" y="1928813"/>
            <a:ext cx="2698750" cy="684212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ПРЕДМЕТНЫЕ</a:t>
            </a:r>
          </a:p>
        </p:txBody>
      </p:sp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179388" y="2720975"/>
            <a:ext cx="2520950" cy="719138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Самоопределение: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внутренняя позиция школьника;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самоиндификация</a:t>
            </a:r>
            <a:r>
              <a:rPr lang="ru-RU" sz="1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;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самоуважение и самооценка</a:t>
            </a:r>
          </a:p>
        </p:txBody>
      </p:sp>
      <p:sp>
        <p:nvSpPr>
          <p:cNvPr id="6152" name="AutoShape 8"/>
          <p:cNvSpPr>
            <a:spLocks noChangeArrowheads="1"/>
          </p:cNvSpPr>
          <p:nvPr/>
        </p:nvSpPr>
        <p:spPr bwMode="auto">
          <a:xfrm>
            <a:off x="179388" y="3584575"/>
            <a:ext cx="2519362" cy="865188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Смыслообразование: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мотивация (учебная, социальная);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границы собственного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знания и «незнания»</a:t>
            </a:r>
          </a:p>
        </p:txBody>
      </p:sp>
      <p:sp>
        <p:nvSpPr>
          <p:cNvPr id="6153" name="AutoShape 9"/>
          <p:cNvSpPr>
            <a:spLocks noChangeArrowheads="1"/>
          </p:cNvSpPr>
          <p:nvPr/>
        </p:nvSpPr>
        <p:spPr bwMode="auto">
          <a:xfrm>
            <a:off x="179388" y="4519613"/>
            <a:ext cx="2519362" cy="155257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Морально-этическая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ориентация: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ориентация на выполнение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моральных норм;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способность к решению моральных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проблем на основе </a:t>
            </a:r>
            <a:r>
              <a:rPr lang="ru-RU" sz="10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децентрации</a:t>
            </a:r>
            <a:r>
              <a:rPr lang="ru-RU" sz="1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;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оценка своих поступков</a:t>
            </a:r>
            <a:r>
              <a:rPr lang="ru-RU" sz="10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 </a:t>
            </a:r>
          </a:p>
        </p:txBody>
      </p:sp>
      <p:sp>
        <p:nvSpPr>
          <p:cNvPr id="6154" name="AutoShape 10"/>
          <p:cNvSpPr>
            <a:spLocks noChangeArrowheads="1"/>
          </p:cNvSpPr>
          <p:nvPr/>
        </p:nvSpPr>
        <p:spPr bwMode="auto">
          <a:xfrm>
            <a:off x="3057525" y="2720975"/>
            <a:ext cx="2520950" cy="719138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Регулятивные: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управление своей деятельностью;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контроль и коррекция;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инициативность и самостоятельность</a:t>
            </a:r>
          </a:p>
        </p:txBody>
      </p:sp>
      <p:sp>
        <p:nvSpPr>
          <p:cNvPr id="6155" name="AutoShape 11"/>
          <p:cNvSpPr>
            <a:spLocks noChangeArrowheads="1"/>
          </p:cNvSpPr>
          <p:nvPr/>
        </p:nvSpPr>
        <p:spPr bwMode="auto">
          <a:xfrm>
            <a:off x="3059113" y="3584575"/>
            <a:ext cx="2520950" cy="719138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Коммуникативные: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речевая деятельность;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навыки сотрудничества</a:t>
            </a:r>
          </a:p>
        </p:txBody>
      </p:sp>
      <p:sp>
        <p:nvSpPr>
          <p:cNvPr id="6156" name="AutoShape 12"/>
          <p:cNvSpPr>
            <a:spLocks noChangeArrowheads="1"/>
          </p:cNvSpPr>
          <p:nvPr/>
        </p:nvSpPr>
        <p:spPr bwMode="auto">
          <a:xfrm>
            <a:off x="3059113" y="4519613"/>
            <a:ext cx="2519362" cy="155257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u="sng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Познавательные: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работа с информацией;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работа с учебными моделями;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использование </a:t>
            </a:r>
            <a:r>
              <a:rPr lang="ru-RU" sz="1000" b="1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знако-символических</a:t>
            </a:r>
            <a:endParaRPr lang="ru-RU" sz="1000" b="1" dirty="0">
              <a:effectLst>
                <a:outerShdw blurRad="38100" dist="38100" dir="2700000" algn="tl">
                  <a:srgbClr val="FFFFFF"/>
                </a:outerShdw>
              </a:effectLst>
              <a:latin typeface="+mn-lt"/>
            </a:endParaRP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средств, общих схем решения;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выполнение логических операций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сравнения, анализа, обобщения,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классификации, установления</a:t>
            </a:r>
          </a:p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</a:rPr>
              <a:t>аналогий, подведения под понятие</a:t>
            </a:r>
          </a:p>
        </p:txBody>
      </p:sp>
      <p:sp>
        <p:nvSpPr>
          <p:cNvPr id="6157" name="AutoShape 13"/>
          <p:cNvSpPr>
            <a:spLocks noChangeArrowheads="1"/>
          </p:cNvSpPr>
          <p:nvPr/>
        </p:nvSpPr>
        <p:spPr bwMode="auto">
          <a:xfrm>
            <a:off x="5940425" y="2720975"/>
            <a:ext cx="1944688" cy="514350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600" b="1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6158" name="AutoShape 14"/>
          <p:cNvSpPr>
            <a:spLocks noChangeArrowheads="1"/>
          </p:cNvSpPr>
          <p:nvPr/>
        </p:nvSpPr>
        <p:spPr bwMode="auto">
          <a:xfrm>
            <a:off x="8132763" y="2828925"/>
            <a:ext cx="431800" cy="2524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600" b="1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8447" name="Text Box 15"/>
          <p:cNvSpPr txBox="1">
            <a:spLocks noChangeArrowheads="1"/>
          </p:cNvSpPr>
          <p:nvPr/>
        </p:nvSpPr>
        <p:spPr bwMode="auto">
          <a:xfrm>
            <a:off x="6011863" y="2695575"/>
            <a:ext cx="1765300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/>
            <a:r>
              <a:rPr lang="ru-RU" sz="1400" b="1">
                <a:latin typeface="Calibri" pitchFamily="34" charset="0"/>
              </a:rPr>
              <a:t>Основы системы</a:t>
            </a:r>
          </a:p>
          <a:p>
            <a:pPr algn="ctr" eaLnBrk="0" hangingPunct="0"/>
            <a:r>
              <a:rPr lang="ru-RU" sz="1400" b="1">
                <a:latin typeface="Calibri" pitchFamily="34" charset="0"/>
              </a:rPr>
              <a:t>научных знаний</a:t>
            </a:r>
          </a:p>
        </p:txBody>
      </p:sp>
      <p:sp>
        <p:nvSpPr>
          <p:cNvPr id="6160" name="AutoShape 16"/>
          <p:cNvSpPr>
            <a:spLocks noChangeArrowheads="1"/>
          </p:cNvSpPr>
          <p:nvPr/>
        </p:nvSpPr>
        <p:spPr bwMode="auto">
          <a:xfrm>
            <a:off x="5940425" y="3343275"/>
            <a:ext cx="2055813" cy="1476375"/>
          </a:xfrm>
          <a:prstGeom prst="roundRect">
            <a:avLst>
              <a:gd name="adj" fmla="val 1666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600" b="1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8449" name="Text Box 17"/>
          <p:cNvSpPr txBox="1">
            <a:spLocks noChangeArrowheads="1"/>
          </p:cNvSpPr>
          <p:nvPr/>
        </p:nvSpPr>
        <p:spPr bwMode="auto">
          <a:xfrm>
            <a:off x="5973763" y="3368675"/>
            <a:ext cx="2017712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/>
            <a:r>
              <a:rPr lang="ru-RU" sz="1400" b="1">
                <a:latin typeface="Calibri" pitchFamily="34" charset="0"/>
              </a:rPr>
              <a:t>Опыт «предметной» деятельности по получению,</a:t>
            </a:r>
          </a:p>
          <a:p>
            <a:pPr algn="ctr" eaLnBrk="0" hangingPunct="0"/>
            <a:r>
              <a:rPr lang="ru-RU" sz="1400" b="1">
                <a:latin typeface="Calibri" pitchFamily="34" charset="0"/>
              </a:rPr>
              <a:t>преобразованию</a:t>
            </a:r>
          </a:p>
          <a:p>
            <a:pPr algn="ctr" eaLnBrk="0" hangingPunct="0"/>
            <a:r>
              <a:rPr lang="ru-RU" sz="1400" b="1">
                <a:latin typeface="Calibri" pitchFamily="34" charset="0"/>
              </a:rPr>
              <a:t>и применению</a:t>
            </a:r>
          </a:p>
          <a:p>
            <a:pPr algn="ctr" eaLnBrk="0" hangingPunct="0"/>
            <a:r>
              <a:rPr lang="ru-RU" sz="1400" b="1">
                <a:latin typeface="Calibri" pitchFamily="34" charset="0"/>
              </a:rPr>
              <a:t>нового знания</a:t>
            </a:r>
          </a:p>
        </p:txBody>
      </p:sp>
      <p:sp>
        <p:nvSpPr>
          <p:cNvPr id="18450" name="Text Box 18"/>
          <p:cNvSpPr txBox="1">
            <a:spLocks noChangeArrowheads="1"/>
          </p:cNvSpPr>
          <p:nvPr/>
        </p:nvSpPr>
        <p:spPr bwMode="auto">
          <a:xfrm>
            <a:off x="8172450" y="2852738"/>
            <a:ext cx="4143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/>
            <a:r>
              <a:rPr lang="ru-RU" sz="1000" b="1">
                <a:latin typeface="Calibri" pitchFamily="34" charset="0"/>
              </a:rPr>
              <a:t>РЯ</a:t>
            </a:r>
          </a:p>
        </p:txBody>
      </p:sp>
      <p:sp>
        <p:nvSpPr>
          <p:cNvPr id="6163" name="AutoShape 19"/>
          <p:cNvSpPr>
            <a:spLocks noChangeArrowheads="1"/>
          </p:cNvSpPr>
          <p:nvPr/>
        </p:nvSpPr>
        <p:spPr bwMode="auto">
          <a:xfrm>
            <a:off x="8135938" y="3198813"/>
            <a:ext cx="431800" cy="2524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600" b="1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8452" name="Text Box 20"/>
          <p:cNvSpPr txBox="1">
            <a:spLocks noChangeArrowheads="1"/>
          </p:cNvSpPr>
          <p:nvPr/>
        </p:nvSpPr>
        <p:spPr bwMode="auto">
          <a:xfrm>
            <a:off x="8135938" y="3213100"/>
            <a:ext cx="6127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/>
            <a:r>
              <a:rPr lang="ru-RU" sz="1000" b="1">
                <a:latin typeface="Calibri" pitchFamily="34" charset="0"/>
              </a:rPr>
              <a:t>ЛЧт</a:t>
            </a:r>
          </a:p>
        </p:txBody>
      </p:sp>
      <p:sp>
        <p:nvSpPr>
          <p:cNvPr id="6165" name="AutoShape 21"/>
          <p:cNvSpPr>
            <a:spLocks noChangeArrowheads="1"/>
          </p:cNvSpPr>
          <p:nvPr/>
        </p:nvSpPr>
        <p:spPr bwMode="auto">
          <a:xfrm>
            <a:off x="8132763" y="3548063"/>
            <a:ext cx="431800" cy="2524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600" b="1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8454" name="Text Box 22"/>
          <p:cNvSpPr txBox="1">
            <a:spLocks noChangeArrowheads="1"/>
          </p:cNvSpPr>
          <p:nvPr/>
        </p:nvSpPr>
        <p:spPr bwMode="auto">
          <a:xfrm>
            <a:off x="8189913" y="3573463"/>
            <a:ext cx="4143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/>
            <a:r>
              <a:rPr lang="ru-RU" sz="1000" b="1">
                <a:latin typeface="Calibri" pitchFamily="34" charset="0"/>
              </a:rPr>
              <a:t>ИЯ</a:t>
            </a:r>
          </a:p>
        </p:txBody>
      </p:sp>
      <p:sp>
        <p:nvSpPr>
          <p:cNvPr id="6167" name="AutoShape 23"/>
          <p:cNvSpPr>
            <a:spLocks noChangeArrowheads="1"/>
          </p:cNvSpPr>
          <p:nvPr/>
        </p:nvSpPr>
        <p:spPr bwMode="auto">
          <a:xfrm>
            <a:off x="8135938" y="3919538"/>
            <a:ext cx="431800" cy="2524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600" b="1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8456" name="Text Box 24"/>
          <p:cNvSpPr txBox="1">
            <a:spLocks noChangeArrowheads="1"/>
          </p:cNvSpPr>
          <p:nvPr/>
        </p:nvSpPr>
        <p:spPr bwMode="auto">
          <a:xfrm>
            <a:off x="8139113" y="3933825"/>
            <a:ext cx="5365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/>
            <a:r>
              <a:rPr lang="ru-RU" sz="1000" b="1">
                <a:latin typeface="Calibri" pitchFamily="34" charset="0"/>
              </a:rPr>
              <a:t>Мат</a:t>
            </a:r>
          </a:p>
        </p:txBody>
      </p:sp>
      <p:sp>
        <p:nvSpPr>
          <p:cNvPr id="6169" name="AutoShape 25"/>
          <p:cNvSpPr>
            <a:spLocks noChangeArrowheads="1"/>
          </p:cNvSpPr>
          <p:nvPr/>
        </p:nvSpPr>
        <p:spPr bwMode="auto">
          <a:xfrm>
            <a:off x="8132763" y="4268788"/>
            <a:ext cx="431800" cy="2524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600" b="1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8458" name="Text Box 26"/>
          <p:cNvSpPr txBox="1">
            <a:spLocks noChangeArrowheads="1"/>
          </p:cNvSpPr>
          <p:nvPr/>
        </p:nvSpPr>
        <p:spPr bwMode="auto">
          <a:xfrm>
            <a:off x="8172450" y="4264025"/>
            <a:ext cx="4143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/>
            <a:r>
              <a:rPr lang="ru-RU" sz="1000" b="1">
                <a:latin typeface="Calibri" pitchFamily="34" charset="0"/>
              </a:rPr>
              <a:t>ОМ</a:t>
            </a:r>
          </a:p>
        </p:txBody>
      </p:sp>
      <p:sp>
        <p:nvSpPr>
          <p:cNvPr id="6171" name="AutoShape 27"/>
          <p:cNvSpPr>
            <a:spLocks noChangeArrowheads="1"/>
          </p:cNvSpPr>
          <p:nvPr/>
        </p:nvSpPr>
        <p:spPr bwMode="auto">
          <a:xfrm>
            <a:off x="8132763" y="4629150"/>
            <a:ext cx="431800" cy="2524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600" b="1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8460" name="Text Box 28"/>
          <p:cNvSpPr txBox="1">
            <a:spLocks noChangeArrowheads="1"/>
          </p:cNvSpPr>
          <p:nvPr/>
        </p:nvSpPr>
        <p:spPr bwMode="auto">
          <a:xfrm>
            <a:off x="8172450" y="4624388"/>
            <a:ext cx="5762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/>
            <a:r>
              <a:rPr lang="ru-RU" sz="1000" b="1">
                <a:latin typeface="Calibri" pitchFamily="34" charset="0"/>
              </a:rPr>
              <a:t>Муз</a:t>
            </a:r>
          </a:p>
        </p:txBody>
      </p:sp>
      <p:sp>
        <p:nvSpPr>
          <p:cNvPr id="6173" name="AutoShape 29"/>
          <p:cNvSpPr>
            <a:spLocks noChangeArrowheads="1"/>
          </p:cNvSpPr>
          <p:nvPr/>
        </p:nvSpPr>
        <p:spPr bwMode="auto">
          <a:xfrm>
            <a:off x="8132763" y="4953000"/>
            <a:ext cx="431800" cy="2524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600" b="1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8462" name="Text Box 30"/>
          <p:cNvSpPr txBox="1">
            <a:spLocks noChangeArrowheads="1"/>
          </p:cNvSpPr>
          <p:nvPr/>
        </p:nvSpPr>
        <p:spPr bwMode="auto">
          <a:xfrm>
            <a:off x="8172450" y="4964113"/>
            <a:ext cx="5762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/>
            <a:r>
              <a:rPr lang="ru-RU" sz="1000" b="1">
                <a:latin typeface="Calibri" pitchFamily="34" charset="0"/>
              </a:rPr>
              <a:t>ИЗО</a:t>
            </a:r>
          </a:p>
        </p:txBody>
      </p:sp>
      <p:sp>
        <p:nvSpPr>
          <p:cNvPr id="6175" name="AutoShape 31"/>
          <p:cNvSpPr>
            <a:spLocks noChangeArrowheads="1"/>
          </p:cNvSpPr>
          <p:nvPr/>
        </p:nvSpPr>
        <p:spPr bwMode="auto">
          <a:xfrm>
            <a:off x="8123238" y="5276850"/>
            <a:ext cx="431800" cy="252413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600" b="1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8464" name="Text Box 32"/>
          <p:cNvSpPr txBox="1">
            <a:spLocks noChangeArrowheads="1"/>
          </p:cNvSpPr>
          <p:nvPr/>
        </p:nvSpPr>
        <p:spPr bwMode="auto">
          <a:xfrm>
            <a:off x="8134350" y="5291138"/>
            <a:ext cx="5762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/>
            <a:r>
              <a:rPr lang="ru-RU" sz="1000" b="1">
                <a:latin typeface="Calibri" pitchFamily="34" charset="0"/>
              </a:rPr>
              <a:t>Тех</a:t>
            </a:r>
          </a:p>
        </p:txBody>
      </p:sp>
      <p:sp>
        <p:nvSpPr>
          <p:cNvPr id="6177" name="AutoShape 33"/>
          <p:cNvSpPr>
            <a:spLocks noChangeArrowheads="1"/>
          </p:cNvSpPr>
          <p:nvPr/>
        </p:nvSpPr>
        <p:spPr bwMode="auto">
          <a:xfrm>
            <a:off x="8132763" y="5637213"/>
            <a:ext cx="431800" cy="252412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FFFFCC"/>
              </a:gs>
              <a:gs pos="100000">
                <a:schemeClr val="tx1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600" b="1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8466" name="Text Box 34"/>
          <p:cNvSpPr txBox="1">
            <a:spLocks noChangeArrowheads="1"/>
          </p:cNvSpPr>
          <p:nvPr/>
        </p:nvSpPr>
        <p:spPr bwMode="auto">
          <a:xfrm>
            <a:off x="8124825" y="5632450"/>
            <a:ext cx="5762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0" hangingPunct="0"/>
            <a:r>
              <a:rPr lang="ru-RU" sz="1000" b="1">
                <a:latin typeface="Calibri" pitchFamily="34" charset="0"/>
              </a:rPr>
              <a:t>Физ</a:t>
            </a:r>
          </a:p>
        </p:txBody>
      </p:sp>
      <p:sp>
        <p:nvSpPr>
          <p:cNvPr id="18467" name="AutoShape 35"/>
          <p:cNvSpPr>
            <a:spLocks noChangeArrowheads="1"/>
          </p:cNvSpPr>
          <p:nvPr/>
        </p:nvSpPr>
        <p:spPr bwMode="auto">
          <a:xfrm>
            <a:off x="6500813" y="4786313"/>
            <a:ext cx="1022350" cy="357187"/>
          </a:xfrm>
          <a:prstGeom prst="downArrow">
            <a:avLst>
              <a:gd name="adj1" fmla="val 50000"/>
              <a:gd name="adj2" fmla="val 51987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>
              <a:defRPr/>
            </a:pPr>
            <a:endParaRPr lang="ru-RU">
              <a:latin typeface="Calibri" pitchFamily="34" charset="0"/>
            </a:endParaRPr>
          </a:p>
        </p:txBody>
      </p:sp>
      <p:sp>
        <p:nvSpPr>
          <p:cNvPr id="6180" name="AutoShape 36"/>
          <p:cNvSpPr>
            <a:spLocks noChangeArrowheads="1"/>
          </p:cNvSpPr>
          <p:nvPr/>
        </p:nvSpPr>
        <p:spPr bwMode="auto">
          <a:xfrm>
            <a:off x="5940425" y="5108575"/>
            <a:ext cx="2087563" cy="10795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sz="1600" b="1">
              <a:solidFill>
                <a:schemeClr val="bg2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8469" name="Text Box 37"/>
          <p:cNvSpPr txBox="1">
            <a:spLocks noChangeArrowheads="1"/>
          </p:cNvSpPr>
          <p:nvPr/>
        </p:nvSpPr>
        <p:spPr bwMode="auto">
          <a:xfrm>
            <a:off x="5976938" y="5143500"/>
            <a:ext cx="2124075" cy="9556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defRPr/>
            </a:pPr>
            <a:r>
              <a:rPr lang="ru-RU" sz="1400" b="1" dirty="0">
                <a:latin typeface="Calibri" pitchFamily="34" charset="0"/>
              </a:rPr>
              <a:t>Предметные </a:t>
            </a:r>
            <a:br>
              <a:rPr lang="ru-RU" sz="1400" b="1" dirty="0">
                <a:latin typeface="Calibri" pitchFamily="34" charset="0"/>
              </a:rPr>
            </a:br>
            <a:r>
              <a:rPr lang="ru-RU" sz="1400" b="1" dirty="0">
                <a:latin typeface="Calibri" pitchFamily="34" charset="0"/>
              </a:rPr>
              <a:t>и </a:t>
            </a:r>
            <a:r>
              <a:rPr lang="ru-RU" sz="1400" b="1" dirty="0" err="1">
                <a:latin typeface="Calibri" pitchFamily="34" charset="0"/>
              </a:rPr>
              <a:t>метапредметные</a:t>
            </a:r>
            <a:r>
              <a:rPr lang="ru-RU" sz="1400" b="1" dirty="0">
                <a:latin typeface="Calibri" pitchFamily="34" charset="0"/>
              </a:rPr>
              <a:t> действия с учебным материалом</a:t>
            </a:r>
            <a:r>
              <a:rPr lang="ru-RU" sz="1400" b="1" dirty="0">
                <a:solidFill>
                  <a:schemeClr val="bg2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39" name="AutoShape 4"/>
          <p:cNvSpPr>
            <a:spLocks noChangeArrowheads="1"/>
          </p:cNvSpPr>
          <p:nvPr/>
        </p:nvSpPr>
        <p:spPr bwMode="gray">
          <a:xfrm>
            <a:off x="642938" y="428625"/>
            <a:ext cx="8137525" cy="936625"/>
          </a:xfrm>
          <a:prstGeom prst="roundRect">
            <a:avLst>
              <a:gd name="adj" fmla="val 49106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28575">
            <a:solidFill>
              <a:schemeClr val="bg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1"/>
                </a:solidFill>
                <a:latin typeface="+mn-lt"/>
              </a:rPr>
              <a:t>Планируемые результаты: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1"/>
                </a:solidFill>
                <a:latin typeface="+mn-lt"/>
              </a:rPr>
              <a:t>три основные группы результатов</a:t>
            </a:r>
          </a:p>
        </p:txBody>
      </p:sp>
      <p:sp>
        <p:nvSpPr>
          <p:cNvPr id="40" name="AutoShape 4"/>
          <p:cNvSpPr>
            <a:spLocks noChangeArrowheads="1"/>
          </p:cNvSpPr>
          <p:nvPr/>
        </p:nvSpPr>
        <p:spPr bwMode="gray">
          <a:xfrm>
            <a:off x="683568" y="404664"/>
            <a:ext cx="8137525" cy="936625"/>
          </a:xfrm>
          <a:prstGeom prst="roundRect">
            <a:avLst>
              <a:gd name="adj" fmla="val 49106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28575">
            <a:solidFill>
              <a:schemeClr val="bg1"/>
            </a:solidFill>
            <a:round/>
            <a:headEnd/>
            <a:tailEnd/>
          </a:ln>
          <a:effectLst>
            <a:outerShdw dist="107763" dir="27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1"/>
                </a:solidFill>
                <a:latin typeface="+mn-lt"/>
              </a:rPr>
              <a:t>Планируемые результаты: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bg1"/>
                </a:solidFill>
                <a:latin typeface="+mn-lt"/>
              </a:rPr>
              <a:t>три основные группы результатов</a:t>
            </a:r>
          </a:p>
        </p:txBody>
      </p:sp>
    </p:spTree>
    <p:extLst>
      <p:ext uri="{BB962C8B-B14F-4D97-AF65-F5344CB8AC3E}">
        <p14:creationId xmlns:p14="http://schemas.microsoft.com/office/powerpoint/2010/main" xmlns="" val="31511336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17141044"/>
              </p:ext>
            </p:extLst>
          </p:nvPr>
        </p:nvGraphicFramePr>
        <p:xfrm>
          <a:off x="1259632" y="1484784"/>
          <a:ext cx="6384201" cy="10869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81359"/>
                <a:gridCol w="1979904"/>
                <a:gridCol w="1823249"/>
                <a:gridCol w="1899689"/>
              </a:tblGrid>
              <a:tr h="5434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класс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Число обучающихся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девочек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мальчиков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17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17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1б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14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91850271"/>
              </p:ext>
            </p:extLst>
          </p:nvPr>
        </p:nvGraphicFramePr>
        <p:xfrm>
          <a:off x="1259632" y="3356992"/>
          <a:ext cx="6196012" cy="173507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14964"/>
                <a:gridCol w="620614"/>
                <a:gridCol w="601635"/>
                <a:gridCol w="704121"/>
                <a:gridCol w="596573"/>
                <a:gridCol w="616817"/>
                <a:gridCol w="762956"/>
                <a:gridCol w="917951"/>
                <a:gridCol w="860381"/>
              </a:tblGrid>
              <a:tr h="851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05000" algn="l"/>
                        </a:tabLst>
                      </a:pPr>
                      <a:r>
                        <a:rPr lang="ru-RU" sz="1100">
                          <a:effectLst/>
                        </a:rPr>
                        <a:t>класс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17" marR="68317" marT="0" marB="0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05000" algn="l"/>
                        </a:tabLst>
                      </a:pPr>
                      <a:r>
                        <a:rPr lang="ru-RU" sz="1100">
                          <a:effectLst/>
                        </a:rPr>
                        <a:t>Умение читать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17" marR="6831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05000" algn="l"/>
                        </a:tabLst>
                      </a:pPr>
                      <a:r>
                        <a:rPr lang="ru-RU" sz="1100">
                          <a:effectLst/>
                        </a:rPr>
                        <a:t>Математические умения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17" marR="6831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021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05000" algn="l"/>
                        </a:tabLs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17" marR="683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05000" algn="l"/>
                        </a:tabLst>
                      </a:pPr>
                      <a:r>
                        <a:rPr lang="ru-RU" sz="1100">
                          <a:effectLst/>
                        </a:rPr>
                        <a:t>По буквам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17" marR="683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05000" algn="l"/>
                        </a:tabLst>
                      </a:pPr>
                      <a:r>
                        <a:rPr lang="ru-RU" sz="1100">
                          <a:effectLst/>
                        </a:rPr>
                        <a:t>По слогам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17" marR="683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05000" algn="l"/>
                        </a:tabLst>
                      </a:pPr>
                      <a:r>
                        <a:rPr lang="ru-RU" sz="1100">
                          <a:effectLst/>
                        </a:rPr>
                        <a:t>Целыми словами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17" marR="683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05000" algn="l"/>
                        </a:tabLst>
                      </a:pPr>
                      <a:r>
                        <a:rPr lang="ru-RU" sz="1100">
                          <a:effectLst/>
                        </a:rPr>
                        <a:t>Не читали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17" marR="683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05000" algn="l"/>
                        </a:tabLst>
                      </a:pPr>
                      <a:r>
                        <a:rPr lang="ru-RU" sz="1100">
                          <a:effectLst/>
                        </a:rPr>
                        <a:t>Знание цифр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17" marR="683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05000" algn="l"/>
                        </a:tabLst>
                      </a:pPr>
                      <a:r>
                        <a:rPr lang="ru-RU" sz="1100">
                          <a:effectLst/>
                        </a:rPr>
                        <a:t>Счет в в пределах 10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17" marR="683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05000" algn="l"/>
                        </a:tabLst>
                      </a:pPr>
                      <a:r>
                        <a:rPr lang="ru-RU" sz="1100">
                          <a:effectLst/>
                        </a:rPr>
                        <a:t>Сложение в пределах10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17" marR="683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05000" algn="l"/>
                        </a:tabLst>
                      </a:pPr>
                      <a:r>
                        <a:rPr lang="ru-RU" sz="1100">
                          <a:effectLst/>
                        </a:rPr>
                        <a:t>Вычитание в пределах 10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17" marR="68317" marT="0" marB="0"/>
                </a:tc>
              </a:tr>
              <a:tr h="1920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05000" algn="l"/>
                        </a:tabLst>
                      </a:pPr>
                      <a:r>
                        <a:rPr lang="ru-RU" sz="1100">
                          <a:effectLst/>
                        </a:rPr>
                        <a:t>1а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17" marR="683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05000" algn="l"/>
                        </a:tabLst>
                      </a:pPr>
                      <a:r>
                        <a:rPr lang="ru-RU" sz="11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17" marR="683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05000" algn="l"/>
                        </a:tabLst>
                      </a:pPr>
                      <a:r>
                        <a:rPr lang="ru-RU" sz="1100">
                          <a:effectLst/>
                        </a:rPr>
                        <a:t>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17" marR="683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05000" algn="l"/>
                        </a:tabLst>
                      </a:pPr>
                      <a:r>
                        <a:rPr lang="ru-RU" sz="11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17" marR="683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05000" algn="l"/>
                        </a:tabLst>
                      </a:pPr>
                      <a:r>
                        <a:rPr lang="ru-RU" sz="1100">
                          <a:effectLst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17" marR="683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05000" algn="l"/>
                        </a:tabLst>
                      </a:pPr>
                      <a:r>
                        <a:rPr lang="ru-RU" sz="1100">
                          <a:effectLst/>
                        </a:rPr>
                        <a:t>25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17" marR="683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05000" algn="l"/>
                        </a:tabLst>
                      </a:pPr>
                      <a:r>
                        <a:rPr lang="ru-RU" sz="1100">
                          <a:effectLst/>
                        </a:rPr>
                        <a:t>25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17" marR="683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05000" algn="l"/>
                        </a:tabLst>
                      </a:pPr>
                      <a:r>
                        <a:rPr lang="ru-RU" sz="11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17" marR="683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05000" algn="l"/>
                        </a:tabLst>
                      </a:pPr>
                      <a:r>
                        <a:rPr lang="ru-RU" sz="11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17" marR="68317" marT="0" marB="0"/>
                </a:tc>
              </a:tr>
              <a:tr h="1920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05000" algn="l"/>
                        </a:tabLst>
                      </a:pPr>
                      <a:r>
                        <a:rPr lang="ru-RU" sz="1100">
                          <a:effectLst/>
                        </a:rPr>
                        <a:t>1б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17" marR="683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05000" algn="l"/>
                        </a:tabLst>
                      </a:pPr>
                      <a:r>
                        <a:rPr lang="ru-RU" sz="1100">
                          <a:effectLst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17" marR="683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05000" algn="l"/>
                        </a:tabLst>
                      </a:pPr>
                      <a:r>
                        <a:rPr lang="ru-RU" sz="1100">
                          <a:effectLst/>
                        </a:rPr>
                        <a:t>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17" marR="683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05000" algn="l"/>
                        </a:tabLst>
                      </a:pPr>
                      <a:r>
                        <a:rPr lang="ru-RU" sz="11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17" marR="683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05000" algn="l"/>
                        </a:tabLst>
                      </a:pPr>
                      <a:r>
                        <a:rPr lang="ru-RU" sz="1100">
                          <a:effectLst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17" marR="683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05000" algn="l"/>
                        </a:tabLst>
                      </a:pPr>
                      <a:r>
                        <a:rPr lang="ru-RU" sz="1100">
                          <a:effectLst/>
                        </a:rPr>
                        <a:t>26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17" marR="683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05000" algn="l"/>
                        </a:tabLst>
                      </a:pPr>
                      <a:r>
                        <a:rPr lang="ru-RU" sz="1100">
                          <a:effectLst/>
                        </a:rPr>
                        <a:t>26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17" marR="683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05000" algn="l"/>
                        </a:tabLst>
                      </a:pPr>
                      <a:r>
                        <a:rPr lang="ru-RU" sz="1100">
                          <a:effectLst/>
                        </a:rPr>
                        <a:t>14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17" marR="683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05000" algn="l"/>
                        </a:tabLst>
                      </a:pPr>
                      <a:r>
                        <a:rPr lang="ru-RU" sz="1100">
                          <a:effectLst/>
                        </a:rPr>
                        <a:t>14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17" marR="68317" marT="0" marB="0"/>
                </a:tc>
              </a:tr>
              <a:tr h="1920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05000" algn="l"/>
                        </a:tabLs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17" marR="683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05000" algn="l"/>
                        </a:tabLs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17" marR="683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05000" algn="l"/>
                        </a:tabLs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17" marR="683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05000" algn="l"/>
                        </a:tabLs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17" marR="683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05000" algn="l"/>
                        </a:tabLs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17" marR="683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05000" algn="l"/>
                        </a:tabLs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17" marR="683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05000" algn="l"/>
                        </a:tabLs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17" marR="683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05000" algn="l"/>
                        </a:tabLs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17" marR="6831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1905000" algn="l"/>
                        </a:tabLs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317" marR="68317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555776" y="827420"/>
            <a:ext cx="46085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/>
                </a:solidFill>
              </a:rPr>
              <a:t>Стартовая диагностика</a:t>
            </a:r>
            <a:endParaRPr lang="ru-RU" sz="2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79147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03648" y="1340768"/>
          <a:ext cx="6552728" cy="43924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4969"/>
                <a:gridCol w="615198"/>
                <a:gridCol w="615198"/>
                <a:gridCol w="615198"/>
                <a:gridCol w="724412"/>
                <a:gridCol w="653497"/>
                <a:gridCol w="720080"/>
                <a:gridCol w="576064"/>
                <a:gridCol w="432048"/>
                <a:gridCol w="576064"/>
              </a:tblGrid>
              <a:tr h="875835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результат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отличный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хороший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удовлетворитель</a:t>
                      </a:r>
                      <a:endParaRPr lang="ru-RU" sz="1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ный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10399">
                <a:tc>
                  <a:txBody>
                    <a:bodyPr/>
                    <a:lstStyle/>
                    <a:p>
                      <a:endParaRPr lang="ru-RU" sz="1200" b="1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14б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13б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12б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11б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10б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9б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8б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7б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6б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92613"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кол-во</a:t>
                      </a:r>
                    </a:p>
                    <a:p>
                      <a:pPr algn="l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уч-ся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03243"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4,1%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40,8%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16,3%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10,2%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10,2%</a:t>
                      </a:r>
                    </a:p>
                    <a:p>
                      <a:pPr algn="ctr"/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10,2%</a:t>
                      </a:r>
                    </a:p>
                    <a:p>
                      <a:pPr algn="ctr"/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2,1%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6,1%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10399">
                <a:tc>
                  <a:txBody>
                    <a:bodyPr/>
                    <a:lstStyle/>
                    <a:p>
                      <a:pPr algn="l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71,4%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       22,5%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6,1%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267744" y="908720"/>
            <a:ext cx="5116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2"/>
                </a:solidFill>
              </a:rPr>
              <a:t>Результаты итоговой комплексной работы</a:t>
            </a:r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67845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15011070"/>
              </p:ext>
            </p:extLst>
          </p:nvPr>
        </p:nvGraphicFramePr>
        <p:xfrm>
          <a:off x="1043605" y="764702"/>
          <a:ext cx="6840762" cy="5059659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402968"/>
                <a:gridCol w="489186"/>
                <a:gridCol w="489647"/>
                <a:gridCol w="489186"/>
                <a:gridCol w="532525"/>
                <a:gridCol w="443542"/>
                <a:gridCol w="532525"/>
                <a:gridCol w="532525"/>
                <a:gridCol w="532525"/>
                <a:gridCol w="355017"/>
                <a:gridCol w="532525"/>
                <a:gridCol w="621049"/>
                <a:gridCol w="355017"/>
                <a:gridCol w="532525"/>
              </a:tblGrid>
              <a:tr h="57606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</a:rPr>
                        <a:t>Класс </a:t>
                      </a:r>
                      <a:endParaRPr lang="ru-RU" sz="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 gridSpan="1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Мониторинг освоения основной образовательной программы начального общего образования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обучающимися первых классов (по результатам наблюдений учителей)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5901"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 rowSpan="2"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</a:rPr>
                        <a:t>Личностные УУД</a:t>
                      </a:r>
                      <a:endParaRPr lang="ru-RU" sz="105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Метапредметные УУД</a:t>
                      </a:r>
                      <a:endParaRPr lang="ru-RU" sz="105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59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</a:rPr>
                        <a:t>Регулятивные УУД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Коммуникативные УУД</a:t>
                      </a: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3033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</a:endParaRPr>
                    </a:p>
                    <a:p>
                      <a:pPr indent="449580" algn="l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marL="71755" marR="71755" algn="l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</a:rPr>
                        <a:t>Положительное отношение к школе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 vert="vert270"/>
                </a:tc>
                <a:tc>
                  <a:txBody>
                    <a:bodyPr/>
                    <a:lstStyle/>
                    <a:p>
                      <a:pPr marL="71755" marR="71755" algn="l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</a:rPr>
                        <a:t>Понимание необходимости учения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 vert="vert270"/>
                </a:tc>
                <a:tc>
                  <a:txBody>
                    <a:bodyPr/>
                    <a:lstStyle/>
                    <a:p>
                      <a:pPr marL="71755" marR="71755" algn="l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</a:rPr>
                        <a:t>Способность принимать и сохранять учебную задачу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 vert="vert270"/>
                </a:tc>
                <a:tc>
                  <a:txBody>
                    <a:bodyPr/>
                    <a:lstStyle/>
                    <a:p>
                      <a:pPr marL="71755" marR="71755" algn="l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</a:rPr>
                        <a:t>Умение планировать собственную деятельность в связи с поставленной задачей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 vert="vert270"/>
                </a:tc>
                <a:tc>
                  <a:txBody>
                    <a:bodyPr/>
                    <a:lstStyle/>
                    <a:p>
                      <a:pPr marL="71755" marR="71755" algn="l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</a:rPr>
                        <a:t>Умение контролировать и оценивать свои действия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 vert="vert270"/>
                </a:tc>
                <a:tc>
                  <a:txBody>
                    <a:bodyPr/>
                    <a:lstStyle/>
                    <a:p>
                      <a:pPr marL="71755" marR="71755" algn="l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</a:rPr>
                        <a:t>Умение понимать причины своего неуспеха и находить способы выхода из этой ситуации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 vert="vert270"/>
                </a:tc>
                <a:tc>
                  <a:txBody>
                    <a:bodyPr/>
                    <a:lstStyle/>
                    <a:p>
                      <a:pPr marL="71755" marR="71755" algn="l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</a:rPr>
                        <a:t>Строить речевое высказывание в устной и письменной форме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 vert="vert270"/>
                </a:tc>
                <a:tc>
                  <a:txBody>
                    <a:bodyPr/>
                    <a:lstStyle/>
                    <a:p>
                      <a:pPr marL="71755" marR="71755" algn="l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</a:rPr>
                        <a:t>Начинает осмысленно читать художественные и познавательные тексты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 vert="vert270"/>
                </a:tc>
                <a:tc>
                  <a:txBody>
                    <a:bodyPr/>
                    <a:lstStyle/>
                    <a:p>
                      <a:pPr marL="71755" marR="71755" algn="l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</a:rPr>
                        <a:t>Умение передавать содержание текста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 vert="vert270"/>
                </a:tc>
                <a:tc>
                  <a:txBody>
                    <a:bodyPr/>
                    <a:lstStyle/>
                    <a:p>
                      <a:pPr marL="71755" marR="71755" algn="l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</a:rPr>
                        <a:t>Умение строить понятные высказывания для одноклассников, сверстников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 vert="vert270"/>
                </a:tc>
                <a:tc>
                  <a:txBody>
                    <a:bodyPr/>
                    <a:lstStyle/>
                    <a:p>
                      <a:pPr marL="71755" marR="71755" algn="l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</a:rPr>
                        <a:t>Умение задавать вопросы, необходимые  для организации своей деятельности</a:t>
                      </a:r>
                      <a:endParaRPr lang="ru-RU" sz="10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 vert="vert270"/>
                </a:tc>
                <a:tc>
                  <a:txBody>
                    <a:bodyPr/>
                    <a:lstStyle/>
                    <a:p>
                      <a:pPr marL="71755" marR="71755" algn="l"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chemeClr val="tx1"/>
                          </a:solidFill>
                          <a:effectLst/>
                        </a:rPr>
                        <a:t>Умение договариваться с учащимися, педагогом</a:t>
                      </a:r>
                      <a:endParaRPr lang="ru-RU" sz="10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 vert="vert270"/>
                </a:tc>
                <a:tc>
                  <a:txBody>
                    <a:bodyPr/>
                    <a:lstStyle/>
                    <a:p>
                      <a:pPr marL="71755" marR="71755" algn="l">
                        <a:spcAft>
                          <a:spcPts val="0"/>
                        </a:spcAft>
                      </a:pPr>
                      <a:r>
                        <a:rPr lang="ru-RU" sz="800" dirty="0">
                          <a:solidFill>
                            <a:schemeClr val="tx1"/>
                          </a:solidFill>
                          <a:effectLst/>
                        </a:rPr>
                        <a:t>Умение осуществлять контроль и оказывать  в сотрудничестве необходимую  помощь 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 vert="vert270"/>
                </a:tc>
              </a:tr>
              <a:tr h="316118">
                <a:tc gridSpan="1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</a:rPr>
                        <a:t>итого</a:t>
                      </a:r>
                      <a:r>
                        <a:rPr lang="ru-RU" sz="900" dirty="0" smtClean="0">
                          <a:solidFill>
                            <a:schemeClr val="tx1"/>
                          </a:solidFill>
                          <a:effectLst/>
                        </a:rPr>
                        <a:t>% (из 50 обучающихся)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05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21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5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42%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38%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56%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42%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48%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30%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52%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44%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48%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44%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52%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</a:rPr>
                        <a:t>36%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42%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</a:tr>
              <a:tr h="1621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4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34%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28%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24%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34%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38%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48%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28%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50%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30%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40%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28%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</a:rPr>
                        <a:t>46%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34%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</a:tr>
              <a:tr h="1621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3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26%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30%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20%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22%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14%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22%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20%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0%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18%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12%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14%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</a:rPr>
                        <a:t>16%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20%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</a:tr>
              <a:tr h="1621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</a:rPr>
                        <a:t>2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4%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4%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 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2%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 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 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 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</a:rPr>
                        <a:t>6%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4%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4%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</a:rPr>
                        <a:t>6%</a:t>
                      </a:r>
                      <a:endParaRPr lang="ru-RU" sz="11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solidFill>
                            <a:schemeClr val="tx1"/>
                          </a:solidFill>
                          <a:effectLst/>
                        </a:rPr>
                        <a:t>2%</a:t>
                      </a:r>
                      <a:endParaRPr lang="ru-RU" sz="1100" b="1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4%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</a:tr>
              <a:tr h="1621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</a:tr>
              <a:tr h="113478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chemeClr val="bg1"/>
                          </a:solidFill>
                          <a:effectLst/>
                        </a:rPr>
                        <a:t>2</a:t>
                      </a:r>
                      <a:endParaRPr lang="ru-RU" sz="2400" dirty="0">
                        <a:solidFill>
                          <a:schemeClr val="bg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effectLst/>
                        </a:rPr>
                        <a:t>Успешен </a:t>
                      </a:r>
                      <a:r>
                        <a:rPr lang="ru-RU" sz="1050" dirty="0">
                          <a:effectLst/>
                        </a:rPr>
                        <a:t>от </a:t>
                      </a:r>
                      <a:r>
                        <a:rPr lang="ru-RU" sz="1050" dirty="0" smtClean="0">
                          <a:effectLst/>
                        </a:rPr>
                        <a:t>случая </a:t>
                      </a:r>
                      <a:r>
                        <a:rPr lang="ru-RU" sz="1050" dirty="0">
                          <a:effectLst/>
                        </a:rPr>
                        <a:t>к </a:t>
                      </a:r>
                      <a:endParaRPr lang="ru-RU" sz="105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effectLst/>
                        </a:rPr>
                        <a:t>случаю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3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effectLst/>
                        </a:rPr>
                        <a:t>Скорее </a:t>
                      </a:r>
                      <a:r>
                        <a:rPr lang="ru-RU" sz="1050" dirty="0">
                          <a:effectLst/>
                        </a:rPr>
                        <a:t>да, чем нет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4</a:t>
                      </a:r>
                      <a:endParaRPr lang="ru-RU" sz="2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effectLst/>
                        </a:rPr>
                        <a:t>Да</a:t>
                      </a:r>
                      <a:r>
                        <a:rPr lang="ru-RU" sz="1050" dirty="0">
                          <a:effectLst/>
                        </a:rPr>
                        <a:t>, </a:t>
                      </a:r>
                      <a:r>
                        <a:rPr lang="ru-RU" sz="1050" dirty="0" smtClean="0">
                          <a:effectLst/>
                        </a:rPr>
                        <a:t>вполне успешен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5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0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Успешен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0410" marR="4041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Заголовок 1"/>
          <p:cNvSpPr>
            <a:spLocks noGrp="1"/>
          </p:cNvSpPr>
          <p:nvPr>
            <p:ph type="title"/>
          </p:nvPr>
        </p:nvSpPr>
        <p:spPr>
          <a:xfrm>
            <a:off x="285750" y="642938"/>
            <a:ext cx="8229600" cy="1066800"/>
          </a:xfrm>
        </p:spPr>
        <p:txBody>
          <a:bodyPr/>
          <a:lstStyle/>
          <a:p>
            <a:pPr eaLnBrk="1" hangingPunct="1"/>
            <a:r>
              <a:rPr lang="ru-RU" smtClean="0"/>
              <a:t>Эрудит –марафон « ЭМУ»</a:t>
            </a:r>
          </a:p>
        </p:txBody>
      </p:sp>
      <p:sp>
        <p:nvSpPr>
          <p:cNvPr id="512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ru-RU">
              <a:latin typeface="Georgia" pitchFamily="18" charset="0"/>
            </a:endParaRPr>
          </a:p>
        </p:txBody>
      </p:sp>
      <p:graphicFrame>
        <p:nvGraphicFramePr>
          <p:cNvPr id="5122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635823141"/>
              </p:ext>
            </p:extLst>
          </p:nvPr>
        </p:nvGraphicFramePr>
        <p:xfrm>
          <a:off x="755576" y="1484784"/>
          <a:ext cx="6391275" cy="4032448"/>
        </p:xfrm>
        <a:graphic>
          <a:graphicData uri="http://schemas.openxmlformats.org/presentationml/2006/ole">
            <p:oleObj spid="_x0000_s2058" name="Слайд" r:id="rId3" imgW="3648411" imgH="2735713" progId="PowerPoint.Slide.12">
              <p:embed/>
            </p:oleObj>
          </a:graphicData>
        </a:graphic>
      </p:graphicFrame>
      <p:pic>
        <p:nvPicPr>
          <p:cNvPr id="7" name="Рисунок 11" descr="Awards2.jpg"/>
          <p:cNvPicPr>
            <a:picLocks noChangeAspect="1"/>
          </p:cNvPicPr>
          <p:nvPr/>
        </p:nvPicPr>
        <p:blipFill>
          <a:blip r:embed="rId4" cstate="print"/>
          <a:srcRect l="7447" t="10660" r="14154" b="13341"/>
          <a:stretch>
            <a:fillRect/>
          </a:stretch>
        </p:blipFill>
        <p:spPr bwMode="auto">
          <a:xfrm>
            <a:off x="6876256" y="2060848"/>
            <a:ext cx="1512168" cy="2052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xmlns="" val="11998717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7579" y="1764457"/>
            <a:ext cx="512223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tx2"/>
                </a:solidFill>
              </a:rPr>
              <a:t>Реализация </a:t>
            </a:r>
          </a:p>
          <a:p>
            <a:pPr algn="ctr"/>
            <a:r>
              <a:rPr lang="ru-RU" sz="3200" dirty="0" smtClean="0">
                <a:solidFill>
                  <a:schemeClr val="tx2"/>
                </a:solidFill>
              </a:rPr>
              <a:t>внеурочной деятельности</a:t>
            </a:r>
            <a:endParaRPr lang="ru-RU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41675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816</TotalTime>
  <Words>933</Words>
  <Application>Microsoft Office PowerPoint</Application>
  <PresentationFormat>Экран (4:3)</PresentationFormat>
  <Paragraphs>521</Paragraphs>
  <Slides>27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9" baseType="lpstr">
      <vt:lpstr>Кнопка</vt:lpstr>
      <vt:lpstr>Слайд</vt:lpstr>
      <vt:lpstr>Реализация ФГОС начального общего образования</vt:lpstr>
      <vt:lpstr>  1.Нормативно –правовые акты, регламентирующие реализацию ФГОС в текущем учебном году 2. Итоги реализации основной образовательной программы начального общего образования в текущем году 3. Анализ созданных условий и эффективность использования интерактивного оборудования учителями, реализующими ФГОС НОО в текущем учебном году. 4. Анализ достижений обучающихся по итогам реализации ФГОС НОО (предметные, метапредметные, личностные) 5.Результаты реализации внеурочной деятельности обучающихся. 6.Результаты психолого-педагогического сопровождения ФГОС НОО. 7. Итоги информационно-методического сопровождения реализации ФГОС НОО. 8.Проблемы и перспективы. </vt:lpstr>
      <vt:lpstr>Слайд 3</vt:lpstr>
      <vt:lpstr>Слайд 4</vt:lpstr>
      <vt:lpstr>Слайд 5</vt:lpstr>
      <vt:lpstr>Слайд 6</vt:lpstr>
      <vt:lpstr>Слайд 7</vt:lpstr>
      <vt:lpstr>Эрудит –марафон « ЭМУ»</vt:lpstr>
      <vt:lpstr>Слайд 9</vt:lpstr>
      <vt:lpstr>Слайд 10</vt:lpstr>
      <vt:lpstr>Слайд 11</vt:lpstr>
      <vt:lpstr>Я рисую лето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Портфель достижений</vt:lpstr>
      <vt:lpstr>Мои достижения</vt:lpstr>
      <vt:lpstr>Слайд 26</vt:lpstr>
      <vt:lpstr>На будущий год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Реализация ФГОС начального общего образования</dc:title>
  <dc:creator>2</dc:creator>
  <cp:lastModifiedBy>1</cp:lastModifiedBy>
  <cp:revision>52</cp:revision>
  <dcterms:created xsi:type="dcterms:W3CDTF">2012-06-04T05:03:04Z</dcterms:created>
  <dcterms:modified xsi:type="dcterms:W3CDTF">2015-01-27T18:16:17Z</dcterms:modified>
</cp:coreProperties>
</file>