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98" d="100"/>
          <a:sy n="98" d="100"/>
        </p:scale>
        <p:origin x="-9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58B1A-42FC-4738-92D3-371FC9E9DF59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DDDA5-81F7-4FA4-A370-EC647AF05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s://ru.wikipedia.org/w/index.php?title=%D0%9A%D0%BE%D0%BD%D1%82%D0%B8-%D0%A0%D0%BE%D1%81%D1%81%D0%B8%D0%BD%D0%B8&amp;action=edit&amp;redlink=1" TargetMode="External"/><Relationship Id="rId7" Type="http://schemas.openxmlformats.org/officeDocument/2006/relationships/hyperlink" Target="https://ru.wikipedia.org/wiki/%D0%98%D0%BA%D0%BE%D0%BD%D0%B0" TargetMode="External"/><Relationship Id="rId2" Type="http://schemas.openxmlformats.org/officeDocument/2006/relationships/hyperlink" Target="https://ru.wikipedia.org/wiki/%D0%9C%D1%83%D1%81%D1%81%D0%BE%D0%BB%D0%B8%D0%BD%D0%B8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9C%D0%BE%D0%BD%D0%B0%D1%81%D1%82%D1%8B%D1%80%D1%8C" TargetMode="External"/><Relationship Id="rId5" Type="http://schemas.openxmlformats.org/officeDocument/2006/relationships/hyperlink" Target="https://ru.wikipedia.org/wiki/%D0%A1%D1%82%D0%B0%D1%80%D0%BE%D1%81%D0%BB%D0%B0%D0%B2%D1%8F%D0%BD%D1%81%D0%BA%D0%B8%D0%B9_%D1%8F%D0%B7%D1%8B%D0%BA" TargetMode="External"/><Relationship Id="rId4" Type="http://schemas.openxmlformats.org/officeDocument/2006/relationships/hyperlink" Target="https://ru.wikipedia.org/wiki/%D0%93%D0%B5%D0%B5%D0%B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36" y="357166"/>
            <a:ext cx="3929090" cy="1214446"/>
          </a:xfr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Эфиопия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429264"/>
            <a:ext cx="2857520" cy="857256"/>
          </a:xfrm>
          <a:solidFill>
            <a:schemeClr val="accent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r>
              <a:rPr lang="ru-RU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Работа ученика 7 класса</a:t>
            </a:r>
          </a:p>
          <a:p>
            <a:r>
              <a:rPr lang="ru-RU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Давудова Даниила</a:t>
            </a:r>
          </a:p>
          <a:p>
            <a:r>
              <a:rPr lang="ru-RU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Школа </a:t>
            </a:r>
            <a:r>
              <a:rPr lang="en-US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‘’</a:t>
            </a:r>
            <a:r>
              <a:rPr lang="ru-RU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Разум Л</a:t>
            </a:r>
            <a:r>
              <a:rPr lang="en-US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’’</a:t>
            </a:r>
            <a:endParaRPr lang="ru-RU" b="1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Г. Москва </a:t>
            </a:r>
            <a:endParaRPr lang="ru-RU" b="1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000240"/>
            <a:ext cx="3179793" cy="357190"/>
          </a:xfrm>
          <a:solidFill>
            <a:schemeClr val="accent6">
              <a:lumMod val="5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prst="artDeco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Меню презентации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42844" y="2500306"/>
            <a:ext cx="3179793" cy="1643074"/>
          </a:xfrm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342900" indent="-342900"/>
            <a:r>
              <a:rPr lang="ru-RU" dirty="0" smtClean="0"/>
              <a:t>1</a:t>
            </a:r>
            <a:r>
              <a:rPr lang="en-US" dirty="0" smtClean="0">
                <a:hlinkClick r:id="rId3" action="ppaction://hlinksldjump"/>
              </a:rPr>
              <a:t>. </a:t>
            </a:r>
            <a:r>
              <a:rPr lang="ru-RU" b="1" dirty="0" smtClean="0">
                <a:hlinkClick r:id="rId3" action="ppaction://hlinksldjump"/>
              </a:rPr>
              <a:t>География</a:t>
            </a:r>
            <a:endParaRPr lang="ru-RU" b="1" dirty="0" smtClean="0"/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en-US" dirty="0" smtClean="0"/>
              <a:t>2</a:t>
            </a:r>
            <a:r>
              <a:rPr lang="en-US" dirty="0" smtClean="0">
                <a:hlinkClick r:id="rId4" action="ppaction://hlinksldjump"/>
              </a:rPr>
              <a:t>. </a:t>
            </a:r>
            <a:r>
              <a:rPr lang="ru-RU" b="1" dirty="0" smtClean="0">
                <a:hlinkClick r:id="rId4" action="ppaction://hlinksldjump"/>
              </a:rPr>
              <a:t>Климат в Эфиопии</a:t>
            </a:r>
            <a:endParaRPr lang="ru-RU" b="1" dirty="0" smtClean="0"/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en-US" dirty="0" smtClean="0"/>
              <a:t>3</a:t>
            </a:r>
            <a:r>
              <a:rPr lang="en-US" dirty="0" smtClean="0">
                <a:hlinkClick r:id="rId5" action="ppaction://hlinksldjump"/>
              </a:rPr>
              <a:t>. </a:t>
            </a:r>
            <a:r>
              <a:rPr lang="ru-RU" b="1" dirty="0" smtClean="0">
                <a:hlinkClick r:id="rId5" action="ppaction://hlinksldjump"/>
              </a:rPr>
              <a:t>Население</a:t>
            </a:r>
            <a:endParaRPr lang="ru-RU" b="1" dirty="0" smtClean="0"/>
          </a:p>
          <a:p>
            <a:pPr marL="342900" indent="-342900"/>
            <a:endParaRPr lang="ru-RU" b="1" dirty="0" smtClean="0"/>
          </a:p>
          <a:p>
            <a:pPr marL="342900" indent="-342900"/>
            <a:r>
              <a:rPr lang="ru-RU" dirty="0" smtClean="0"/>
              <a:t>4</a:t>
            </a:r>
            <a:r>
              <a:rPr lang="ru-RU" dirty="0" smtClean="0">
                <a:hlinkClick r:id="rId6" action="ppaction://hlinksldjump"/>
              </a:rPr>
              <a:t>.</a:t>
            </a:r>
            <a:r>
              <a:rPr lang="ru-RU" b="1" dirty="0" smtClean="0">
                <a:hlinkClick r:id="rId6" action="ppaction://hlinksldjump"/>
              </a:rPr>
              <a:t>   Культура </a:t>
            </a:r>
            <a:r>
              <a:rPr lang="ru-RU" b="1" dirty="0" err="1" smtClean="0">
                <a:hlinkClick r:id="rId6" action="ppaction://hlinksldjump"/>
              </a:rPr>
              <a:t>Эфипии</a:t>
            </a:r>
            <a:endParaRPr lang="ru-RU" b="1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/>
          </a:p>
          <a:p>
            <a:pPr marL="342900" indent="-342900"/>
            <a:endParaRPr lang="ru-RU" dirty="0" smtClean="0"/>
          </a:p>
        </p:txBody>
      </p:sp>
      <p:pic>
        <p:nvPicPr>
          <p:cNvPr id="1026" name="Picture 2" descr="D:\Рабочий стол\625\Снимок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1285860"/>
            <a:ext cx="4714875" cy="430077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14300" prst="artDeco"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179793" cy="500066"/>
          </a:xfr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b="0" dirty="0" smtClean="0"/>
              <a:t>География</a:t>
            </a:r>
            <a:endParaRPr lang="ru-RU" b="0" dirty="0"/>
          </a:p>
        </p:txBody>
      </p:sp>
      <p:pic>
        <p:nvPicPr>
          <p:cNvPr id="6" name="Содержимое 5" descr="16695689_1211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80886" y="1233677"/>
            <a:ext cx="5282690" cy="3962017"/>
          </a:xfrm>
          <a:scene3d>
            <a:camera prst="orthographicFront"/>
            <a:lightRig rig="threePt" dir="t"/>
          </a:scene3d>
          <a:sp3d>
            <a:bevelB w="114300" prst="artDeco"/>
          </a:sp3d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85720" y="1000109"/>
            <a:ext cx="3179793" cy="5143536"/>
          </a:xfr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b="1" dirty="0" smtClean="0"/>
              <a:t>    Эфиопия</a:t>
            </a:r>
            <a:r>
              <a:rPr lang="ru-RU" dirty="0" smtClean="0"/>
              <a:t> - государство в Восточной Африке, не имеющее выхода к морю. Граничит с Эритреей на севере, Джибути на северо-востоке, Сомали и непризнанной </a:t>
            </a:r>
            <a:r>
              <a:rPr lang="ru-RU" dirty="0" err="1" smtClean="0"/>
              <a:t>Сомалиленд</a:t>
            </a:r>
            <a:r>
              <a:rPr lang="ru-RU" dirty="0" smtClean="0"/>
              <a:t> на востоке, Кенией на юге и с Суданом на западе. </a:t>
            </a:r>
            <a:br>
              <a:rPr lang="ru-RU" dirty="0" smtClean="0"/>
            </a:br>
            <a:r>
              <a:rPr lang="ru-RU" dirty="0" smtClean="0"/>
              <a:t>     Эфиопия - самая высокогорная страна африканского континента. Значительную часть её территории занимает Эфиопское нагорье, простирающееся с севера на юг Эфиопии.</a:t>
            </a:r>
          </a:p>
          <a:p>
            <a:r>
              <a:rPr lang="ru-RU" dirty="0" smtClean="0"/>
              <a:t>     Самая высокая часть нагорья - северная. Здесь расположены наивысшие точки страны - </a:t>
            </a:r>
            <a:r>
              <a:rPr lang="ru-RU" dirty="0" err="1" smtClean="0"/>
              <a:t>Рас-Дашен</a:t>
            </a:r>
            <a:r>
              <a:rPr lang="ru-RU" dirty="0" smtClean="0"/>
              <a:t> (4620 м) и Тало (4413 м). На востоке нагорье резко обрывается во впадину </a:t>
            </a:r>
            <a:r>
              <a:rPr lang="ru-RU" dirty="0" err="1" smtClean="0"/>
              <a:t>Афар</a:t>
            </a:r>
            <a:r>
              <a:rPr lang="ru-RU" dirty="0" smtClean="0"/>
              <a:t> - одну из самых низких точек Африки. </a:t>
            </a:r>
          </a:p>
          <a:p>
            <a:r>
              <a:rPr lang="ru-RU" dirty="0" smtClean="0"/>
              <a:t>На востоке реки менее полноводны, что связано с более засушливым климатом. Крупнейшая река - </a:t>
            </a:r>
            <a:r>
              <a:rPr lang="ru-RU" dirty="0" err="1" smtClean="0"/>
              <a:t>Джубба</a:t>
            </a:r>
            <a:r>
              <a:rPr lang="ru-RU" dirty="0" smtClean="0"/>
              <a:t>. Для Эфиопии характерно наличие небольших озёр в Великой </a:t>
            </a:r>
            <a:r>
              <a:rPr lang="ru-RU" dirty="0" err="1" smtClean="0"/>
              <a:t>рифтовой</a:t>
            </a:r>
            <a:r>
              <a:rPr lang="ru-RU" dirty="0" smtClean="0"/>
              <a:t> зоне.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3179793" cy="571504"/>
          </a:xfr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Климат Эфиопии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85720" y="928670"/>
            <a:ext cx="3179793" cy="5143536"/>
          </a:xfr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Вся территория Эфиопии расположена в субэкваториальном и экваториальном климатических поясах. Но тот факт, что большая часть страны расположена на Эфиопском нагорье, объясняет более мягкий и влажный климат Эфиопии. Температура здесь круглый год +25…+30 и выпадает достаточное количество осадков.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Полную противоположность представляют восточные регионы Эфиопии - здесь жаркий и сухой пустынный климат. Вообще, для Эфиопии не характерны перепады температур в течение года. Единственным отличием являются ночные и дневные температуры: здесь разница составляет около 15 градусов.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Климат Эфиопии позволяет путешествовать по стране круглый год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D:\Рабочий стол\625\PicsDesktop.net_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785794"/>
            <a:ext cx="5214974" cy="450057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3357586" cy="571504"/>
          </a:xfr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Население Эфиопии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57158" y="928670"/>
            <a:ext cx="3357586" cy="5500726"/>
          </a:xfr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Численность населения - около 88 млн. чел. (2010 год). Средняя продолжительность жизни - 53 года у мужчин, 58 лет у женщин. Городское население - 17 %.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Этнический состав: </a:t>
            </a:r>
            <a:r>
              <a:rPr lang="ru-RU" dirty="0" err="1" smtClean="0"/>
              <a:t>оромо</a:t>
            </a:r>
            <a:r>
              <a:rPr lang="ru-RU" dirty="0" smtClean="0"/>
              <a:t> - 32,1 %, </a:t>
            </a:r>
            <a:r>
              <a:rPr lang="ru-RU" dirty="0" err="1" smtClean="0"/>
              <a:t>амхара</a:t>
            </a:r>
            <a:r>
              <a:rPr lang="ru-RU" dirty="0" smtClean="0"/>
              <a:t> - 30,1 %, </a:t>
            </a:r>
            <a:r>
              <a:rPr lang="ru-RU" dirty="0" err="1" smtClean="0"/>
              <a:t>тиграи</a:t>
            </a:r>
            <a:r>
              <a:rPr lang="ru-RU" dirty="0" smtClean="0"/>
              <a:t> - 6,2 %, сомали - 5,9 %, </a:t>
            </a:r>
            <a:r>
              <a:rPr lang="ru-RU" dirty="0" err="1" smtClean="0"/>
              <a:t>гураге</a:t>
            </a:r>
            <a:r>
              <a:rPr lang="ru-RU" dirty="0" smtClean="0"/>
              <a:t> - 4,3 %, </a:t>
            </a:r>
            <a:r>
              <a:rPr lang="ru-RU" dirty="0" err="1" smtClean="0"/>
              <a:t>сидамо</a:t>
            </a:r>
            <a:r>
              <a:rPr lang="ru-RU" dirty="0" smtClean="0"/>
              <a:t> - 3,5 %, </a:t>
            </a:r>
            <a:r>
              <a:rPr lang="ru-RU" dirty="0" err="1" smtClean="0"/>
              <a:t>уолаита</a:t>
            </a:r>
            <a:r>
              <a:rPr lang="ru-RU" dirty="0" smtClean="0"/>
              <a:t> - 2,4 %, прочие народности - 15,4 %.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Эфиопия - единственная традиционно христианская африканская страна. Одной из её основных религий является восточное христианство (Эфиопская церковь), сильны также позиции ислама во всех периферийных регионах. </a:t>
            </a:r>
            <a:endParaRPr lang="ru-RU" dirty="0" smtClean="0"/>
          </a:p>
          <a:p>
            <a:r>
              <a:rPr lang="ru-RU" dirty="0" smtClean="0"/>
              <a:t>Среди </a:t>
            </a:r>
            <a:r>
              <a:rPr lang="ru-RU" dirty="0" smtClean="0"/>
              <a:t>народа </a:t>
            </a:r>
            <a:r>
              <a:rPr lang="ru-RU" dirty="0" err="1" smtClean="0"/>
              <a:t>оромо</a:t>
            </a:r>
            <a:r>
              <a:rPr lang="ru-RU" dirty="0" smtClean="0"/>
              <a:t> в последние десятилетия активно распространяется лютеранство, в результате Эфиопская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переписи 1994 года: христиан - 60,8 % (</a:t>
            </a:r>
            <a:r>
              <a:rPr lang="ru-RU" dirty="0" err="1" smtClean="0"/>
              <a:t>монофизитов</a:t>
            </a:r>
            <a:r>
              <a:rPr lang="ru-RU" dirty="0" smtClean="0"/>
              <a:t> - 50,6 %, протестантов - 10,2 %), мусульман - 32,8 %, африканских культов - 4,6 %, другие - 1,8 %.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Амхарский</a:t>
            </a:r>
            <a:r>
              <a:rPr lang="ru-RU" dirty="0" smtClean="0"/>
              <a:t> язык - государственный язык Эфиопии. Является одним из </a:t>
            </a:r>
            <a:r>
              <a:rPr lang="ru-RU" dirty="0" err="1" smtClean="0"/>
              <a:t>эфиосемитских</a:t>
            </a:r>
            <a:r>
              <a:rPr lang="ru-RU" dirty="0" smtClean="0"/>
              <a:t> языков, входящих в семитскую семью, хотя и обладает рядом отличий. </a:t>
            </a:r>
            <a:endParaRPr lang="ru-RU" dirty="0"/>
          </a:p>
        </p:txBody>
      </p:sp>
      <p:pic>
        <p:nvPicPr>
          <p:cNvPr id="4098" name="Picture 2" descr="D:\Рабочий стол\625\Nakempte_Boy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571612"/>
            <a:ext cx="4929222" cy="35719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14300" prst="artDeco"/>
          </a:sp3d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3357586" cy="571504"/>
          </a:xfr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Культура Эфиопии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57158" y="928670"/>
            <a:ext cx="3357586" cy="5500726"/>
          </a:xfr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Противоборство различным внешним силам сохраняло культуру Эфиопии в практически неизменном виде в течение тысячелетий и окружило её историю налетом мистики. Исламские завоеватели не смогли присоединить </a:t>
            </a:r>
            <a:r>
              <a:rPr lang="ru-RU" dirty="0" err="1" smtClean="0"/>
              <a:t>Амхарское</a:t>
            </a:r>
            <a:r>
              <a:rPr lang="ru-RU" dirty="0" smtClean="0"/>
              <a:t> царство ни к одной из мощных империй, которые расцветали рядом с ним. Европейские колонизаторы, миссионеры, и даже фашистский лидер </a:t>
            </a:r>
            <a:r>
              <a:rPr lang="ru-RU" dirty="0" smtClean="0">
                <a:hlinkClick r:id="rId2" tooltip="Муссолини"/>
              </a:rPr>
              <a:t>Муссолини</a:t>
            </a:r>
            <a:r>
              <a:rPr lang="ru-RU" dirty="0" smtClean="0"/>
              <a:t> не смогли захватить государство.</a:t>
            </a:r>
          </a:p>
          <a:p>
            <a:r>
              <a:rPr lang="ru-RU" dirty="0" smtClean="0"/>
              <a:t>Итальянский историк-африканист </a:t>
            </a:r>
            <a:r>
              <a:rPr lang="ru-RU" dirty="0" err="1" smtClean="0">
                <a:hlinkClick r:id="rId3" tooltip="Конти-Россини (страница отсутствует)"/>
              </a:rPr>
              <a:t>Конти-Россини</a:t>
            </a:r>
            <a:r>
              <a:rPr lang="ru-RU" dirty="0" smtClean="0"/>
              <a:t> называет Эфиопию «музеем народов» — этническое разнообразие представлено приблизительно 80 группами с различными традициями и языком. Литература Эфиопии (а письменность является признаком цивилизации) насчитывает около двух тысячелетий. До 8 века литература, в основном это были священные тексты, писалась на языке </a:t>
            </a:r>
            <a:r>
              <a:rPr lang="ru-RU" dirty="0" err="1" smtClean="0">
                <a:hlinkClick r:id="rId4" tooltip="Геез"/>
              </a:rPr>
              <a:t>геез</a:t>
            </a:r>
            <a:r>
              <a:rPr lang="ru-RU" dirty="0" smtClean="0"/>
              <a:t>. Сейчас этот язык используется только в богослужениях, подобно </a:t>
            </a:r>
            <a:r>
              <a:rPr lang="ru-RU" dirty="0" smtClean="0">
                <a:hlinkClick r:id="rId5" tooltip="Старославянский язык"/>
              </a:rPr>
              <a:t>старославянскому</a:t>
            </a:r>
            <a:r>
              <a:rPr lang="ru-RU" dirty="0" smtClean="0"/>
              <a:t>. Создание первых произведений на </a:t>
            </a:r>
            <a:r>
              <a:rPr lang="ru-RU" dirty="0" err="1" smtClean="0"/>
              <a:t>амхарском</a:t>
            </a:r>
            <a:r>
              <a:rPr lang="ru-RU" dirty="0" smtClean="0"/>
              <a:t> языке относится к 19 веку.</a:t>
            </a:r>
          </a:p>
          <a:p>
            <a:r>
              <a:rPr lang="ru-RU" dirty="0" smtClean="0"/>
              <a:t>Главными образовательными и культурными центрами на протяжении веков были </a:t>
            </a:r>
            <a:r>
              <a:rPr lang="ru-RU" dirty="0" smtClean="0">
                <a:hlinkClick r:id="rId6" tooltip="Монастырь"/>
              </a:rPr>
              <a:t>монастыри</a:t>
            </a:r>
            <a:r>
              <a:rPr lang="ru-RU" dirty="0" smtClean="0"/>
              <a:t>, подобно монастырям в Европе. Здесь процветали ремесла и искусства, сохранились предметы утвари, </a:t>
            </a:r>
            <a:r>
              <a:rPr lang="ru-RU" dirty="0" smtClean="0">
                <a:hlinkClick r:id="rId7" tooltip="Икона"/>
              </a:rPr>
              <a:t>иконы</a:t>
            </a:r>
            <a:r>
              <a:rPr lang="ru-RU" dirty="0" smtClean="0"/>
              <a:t> и древние рукописи.</a:t>
            </a:r>
            <a:endParaRPr lang="ru-RU" dirty="0"/>
          </a:p>
        </p:txBody>
      </p:sp>
      <p:pic>
        <p:nvPicPr>
          <p:cNvPr id="4098" name="Picture 2" descr="D:\Рабочий стол\625\Nakempte_Boys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786182" y="928670"/>
            <a:ext cx="5357818" cy="48577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14300" prst="artDeco"/>
          </a:sp3d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223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Эфиопия</vt:lpstr>
      <vt:lpstr>Меню презентации</vt:lpstr>
      <vt:lpstr>География</vt:lpstr>
      <vt:lpstr>Климат Эфиопии</vt:lpstr>
      <vt:lpstr>Население Эфиопии</vt:lpstr>
      <vt:lpstr>Культура Эфиопии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Великой Отечественной Войны</dc:title>
  <dc:creator>Мурад</dc:creator>
  <cp:lastModifiedBy>MS</cp:lastModifiedBy>
  <cp:revision>52</cp:revision>
  <dcterms:created xsi:type="dcterms:W3CDTF">2014-12-06T20:26:59Z</dcterms:created>
  <dcterms:modified xsi:type="dcterms:W3CDTF">2015-01-20T17:46:18Z</dcterms:modified>
</cp:coreProperties>
</file>