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2" r:id="rId2"/>
    <p:sldId id="269" r:id="rId3"/>
    <p:sldId id="257" r:id="rId4"/>
    <p:sldId id="258" r:id="rId5"/>
    <p:sldId id="259" r:id="rId6"/>
    <p:sldId id="261" r:id="rId7"/>
    <p:sldId id="260" r:id="rId8"/>
    <p:sldId id="262" r:id="rId9"/>
    <p:sldId id="263" r:id="rId10"/>
    <p:sldId id="264" r:id="rId11"/>
    <p:sldId id="266" r:id="rId12"/>
    <p:sldId id="267" r:id="rId13"/>
    <p:sldId id="268" r:id="rId14"/>
    <p:sldId id="270" r:id="rId15"/>
    <p:sldId id="265" r:id="rId16"/>
    <p:sldId id="274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 vertBarState="minimized" horzBarState="maximized">
    <p:restoredLeft sz="34559" autoAdjust="0"/>
    <p:restoredTop sz="86462" autoAdjust="0"/>
  </p:normalViewPr>
  <p:slideViewPr>
    <p:cSldViewPr>
      <p:cViewPr varScale="1">
        <p:scale>
          <a:sx n="73" d="100"/>
          <a:sy n="73" d="100"/>
        </p:scale>
        <p:origin x="-179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6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50B36-01AB-4C3B-B1D0-2F92C419087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A9D866-B13D-430B-BA91-865A7FE6E3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50B36-01AB-4C3B-B1D0-2F92C419087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D866-B13D-430B-BA91-865A7FE6E3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50B36-01AB-4C3B-B1D0-2F92C419087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D866-B13D-430B-BA91-865A7FE6E3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CE50B36-01AB-4C3B-B1D0-2F92C419087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6A9D866-B13D-430B-BA91-865A7FE6E3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50B36-01AB-4C3B-B1D0-2F92C419087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D866-B13D-430B-BA91-865A7FE6E3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50B36-01AB-4C3B-B1D0-2F92C419087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D866-B13D-430B-BA91-865A7FE6E3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D866-B13D-430B-BA91-865A7FE6E3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50B36-01AB-4C3B-B1D0-2F92C419087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50B36-01AB-4C3B-B1D0-2F92C419087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D866-B13D-430B-BA91-865A7FE6E3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50B36-01AB-4C3B-B1D0-2F92C419087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A9D866-B13D-430B-BA91-865A7FE6E38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1CE50B36-01AB-4C3B-B1D0-2F92C419087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6A9D866-B13D-430B-BA91-865A7FE6E3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E50B36-01AB-4C3B-B1D0-2F92C419087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A9D866-B13D-430B-BA91-865A7FE6E3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CE50B36-01AB-4C3B-B1D0-2F92C419087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6A9D866-B13D-430B-BA91-865A7FE6E38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hyperlink" Target="http://afonin-59-bio.narod.ru/4_evolution/4_evolution_self/es_03_im.files/im03.jpg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6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7240" y="1571612"/>
            <a:ext cx="5731695" cy="3782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43042" y="285728"/>
            <a:ext cx="589244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chemeClr val="bg1"/>
                </a:solidFill>
              </a:rPr>
              <a:t>Естественный отбор</a:t>
            </a:r>
          </a:p>
          <a:p>
            <a:r>
              <a:rPr lang="ru-RU" sz="3600" b="1" i="1" dirty="0" smtClean="0">
                <a:solidFill>
                  <a:schemeClr val="bg1"/>
                </a:solidFill>
              </a:rPr>
              <a:t>в вопросах и ответах</a:t>
            </a:r>
            <a:endParaRPr lang="ru-RU" sz="3600" b="1" i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5715016"/>
            <a:ext cx="7429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11 «А»класс представляет </a:t>
            </a:r>
          </a:p>
          <a:p>
            <a:pPr algn="ctr"/>
            <a:r>
              <a:rPr lang="ru-RU" b="1" dirty="0" smtClean="0">
                <a:solidFill>
                  <a:schemeClr val="bg1"/>
                </a:solidFill>
              </a:rPr>
              <a:t>пример математического моделирования на уроках биологии</a:t>
            </a:r>
            <a:endParaRPr lang="ru-RU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357166"/>
            <a:ext cx="6286544" cy="10001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Формы борьбы за существование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58" y="1571612"/>
            <a:ext cx="2214578" cy="571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Внутривидовая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857488" y="5572140"/>
            <a:ext cx="4071966" cy="92869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>Борьба с неблагоприятными факторами окружающей среды</a:t>
            </a:r>
            <a:endParaRPr lang="ru-RU" sz="2000" b="1" dirty="0">
              <a:solidFill>
                <a:schemeClr val="bg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786446" y="1571612"/>
            <a:ext cx="3071834" cy="571504"/>
          </a:xfrm>
          <a:prstGeom prst="round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Межвидовая</a:t>
            </a:r>
            <a:endParaRPr lang="ru-RU" b="1" dirty="0">
              <a:solidFill>
                <a:schemeClr val="bg1"/>
              </a:solidFill>
            </a:endParaRPr>
          </a:p>
        </p:txBody>
      </p:sp>
      <p:cxnSp>
        <p:nvCxnSpPr>
          <p:cNvPr id="11" name="Прямая со стрелкой 10"/>
          <p:cNvCxnSpPr/>
          <p:nvPr/>
        </p:nvCxnSpPr>
        <p:spPr>
          <a:xfrm rot="5400000">
            <a:off x="3125380" y="946530"/>
            <a:ext cx="1071570" cy="189310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H="1">
            <a:off x="5179223" y="892951"/>
            <a:ext cx="1071570" cy="20002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rot="16200000" flipH="1">
            <a:off x="3750463" y="2393149"/>
            <a:ext cx="2357454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 descr="t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34" y="2357430"/>
            <a:ext cx="2715715" cy="2071702"/>
          </a:xfrm>
          <a:prstGeom prst="rect">
            <a:avLst/>
          </a:prstGeom>
        </p:spPr>
      </p:pic>
      <p:pic>
        <p:nvPicPr>
          <p:cNvPr id="14" name="Рисунок 13" descr="be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140044" y="2357430"/>
            <a:ext cx="2494939" cy="2143140"/>
          </a:xfrm>
          <a:prstGeom prst="rect">
            <a:avLst/>
          </a:prstGeom>
        </p:spPr>
      </p:pic>
      <p:pic>
        <p:nvPicPr>
          <p:cNvPr id="17" name="Рисунок 16" descr="0_23b8d_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6116" y="3446860"/>
            <a:ext cx="2786082" cy="20895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5"/>
            <a:ext cx="81439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Механизм действия  естественного отбора</a:t>
            </a:r>
          </a:p>
          <a:p>
            <a:pPr algn="ctr"/>
            <a:endParaRPr lang="ru-RU" sz="4000" b="1" dirty="0" smtClean="0">
              <a:solidFill>
                <a:schemeClr val="bg1"/>
              </a:solidFill>
            </a:endParaRPr>
          </a:p>
          <a:p>
            <a:pPr algn="ctr"/>
            <a:endParaRPr lang="ru-RU" sz="4000" b="1" dirty="0" smtClean="0">
              <a:solidFill>
                <a:schemeClr val="bg1"/>
              </a:solidFill>
            </a:endParaRPr>
          </a:p>
          <a:p>
            <a:pPr algn="ctr"/>
            <a:endParaRPr lang="ru-RU" sz="4000" b="1" dirty="0" smtClean="0">
              <a:solidFill>
                <a:schemeClr val="bg1"/>
              </a:solidFill>
            </a:endParaRPr>
          </a:p>
          <a:p>
            <a:pPr algn="ctr"/>
            <a:endParaRPr lang="ru-RU" sz="4000" b="1" dirty="0" smtClean="0">
              <a:solidFill>
                <a:schemeClr val="bg1"/>
              </a:solidFill>
            </a:endParaRPr>
          </a:p>
          <a:p>
            <a:pPr algn="ctr"/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7" y="2143116"/>
            <a:ext cx="87154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err="1" smtClean="0">
                <a:solidFill>
                  <a:schemeClr val="bg1"/>
                </a:solidFill>
              </a:rPr>
              <a:t>Меланизм</a:t>
            </a:r>
            <a:r>
              <a:rPr lang="ru-RU" sz="2000" b="1" dirty="0" smtClean="0">
                <a:solidFill>
                  <a:schemeClr val="bg1"/>
                </a:solidFill>
              </a:rPr>
              <a:t> – это существование темно окрашенных (чёрных) форм 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в популяциях животных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42910" y="2786058"/>
            <a:ext cx="7215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bg1"/>
                </a:solidFill>
              </a:rPr>
              <a:t>Примеров </a:t>
            </a:r>
            <a:r>
              <a:rPr lang="ru-RU" b="1" dirty="0" err="1" smtClean="0">
                <a:solidFill>
                  <a:schemeClr val="bg1"/>
                </a:solidFill>
              </a:rPr>
              <a:t>меланизма</a:t>
            </a:r>
            <a:r>
              <a:rPr lang="ru-RU" b="1" dirty="0" smtClean="0">
                <a:solidFill>
                  <a:schemeClr val="bg1"/>
                </a:solidFill>
              </a:rPr>
              <a:t> множество: т</a:t>
            </a:r>
          </a:p>
          <a:p>
            <a:r>
              <a:rPr lang="ru-RU" b="1" dirty="0" err="1" smtClean="0">
                <a:solidFill>
                  <a:schemeClr val="bg1"/>
                </a:solidFill>
              </a:rPr>
              <a:t>емно</a:t>
            </a:r>
            <a:r>
              <a:rPr lang="ru-RU" b="1" dirty="0" smtClean="0">
                <a:solidFill>
                  <a:schemeClr val="bg1"/>
                </a:solidFill>
              </a:rPr>
              <a:t> окрашенные леопарды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(чёрные пантеры), хомяки, полёвки, 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божьи коровки, бабочки-монашенки</a:t>
            </a:r>
            <a:r>
              <a:rPr lang="ru-RU" dirty="0" smtClean="0"/>
              <a:t>…</a:t>
            </a:r>
            <a:endParaRPr lang="ru-RU" dirty="0"/>
          </a:p>
        </p:txBody>
      </p:sp>
      <p:pic>
        <p:nvPicPr>
          <p:cNvPr id="9" name="Рисунок 8" descr="im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2857496"/>
            <a:ext cx="3343813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071546"/>
            <a:ext cx="55721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Индустриальным </a:t>
            </a:r>
            <a:r>
              <a:rPr lang="ru-RU" sz="2400" b="1" dirty="0" err="1" smtClean="0">
                <a:solidFill>
                  <a:schemeClr val="bg1"/>
                </a:solidFill>
              </a:rPr>
              <a:t>меланизмом</a:t>
            </a:r>
            <a:r>
              <a:rPr lang="ru-RU" sz="2400" b="1" dirty="0" smtClean="0">
                <a:solidFill>
                  <a:schemeClr val="bg1"/>
                </a:solidFill>
              </a:rPr>
              <a:t> называется феномен повышения частоты </a:t>
            </a:r>
            <a:r>
              <a:rPr lang="ru-RU" sz="2400" b="1" dirty="0" err="1" smtClean="0">
                <a:solidFill>
                  <a:schemeClr val="bg1"/>
                </a:solidFill>
              </a:rPr>
              <a:t>меланистических</a:t>
            </a:r>
            <a:r>
              <a:rPr lang="ru-RU" sz="2400" b="1" dirty="0" smtClean="0">
                <a:solidFill>
                  <a:schemeClr val="bg1"/>
                </a:solidFill>
              </a:rPr>
              <a:t> форм, связанный во времени и пространстве с интенсивным развитием промышленности</a:t>
            </a:r>
            <a:r>
              <a:rPr lang="ru-RU" dirty="0" smtClean="0">
                <a:solidFill>
                  <a:schemeClr val="bg1"/>
                </a:solidFill>
              </a:rPr>
              <a:t>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14348" y="428604"/>
            <a:ext cx="764386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Индустриальный </a:t>
            </a:r>
            <a:r>
              <a:rPr lang="ru-RU" sz="3200" b="1" dirty="0" err="1" smtClean="0">
                <a:solidFill>
                  <a:schemeClr val="bg1"/>
                </a:solidFill>
              </a:rPr>
              <a:t>меланизм</a:t>
            </a:r>
            <a:endParaRPr lang="ru-RU" sz="3200" b="1" dirty="0" smtClean="0">
              <a:solidFill>
                <a:schemeClr val="bg1"/>
              </a:solidFill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 rot="10800000" flipV="1">
            <a:off x="0" y="3303631"/>
            <a:ext cx="914400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Почему же именно березовая пяденица – «самая популярная бабочка мира»?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Причин много.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1. Березовая пяденица – это широко распространенный вид.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2. Березовая пяденица – вредитель березовых лесов.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Однако самая веская причина – хорошая изученность генетики этих насекомых.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Ведь естественный отбор – это не избирательная выживаемость фенотипов, а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дифференциальное воспроизведение генотипов в популяциях.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800px-Пяденица_березова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1142984"/>
            <a:ext cx="3305341" cy="22145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85720" y="783520"/>
            <a:ext cx="9144064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 второй половине XX в.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– светлые формы встречались в Англии (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f. 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betularia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) и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Канаде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(f. 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typica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) в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относительно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чистых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березовых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лесах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–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чёрная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форма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(f. 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carbonaria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) –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встречалась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в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Восточной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Англии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(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высокий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уровень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загрязнения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окружающей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среды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),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–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</a:rPr>
              <a:t>т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емно-серая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форма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(f. </a:t>
            </a:r>
            <a:r>
              <a:rPr kumimoji="0" lang="en-US" sz="2000" b="1" i="1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insularia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) – в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Южной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Англии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(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умеренный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уровень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</a:t>
            </a:r>
            <a:r>
              <a:rPr kumimoji="0" lang="en-US" sz="20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загрязнения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).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hlinkClick r:id="rId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 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  <a:hlinkClick r:id="rId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800080"/>
                </a:solidFill>
                <a:effectLst/>
                <a:latin typeface="Times New Roman" pitchFamily="18" charset="0"/>
                <a:cs typeface="Times New Roman" pitchFamily="18" charset="0"/>
                <a:hlinkClick r:id="rId2"/>
              </a:rPr>
              <a:t> 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kumimoji="0" lang="en-US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Обозначения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генов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en-US" sz="2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аллелей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и </a:t>
            </a:r>
            <a:r>
              <a:rPr kumimoji="0" lang="en-US" sz="2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соответствующих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вариантов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окраски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endParaRPr kumimoji="0" lang="en-US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ген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en-US" sz="2000" b="1" i="1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carbonaria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: </a:t>
            </a:r>
            <a:r>
              <a:rPr kumimoji="0" lang="en-US" sz="20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– </a:t>
            </a:r>
            <a:r>
              <a:rPr kumimoji="0" lang="en-US" sz="2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черная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окраска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 </a:t>
            </a:r>
            <a:r>
              <a:rPr kumimoji="0" lang="en-US" sz="20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– </a:t>
            </a:r>
            <a:r>
              <a:rPr kumimoji="0" lang="en-US" sz="2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светлая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окраска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  <a:endParaRPr kumimoji="0" lang="en-US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ген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en-US" sz="2000" b="1" i="1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insularia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: </a:t>
            </a:r>
            <a:r>
              <a:rPr kumimoji="0" lang="en-US" sz="20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– </a:t>
            </a:r>
            <a:r>
              <a:rPr kumimoji="0" lang="en-US" sz="2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темно-серая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 </a:t>
            </a:r>
            <a:r>
              <a:rPr kumimoji="0" lang="en-US" sz="20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b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– </a:t>
            </a:r>
            <a:r>
              <a:rPr kumimoji="0" lang="en-US" sz="2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светлая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окраска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  <a:endParaRPr kumimoji="0" lang="en-US" sz="2000" b="1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ген-модификатор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en-US" sz="20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kumimoji="0" lang="en-US" sz="2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контролирующий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межаллельные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взаимодействия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en-US" sz="20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и </a:t>
            </a:r>
            <a:r>
              <a:rPr kumimoji="0" lang="en-US" sz="20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(</a:t>
            </a:r>
            <a:r>
              <a:rPr kumimoji="0" lang="en-US" sz="2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полное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или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неполное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доминирование</a:t>
            </a:r>
            <a:r>
              <a:rPr kumimoji="0" lang="en-US" sz="20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А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en-US" sz="2000" b="1" i="0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над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en-US" sz="20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</a:t>
            </a:r>
            <a:r>
              <a:rPr kumimoji="0" lang="en-US" sz="2000" b="1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)</a:t>
            </a:r>
            <a:endParaRPr kumimoji="0" lang="en-US" sz="2000" b="1" i="0" u="sng" strike="noStrike" cap="none" normalizeH="0" baseline="0" dirty="0" smtClean="0">
              <a:ln>
                <a:noFill/>
              </a:ln>
              <a:solidFill>
                <a:srgbClr val="80008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afonin-59-bio.narod.ru/4_evolution/4_evolution_self/es_03_im.files/image006.gif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2857496"/>
            <a:ext cx="4641110" cy="1687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500042"/>
            <a:ext cx="8143932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ИТАК: Естественный отбор – это дифференциальное выживание и размножение особей, которые отличаются друг от друга генетически детерминированными признаками.</a:t>
            </a:r>
            <a:r>
              <a:rPr lang="ru-RU" sz="2800" b="1" dirty="0" smtClean="0">
                <a:solidFill>
                  <a:schemeClr val="bg1"/>
                </a:solidFill>
              </a:rPr>
              <a:t> Более приспособленные к данным условиям среды особи оставляют больше потомков, чем менее приспособленные. Мы можем измерить относительную </a:t>
            </a:r>
            <a:r>
              <a:rPr lang="ru-RU" sz="2800" b="1" i="1" dirty="0" smtClean="0">
                <a:solidFill>
                  <a:schemeClr val="bg1"/>
                </a:solidFill>
              </a:rPr>
              <a:t>приспособленность </a:t>
            </a:r>
            <a:r>
              <a:rPr lang="ru-RU" sz="2800" b="1" dirty="0" smtClean="0">
                <a:solidFill>
                  <a:schemeClr val="bg1"/>
                </a:solidFill>
              </a:rPr>
              <a:t>особи долей её потомков среди особей следующего поколения</a:t>
            </a:r>
            <a:r>
              <a:rPr lang="ru-RU" sz="2800" b="1" i="1" dirty="0" smtClean="0">
                <a:solidFill>
                  <a:schemeClr val="bg1"/>
                </a:solidFill>
              </a:rPr>
              <a:t> </a:t>
            </a:r>
            <a:r>
              <a:rPr lang="ru-RU" sz="2800" b="1" dirty="0" smtClean="0">
                <a:solidFill>
                  <a:schemeClr val="bg1"/>
                </a:solidFill>
              </a:rPr>
              <a:t>и, следовательно,</a:t>
            </a:r>
            <a:r>
              <a:rPr lang="ru-RU" sz="2800" b="1" i="1" dirty="0" smtClean="0">
                <a:solidFill>
                  <a:schemeClr val="bg1"/>
                </a:solidFill>
              </a:rPr>
              <a:t> </a:t>
            </a:r>
            <a:r>
              <a:rPr lang="ru-RU" sz="2800" b="1" dirty="0" smtClean="0">
                <a:solidFill>
                  <a:schemeClr val="bg1"/>
                </a:solidFill>
              </a:rPr>
              <a:t>частотой ее аллелей, которые вошли в генофонд следующего поколения.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1" y="928670"/>
            <a:ext cx="835824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Наука заключается в такой группировке фактов ,</a:t>
            </a:r>
          </a:p>
          <a:p>
            <a:r>
              <a:rPr lang="ru-RU" sz="3200" b="1" i="1" dirty="0" smtClean="0">
                <a:solidFill>
                  <a:schemeClr val="bg1"/>
                </a:solidFill>
              </a:rPr>
              <a:t>которая позволяет выводить на основании их общие законы и заключения.</a:t>
            </a:r>
          </a:p>
          <a:p>
            <a:endParaRPr lang="ru-RU" sz="3200" b="1" i="1" dirty="0" smtClean="0">
              <a:solidFill>
                <a:schemeClr val="bg1"/>
              </a:solidFill>
            </a:endParaRPr>
          </a:p>
          <a:p>
            <a:r>
              <a:rPr lang="ru-RU" sz="3200" b="1" i="1" dirty="0" smtClean="0">
                <a:solidFill>
                  <a:schemeClr val="bg1"/>
                </a:solidFill>
              </a:rPr>
              <a:t>                                                                Ч.Дарвин</a:t>
            </a:r>
            <a:endParaRPr lang="ru-RU" sz="3200" b="1" i="1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oduvanchik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28926" y="3571876"/>
            <a:ext cx="3571900" cy="29130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71480"/>
            <a:ext cx="8655979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Я начал с удовольствием следить за жизнью животных и в своей простоте удивлялся, как это каждый джентльмен не делается естествоиспытателем</a:t>
            </a:r>
            <a:endParaRPr lang="ru-RU" sz="2800" b="1" dirty="0" smtClean="0">
              <a:solidFill>
                <a:schemeClr val="bg1"/>
              </a:solidFill>
            </a:endParaRPr>
          </a:p>
          <a:p>
            <a:r>
              <a:rPr lang="ru-RU" sz="2800" b="1" dirty="0" smtClean="0">
                <a:solidFill>
                  <a:schemeClr val="bg1"/>
                </a:solidFill>
              </a:rPr>
              <a:t>                                                                                                            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786578" y="2357430"/>
            <a:ext cx="18918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</a:rPr>
              <a:t>Ч.Дарвин</a:t>
            </a:r>
            <a:endParaRPr lang="ru-RU" sz="2800" b="1" i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3923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2976" y="2643182"/>
            <a:ext cx="4733936" cy="351718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440410_2012011820422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85918" y="1714488"/>
            <a:ext cx="5852160" cy="4389120"/>
          </a:xfrm>
          <a:prstGeom prst="rect">
            <a:avLst/>
          </a:prstGeom>
        </p:spPr>
      </p:pic>
      <p:sp>
        <p:nvSpPr>
          <p:cNvPr id="4" name="Овал 3"/>
          <p:cNvSpPr/>
          <p:nvPr/>
        </p:nvSpPr>
        <p:spPr>
          <a:xfrm>
            <a:off x="1500166" y="428604"/>
            <a:ext cx="6286544" cy="1000132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Всем большое спасибо за работу)))))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14876" y="857232"/>
            <a:ext cx="378621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</a:rPr>
              <a:t>Нет ничего более невыносимого , </a:t>
            </a:r>
          </a:p>
          <a:p>
            <a:r>
              <a:rPr lang="ru-RU" sz="3600" b="1" i="1" dirty="0" smtClean="0">
                <a:solidFill>
                  <a:schemeClr val="bg1"/>
                </a:solidFill>
              </a:rPr>
              <a:t>чем безделье.                                                        </a:t>
            </a:r>
          </a:p>
        </p:txBody>
      </p:sp>
      <p:pic>
        <p:nvPicPr>
          <p:cNvPr id="3" name="Рисунок 2" descr="Charles_Darwin_by_G._Richmon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642917"/>
            <a:ext cx="4143404" cy="55370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572264" y="5572140"/>
            <a:ext cx="208903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Ч.Дарвин</a:t>
            </a:r>
            <a:endParaRPr lang="ru-RU" sz="32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1538" y="1071546"/>
            <a:ext cx="671517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Есть у меня шестёрка слуг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Проворных, удалых.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И всё, что вижу я вокруг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Всё  знаю я от них</a:t>
            </a:r>
          </a:p>
          <a:p>
            <a:endParaRPr lang="ru-RU" sz="3200" b="1" dirty="0">
              <a:solidFill>
                <a:schemeClr val="bg1"/>
              </a:solidFill>
            </a:endParaRPr>
          </a:p>
          <a:p>
            <a:r>
              <a:rPr lang="ru-RU" sz="3200" b="1" dirty="0" smtClean="0">
                <a:solidFill>
                  <a:schemeClr val="bg1"/>
                </a:solidFill>
              </a:rPr>
              <a:t>Они по знаку моему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Являются к нужде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Зовут их : Как и Почему</a:t>
            </a:r>
          </a:p>
          <a:p>
            <a:r>
              <a:rPr lang="ru-RU" sz="3200" b="1" dirty="0" smtClean="0">
                <a:solidFill>
                  <a:schemeClr val="bg1"/>
                </a:solidFill>
              </a:rPr>
              <a:t>Кто? Что ?Когда и Где?</a:t>
            </a:r>
            <a:endParaRPr lang="ru-RU" sz="2400" b="1" dirty="0">
              <a:solidFill>
                <a:schemeClr val="bg1"/>
              </a:solidFill>
            </a:endParaRPr>
          </a:p>
          <a:p>
            <a:endParaRPr lang="ru-RU" sz="2400" b="1" dirty="0" smtClean="0">
              <a:solidFill>
                <a:schemeClr val="bg1"/>
              </a:solidFill>
            </a:endParaRPr>
          </a:p>
          <a:p>
            <a:r>
              <a:rPr lang="ru-RU" sz="2400" b="1" dirty="0" smtClean="0">
                <a:solidFill>
                  <a:schemeClr val="bg1"/>
                </a:solidFill>
              </a:rPr>
              <a:t>                                                      Р.Киплинг</a:t>
            </a:r>
          </a:p>
          <a:p>
            <a:endParaRPr lang="ru-RU" sz="2400" dirty="0">
              <a:solidFill>
                <a:schemeClr val="bg1"/>
              </a:solidFill>
            </a:endParaRPr>
          </a:p>
          <a:p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9019724" cy="6678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solidFill>
                  <a:schemeClr val="bg1"/>
                </a:solidFill>
              </a:rPr>
              <a:t>Естественный </a:t>
            </a:r>
            <a:r>
              <a:rPr lang="ru-RU" sz="5400" dirty="0" smtClean="0">
                <a:solidFill>
                  <a:schemeClr val="bg1"/>
                </a:solidFill>
              </a:rPr>
              <a:t>отбор </a:t>
            </a:r>
          </a:p>
          <a:p>
            <a:pPr algn="ctr"/>
            <a:endParaRPr lang="ru-RU" sz="5400" dirty="0">
              <a:solidFill>
                <a:schemeClr val="bg1"/>
              </a:solidFill>
            </a:endParaRPr>
          </a:p>
          <a:p>
            <a:r>
              <a:rPr lang="ru-RU" sz="4000" b="1" dirty="0" smtClean="0">
                <a:solidFill>
                  <a:schemeClr val="bg1"/>
                </a:solidFill>
              </a:rPr>
              <a:t>ЧТО это такое?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КАК он происходит ?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ПОЧЕМУ </a:t>
            </a:r>
            <a:r>
              <a:rPr lang="ru-RU" sz="3200" b="1" dirty="0" smtClean="0">
                <a:solidFill>
                  <a:schemeClr val="bg1"/>
                </a:solidFill>
              </a:rPr>
              <a:t>это главный фактор эволюции?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КОГДА </a:t>
            </a:r>
            <a:r>
              <a:rPr lang="ru-RU" sz="3200" b="1" dirty="0" smtClean="0">
                <a:solidFill>
                  <a:schemeClr val="bg1"/>
                </a:solidFill>
              </a:rPr>
              <a:t>возникает борьба за существование</a:t>
            </a:r>
            <a:r>
              <a:rPr lang="ru-RU" sz="4000" b="1" dirty="0" smtClean="0">
                <a:solidFill>
                  <a:schemeClr val="bg1"/>
                </a:solidFill>
              </a:rPr>
              <a:t>?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КТО </a:t>
            </a:r>
            <a:r>
              <a:rPr lang="ru-RU" sz="2800" b="1" dirty="0" smtClean="0">
                <a:solidFill>
                  <a:schemeClr val="bg1"/>
                </a:solidFill>
              </a:rPr>
              <a:t>основоположник эволюционной биологии</a:t>
            </a:r>
            <a:r>
              <a:rPr lang="ru-RU" sz="4000" b="1" dirty="0" smtClean="0">
                <a:solidFill>
                  <a:schemeClr val="bg1"/>
                </a:solidFill>
              </a:rPr>
              <a:t>?</a:t>
            </a:r>
          </a:p>
          <a:p>
            <a:r>
              <a:rPr lang="ru-RU" sz="4000" b="1" dirty="0" smtClean="0">
                <a:solidFill>
                  <a:schemeClr val="bg1"/>
                </a:solidFill>
              </a:rPr>
              <a:t>ГДЕ </a:t>
            </a:r>
            <a:r>
              <a:rPr lang="ru-RU" sz="3200" b="1" dirty="0" smtClean="0">
                <a:solidFill>
                  <a:schemeClr val="bg1"/>
                </a:solidFill>
              </a:rPr>
              <a:t>нам найти ответ на все эти вопросы</a:t>
            </a:r>
            <a:r>
              <a:rPr lang="ru-RU" sz="4000" b="1" dirty="0" smtClean="0">
                <a:solidFill>
                  <a:schemeClr val="bg1"/>
                </a:solidFill>
              </a:rPr>
              <a:t>?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2766819_f5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29322" y="1285860"/>
            <a:ext cx="2612500" cy="18789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9" y="571480"/>
            <a:ext cx="8786842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>
              <a:solidFill>
                <a:schemeClr val="bg1"/>
              </a:solidFill>
            </a:endParaRPr>
          </a:p>
          <a:p>
            <a:pPr algn="ctr"/>
            <a:endParaRPr lang="ru-RU" sz="2400" dirty="0" smtClean="0">
              <a:solidFill>
                <a:schemeClr val="bg1"/>
              </a:solidFill>
            </a:endParaRPr>
          </a:p>
          <a:p>
            <a:pPr algn="ctr"/>
            <a:endParaRPr lang="ru-RU" sz="2400" dirty="0">
              <a:solidFill>
                <a:schemeClr val="bg1"/>
              </a:solidFill>
            </a:endParaRP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endParaRPr lang="ru-RU" sz="2400" b="1" dirty="0" smtClean="0">
              <a:solidFill>
                <a:schemeClr val="bg1"/>
              </a:solidFill>
            </a:endParaRPr>
          </a:p>
          <a:p>
            <a:r>
              <a:rPr lang="ru-RU" sz="2400" b="1" dirty="0" smtClean="0">
                <a:solidFill>
                  <a:schemeClr val="bg1"/>
                </a:solidFill>
              </a:rPr>
              <a:t>1.Понятие естественного отбора </a:t>
            </a:r>
            <a:r>
              <a:rPr lang="ru-RU" b="1" dirty="0" smtClean="0">
                <a:solidFill>
                  <a:schemeClr val="bg1"/>
                </a:solidFill>
              </a:rPr>
              <a:t>(Мозговой штурм)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2.Формы естественного отбора </a:t>
            </a:r>
            <a:r>
              <a:rPr lang="ru-RU" sz="2000" b="1" dirty="0" smtClean="0">
                <a:solidFill>
                  <a:schemeClr val="bg1"/>
                </a:solidFill>
              </a:rPr>
              <a:t>(Французские мастерские)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3.Факторы эволюции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4.Количественная характеристика естественного отбора</a:t>
            </a:r>
          </a:p>
          <a:p>
            <a:r>
              <a:rPr lang="ru-RU" sz="2000" b="1" dirty="0" smtClean="0">
                <a:solidFill>
                  <a:schemeClr val="bg1"/>
                </a:solidFill>
              </a:rPr>
              <a:t>(Решение задач )</a:t>
            </a:r>
          </a:p>
          <a:p>
            <a:r>
              <a:rPr lang="ru-RU" sz="2400" b="1" dirty="0" smtClean="0">
                <a:solidFill>
                  <a:schemeClr val="bg1"/>
                </a:solidFill>
              </a:rPr>
              <a:t>5.Механизм действия естественного отбора </a:t>
            </a:r>
            <a:r>
              <a:rPr lang="ru-RU" b="1" dirty="0" smtClean="0">
                <a:solidFill>
                  <a:schemeClr val="bg1"/>
                </a:solidFill>
              </a:rPr>
              <a:t>(Виртуальный эксперимент)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3" name="Рисунок 2" descr="brain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8" y="428603"/>
            <a:ext cx="2787784" cy="278577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14348" y="1000108"/>
            <a:ext cx="414340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Алгоритм  урока :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714356"/>
            <a:ext cx="8501122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  <a:latin typeface="+mj-lt"/>
              </a:rPr>
              <a:t>Главным моим наслаждением и единственным занятием в течении всей жизни </a:t>
            </a:r>
            <a:r>
              <a:rPr lang="ru-RU" sz="3200" b="1" i="1" dirty="0" smtClean="0">
                <a:solidFill>
                  <a:schemeClr val="bg1"/>
                </a:solidFill>
                <a:latin typeface="+mj-lt"/>
              </a:rPr>
              <a:t>была научная работа</a:t>
            </a:r>
            <a:r>
              <a:rPr lang="ru-RU" sz="2800" b="1" i="1" dirty="0" smtClean="0">
                <a:solidFill>
                  <a:schemeClr val="bg1"/>
                </a:solidFill>
                <a:latin typeface="+mj-lt"/>
              </a:rPr>
              <a:t>, которая позволяет забывать или совсем устраняет моё плохое самочувствие. </a:t>
            </a:r>
          </a:p>
          <a:p>
            <a:r>
              <a:rPr lang="ru-RU" sz="2800" b="1" i="1" dirty="0">
                <a:solidFill>
                  <a:schemeClr val="bg1"/>
                </a:solidFill>
                <a:latin typeface="+mj-lt"/>
              </a:rPr>
              <a:t> </a:t>
            </a:r>
            <a:r>
              <a:rPr lang="ru-RU" sz="2800" b="1" i="1" dirty="0" smtClean="0">
                <a:solidFill>
                  <a:schemeClr val="bg1"/>
                </a:solidFill>
                <a:latin typeface="+mj-lt"/>
              </a:rPr>
              <a:t>                                                                    Ч.Дарвин</a:t>
            </a:r>
            <a:endParaRPr lang="ru-RU" sz="2800" b="1" i="1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Рисунок 2" descr="pictu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4480" y="3143248"/>
            <a:ext cx="4071966" cy="30539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00232" y="642918"/>
            <a:ext cx="52863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Естественный отбор –это</a:t>
            </a:r>
          </a:p>
          <a:p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1214422"/>
            <a:ext cx="735811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- это процесс выживания наиболее приспособленных к условиям окружающей среды организмов и гибель неприспособленных. Это основной движущий фактор эволюции всех живых организмов. К такому открытию пришли почти одновременно несколько ученых: В. Уэллс, Э. </a:t>
            </a:r>
            <a:r>
              <a:rPr lang="ru-RU" sz="2000" b="1" dirty="0" err="1" smtClean="0">
                <a:solidFill>
                  <a:schemeClr val="bg1"/>
                </a:solidFill>
              </a:rPr>
              <a:t>Блайт</a:t>
            </a:r>
            <a:r>
              <a:rPr lang="ru-RU" sz="2000" b="1" dirty="0" smtClean="0">
                <a:solidFill>
                  <a:schemeClr val="bg1"/>
                </a:solidFill>
              </a:rPr>
              <a:t>, А. Уоллес и Ч. Дарвин. Последний создал на основе естественного отбора целую теорию.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main-92774-ea106b3a678c92e33eafe069e7e51ab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43372" y="3500438"/>
            <a:ext cx="4000528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142984"/>
            <a:ext cx="8001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Формы  естественного отбора</a:t>
            </a:r>
            <a:endParaRPr lang="ru-RU" sz="40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2143116"/>
            <a:ext cx="4929222" cy="114300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Стабилизирующий</a:t>
            </a:r>
            <a:endParaRPr lang="ru-RU" sz="3600" b="1" dirty="0">
              <a:solidFill>
                <a:schemeClr val="bg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14546" y="3500438"/>
            <a:ext cx="5715040" cy="121444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bg1"/>
                </a:solidFill>
              </a:rPr>
              <a:t>Дестабилизирующий</a:t>
            </a:r>
            <a:endParaRPr lang="ru-RU" sz="3600" b="1" dirty="0">
              <a:solidFill>
                <a:schemeClr val="bg1"/>
              </a:solidFill>
            </a:endParaRPr>
          </a:p>
        </p:txBody>
      </p:sp>
      <p:cxnSp>
        <p:nvCxnSpPr>
          <p:cNvPr id="15" name="Прямая со стрелкой 14"/>
          <p:cNvCxnSpPr>
            <a:stCxn id="2" idx="2"/>
          </p:cNvCxnSpPr>
          <p:nvPr/>
        </p:nvCxnSpPr>
        <p:spPr>
          <a:xfrm rot="5400000" flipH="1">
            <a:off x="4568103" y="1775535"/>
            <a:ext cx="64938" cy="857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 стрелкой 39"/>
          <p:cNvCxnSpPr/>
          <p:nvPr/>
        </p:nvCxnSpPr>
        <p:spPr>
          <a:xfrm rot="5400000">
            <a:off x="4893471" y="1821645"/>
            <a:ext cx="285752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Прямая со стрелкой 41"/>
          <p:cNvCxnSpPr/>
          <p:nvPr/>
        </p:nvCxnSpPr>
        <p:spPr>
          <a:xfrm rot="5400000">
            <a:off x="5286380" y="2285992"/>
            <a:ext cx="1643074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rot="16200000" flipH="1">
            <a:off x="5965041" y="2607463"/>
            <a:ext cx="3429024" cy="17859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4357686" y="5143512"/>
            <a:ext cx="4429156" cy="1057276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err="1" smtClean="0">
                <a:solidFill>
                  <a:schemeClr val="bg1"/>
                </a:solidFill>
              </a:rPr>
              <a:t>Дизруптивный</a:t>
            </a:r>
            <a:endParaRPr lang="ru-RU" sz="36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714356"/>
            <a:ext cx="7643866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Движущие силы эволюции</a:t>
            </a:r>
          </a:p>
          <a:p>
            <a:pPr algn="ctr"/>
            <a:endParaRPr lang="ru-RU" sz="4400" dirty="0">
              <a:solidFill>
                <a:schemeClr val="bg1"/>
              </a:solidFill>
            </a:endParaRPr>
          </a:p>
          <a:p>
            <a:pPr algn="ctr"/>
            <a:endParaRPr lang="ru-RU" sz="4400" dirty="0" smtClean="0">
              <a:solidFill>
                <a:schemeClr val="bg1"/>
              </a:solidFill>
            </a:endParaRPr>
          </a:p>
          <a:p>
            <a:pPr algn="ctr"/>
            <a:endParaRPr lang="ru-RU" sz="4400" dirty="0">
              <a:solidFill>
                <a:schemeClr val="bg1"/>
              </a:solidFill>
            </a:endParaRPr>
          </a:p>
          <a:p>
            <a:pPr algn="ctr"/>
            <a:endParaRPr lang="ru-RU" sz="4400" dirty="0" smtClean="0">
              <a:solidFill>
                <a:schemeClr val="bg1"/>
              </a:solidFill>
            </a:endParaRPr>
          </a:p>
          <a:p>
            <a:pPr algn="ctr"/>
            <a:endParaRPr lang="ru-RU" sz="4400" dirty="0">
              <a:solidFill>
                <a:schemeClr val="bg1"/>
              </a:solidFill>
            </a:endParaRPr>
          </a:p>
          <a:p>
            <a:pPr algn="ctr"/>
            <a:r>
              <a:rPr lang="ru-RU" sz="4400" dirty="0" smtClean="0">
                <a:solidFill>
                  <a:schemeClr val="bg1"/>
                </a:solidFill>
              </a:rPr>
              <a:t> </a:t>
            </a:r>
          </a:p>
          <a:p>
            <a:pPr algn="ctr"/>
            <a:endParaRPr lang="ru-RU" sz="4400" dirty="0">
              <a:solidFill>
                <a:schemeClr val="bg1"/>
              </a:solidFill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357158" y="1714488"/>
            <a:ext cx="3857652" cy="170021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Наследственная изменчивость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357290" y="4429132"/>
            <a:ext cx="3929090" cy="192882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Естественный отбор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572000" y="2928934"/>
            <a:ext cx="4286280" cy="1571636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Борьба за существование</a:t>
            </a:r>
            <a:endParaRPr lang="ru-RU" sz="2800" b="1" dirty="0">
              <a:solidFill>
                <a:schemeClr val="bg1"/>
              </a:solidFill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4786314" y="1643050"/>
            <a:ext cx="1428760" cy="1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0800000" flipV="1">
            <a:off x="3857620" y="1500174"/>
            <a:ext cx="428628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5400000">
            <a:off x="2857488" y="2571744"/>
            <a:ext cx="2786082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Другая 4">
      <a:dk1>
        <a:sysClr val="windowText" lastClr="000000"/>
      </a:dk1>
      <a:lt1>
        <a:sysClr val="window" lastClr="FFFFFF"/>
      </a:lt1>
      <a:dk2>
        <a:srgbClr val="00B050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258</TotalTime>
  <Words>448</Words>
  <Application>Microsoft Office PowerPoint</Application>
  <PresentationFormat>Экран (4:3)</PresentationFormat>
  <Paragraphs>102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DG Win&amp;Soft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Наталья</cp:lastModifiedBy>
  <cp:revision>36</cp:revision>
  <dcterms:created xsi:type="dcterms:W3CDTF">2012-10-14T06:36:40Z</dcterms:created>
  <dcterms:modified xsi:type="dcterms:W3CDTF">2015-01-26T20:04:55Z</dcterms:modified>
</cp:coreProperties>
</file>