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69" r:id="rId2"/>
    <p:sldId id="275" r:id="rId3"/>
    <p:sldId id="273" r:id="rId4"/>
    <p:sldId id="266" r:id="rId5"/>
    <p:sldId id="262" r:id="rId6"/>
    <p:sldId id="268" r:id="rId7"/>
    <p:sldId id="265" r:id="rId8"/>
    <p:sldId id="276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269"/>
    <a:srgbClr val="FF9900"/>
    <a:srgbClr val="FF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0" autoAdjust="0"/>
  </p:normalViewPr>
  <p:slideViewPr>
    <p:cSldViewPr>
      <p:cViewPr varScale="1">
        <p:scale>
          <a:sx n="73" d="100"/>
          <a:sy n="73" d="100"/>
        </p:scale>
        <p:origin x="-10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96B71A-7C1F-4837-981A-D50632E6EC16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5C0FAD-438A-42B0-8BAC-E56059657C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061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5C0FAD-438A-42B0-8BAC-E56059657C3C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8424580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117530" y="1772816"/>
            <a:ext cx="6480048" cy="2301240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9900"/>
                </a:solidFill>
              </a:rPr>
              <a:t>Декоративно-прикладное искусство</a:t>
            </a:r>
            <a:endParaRPr lang="ru-RU" dirty="0">
              <a:solidFill>
                <a:srgbClr val="FF99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357422" y="214290"/>
            <a:ext cx="6480048" cy="1752600"/>
          </a:xfrm>
        </p:spPr>
        <p:txBody>
          <a:bodyPr/>
          <a:lstStyle/>
          <a:p>
            <a:r>
              <a:rPr lang="ru-RU" dirty="0" smtClean="0"/>
              <a:t>УРОК ИЗОБРАЗИТЕЛЬНОГО ИСКУССТВА</a:t>
            </a:r>
          </a:p>
          <a:p>
            <a:r>
              <a:rPr lang="ru-RU" dirty="0" smtClean="0"/>
              <a:t>в 5 классе</a:t>
            </a:r>
          </a:p>
          <a:p>
            <a:r>
              <a:rPr lang="ru-RU" dirty="0" smtClean="0"/>
              <a:t>по программе </a:t>
            </a:r>
            <a:r>
              <a:rPr lang="ru-RU" dirty="0" err="1" smtClean="0"/>
              <a:t>Б.М.Неменского</a:t>
            </a:r>
            <a:endParaRPr lang="ru-RU" dirty="0" smtClean="0"/>
          </a:p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6" name="Подзаголовок 4"/>
          <p:cNvSpPr txBox="1">
            <a:spLocks/>
          </p:cNvSpPr>
          <p:nvPr/>
        </p:nvSpPr>
        <p:spPr>
          <a:xfrm>
            <a:off x="2357422" y="4572008"/>
            <a:ext cx="6480048" cy="1752600"/>
          </a:xfrm>
          <a:prstGeom prst="rect">
            <a:avLst/>
          </a:prstGeom>
        </p:spPr>
        <p:txBody>
          <a:bodyPr vert="horz" tIns="0" rIns="45720" bIns="0"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1900" u="sng" dirty="0" smtClean="0"/>
              <a:t>Разработал</a:t>
            </a:r>
            <a:r>
              <a:rPr lang="ru-RU" sz="1900" dirty="0" smtClean="0"/>
              <a:t>: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1900" dirty="0" smtClean="0"/>
              <a:t>учитель ИЗО ГБОУ Гимназия №1358 СЗАО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1900" dirty="0" smtClean="0"/>
              <a:t>Осипенко Оксана Викторовна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7554" y="6215082"/>
            <a:ext cx="2080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Москва,  2015 год</a:t>
            </a:r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165796" y="300201"/>
            <a:ext cx="2191626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Часть </a:t>
            </a:r>
            <a:r>
              <a:rPr lang="en-US" sz="48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</a:t>
            </a:r>
            <a:endParaRPr lang="ru-RU" sz="4800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86548" y="214290"/>
            <a:ext cx="9171798" cy="141577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Интерактивный урок </a:t>
            </a:r>
          </a:p>
          <a:p>
            <a:pPr algn="ctr"/>
            <a:r>
              <a:rPr lang="ru-RU" sz="24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использованием приёмов театральной педагогики</a:t>
            </a:r>
            <a:r>
              <a:rPr lang="ru-RU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</a:p>
          <a:p>
            <a:endParaRPr lang="ru-RU" sz="2000" dirty="0" smtClean="0"/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212470" y="1480402"/>
            <a:ext cx="8931529" cy="34778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u="sng" dirty="0" smtClean="0">
                <a:solidFill>
                  <a:srgbClr val="FF9900"/>
                </a:solidFill>
              </a:rPr>
              <a:t>Образовательные результаты</a:t>
            </a:r>
            <a:r>
              <a:rPr lang="ru-RU" sz="2000" dirty="0" smtClean="0">
                <a:solidFill>
                  <a:srgbClr val="FF9900"/>
                </a:solidFill>
              </a:rPr>
              <a:t>:</a:t>
            </a:r>
          </a:p>
          <a:p>
            <a:endParaRPr lang="ru-RU" sz="2000" dirty="0" smtClean="0"/>
          </a:p>
          <a:p>
            <a:pPr marL="342900" indent="-342900">
              <a:buFont typeface="Arial" pitchFamily="34" charset="0"/>
              <a:buChar char="•"/>
            </a:pPr>
            <a:r>
              <a:rPr lang="ru-RU" sz="2000" u="sng" dirty="0" smtClean="0">
                <a:solidFill>
                  <a:srgbClr val="FFC269"/>
                </a:solidFill>
              </a:rPr>
              <a:t>Предметные</a:t>
            </a:r>
            <a:r>
              <a:rPr lang="ru-RU" sz="2000" dirty="0" smtClean="0"/>
              <a:t>: систематизация и закрепление общих знаний о ДПИ.</a:t>
            </a:r>
          </a:p>
          <a:p>
            <a:endParaRPr lang="ru-RU" sz="2000" u="sng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C269"/>
                </a:solidFill>
              </a:rPr>
              <a:t>    </a:t>
            </a:r>
            <a:r>
              <a:rPr lang="ru-RU" sz="2000" u="sng" dirty="0" err="1" smtClean="0">
                <a:solidFill>
                  <a:srgbClr val="FFC269"/>
                </a:solidFill>
              </a:rPr>
              <a:t>Метапредметные</a:t>
            </a:r>
            <a:r>
              <a:rPr lang="ru-RU" sz="2000" dirty="0" smtClean="0"/>
              <a:t>: развитие критического мышления, </a:t>
            </a:r>
          </a:p>
          <a:p>
            <a:r>
              <a:rPr lang="ru-RU" sz="2000" dirty="0"/>
              <a:t> </a:t>
            </a:r>
            <a:r>
              <a:rPr lang="ru-RU" sz="2000" dirty="0" smtClean="0"/>
              <a:t>                                    коммуникативных навыков при работе в группе.</a:t>
            </a:r>
          </a:p>
          <a:p>
            <a:endParaRPr lang="ru-RU" sz="2000" dirty="0" smtClean="0"/>
          </a:p>
          <a:p>
            <a:pPr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C269"/>
                </a:solidFill>
              </a:rPr>
              <a:t>     </a:t>
            </a:r>
            <a:r>
              <a:rPr lang="ru-RU" sz="2000" u="sng" dirty="0" smtClean="0">
                <a:solidFill>
                  <a:srgbClr val="FFC269"/>
                </a:solidFill>
              </a:rPr>
              <a:t>Личностные</a:t>
            </a:r>
            <a:r>
              <a:rPr lang="ru-RU" sz="2000" dirty="0" smtClean="0"/>
              <a:t>: формирование отношения к народному творчеству, </a:t>
            </a:r>
          </a:p>
          <a:p>
            <a:r>
              <a:rPr lang="ru-RU" sz="2000" dirty="0" smtClean="0"/>
              <a:t>      как к  уникальной исторической ,художественной и культурной   </a:t>
            </a:r>
          </a:p>
          <a:p>
            <a:r>
              <a:rPr lang="ru-RU" sz="2000" dirty="0" smtClean="0"/>
              <a:t>      ценности. </a:t>
            </a:r>
          </a:p>
          <a:p>
            <a:r>
              <a:rPr lang="ru-RU" sz="2000" dirty="0" smtClean="0"/>
              <a:t>                            </a:t>
            </a:r>
            <a:endParaRPr lang="ru-RU" sz="2000" dirty="0"/>
          </a:p>
        </p:txBody>
      </p:sp>
      <p:pic>
        <p:nvPicPr>
          <p:cNvPr id="6" name="Picture 6" descr="C:\Users\Оксана\Desktop\Урок ИЗО 5 кл_ДПИ_знакомство\DSC0266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7950" y="5286388"/>
            <a:ext cx="2214578" cy="12457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10303" y="188640"/>
            <a:ext cx="9171798" cy="187743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000" u="sng" dirty="0" smtClean="0">
                <a:solidFill>
                  <a:srgbClr val="FFC269"/>
                </a:solidFill>
              </a:rPr>
              <a:t>Форма организации деятельности учащихся на уроке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: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  <a:p>
            <a:endParaRPr lang="ru-RU" dirty="0" smtClean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/>
              <a:t>групповая работа – 4 группы по 6-8 человек;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/>
              <a:t>ф</a:t>
            </a:r>
            <a:r>
              <a:rPr lang="ru-RU" sz="2000" dirty="0" smtClean="0"/>
              <a:t>ормирование групп по желанию учащихся;</a:t>
            </a:r>
          </a:p>
          <a:p>
            <a:pPr marL="342900" indent="-342900">
              <a:buFont typeface="Arial" pitchFamily="34" charset="0"/>
              <a:buChar char="•"/>
            </a:pPr>
            <a:r>
              <a:rPr lang="ru-RU" sz="2000" dirty="0" smtClean="0"/>
              <a:t>время работы в группах на каждом этапе строго регламентировано. </a:t>
            </a: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142844" y="3357562"/>
            <a:ext cx="812020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dirty="0" smtClean="0"/>
              <a:t>фрагмент </a:t>
            </a:r>
            <a:r>
              <a:rPr lang="ru-RU" dirty="0" err="1"/>
              <a:t>видеоэкскурсии</a:t>
            </a:r>
            <a:r>
              <a:rPr lang="ru-RU" dirty="0"/>
              <a:t> по музею </a:t>
            </a:r>
            <a:r>
              <a:rPr lang="ru-RU" dirty="0" smtClean="0"/>
              <a:t>ДПИ.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142844" y="2714620"/>
            <a:ext cx="840823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dirty="0"/>
              <a:t>проблемный вопрос – какие экспонаты составляют коллекцию </a:t>
            </a:r>
            <a:r>
              <a:rPr lang="ru-RU" dirty="0" smtClean="0"/>
              <a:t>музея ДПИ?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42844" y="2357430"/>
            <a:ext cx="8638161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itchFamily="34" charset="0"/>
              <a:buChar char="•"/>
            </a:pPr>
            <a:r>
              <a:rPr lang="ru-RU" dirty="0"/>
              <a:t>импровизированная выставка предметов </a:t>
            </a:r>
            <a:r>
              <a:rPr lang="ru-RU" dirty="0" smtClean="0"/>
              <a:t>ДПИ;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128177" y="1953706"/>
            <a:ext cx="21621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u="sng" dirty="0" smtClean="0">
                <a:solidFill>
                  <a:srgbClr val="FFC269"/>
                </a:solidFill>
              </a:rPr>
              <a:t>Вхождение в урок:</a:t>
            </a:r>
            <a:endParaRPr lang="ru-RU" dirty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34552749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Оксана\Desktop\ИЗО ДПИ\DSC02784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>
            <a:off x="5828685" y="3972515"/>
            <a:ext cx="3142996" cy="176793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23528" y="4693785"/>
            <a:ext cx="6061531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Индивидуальное знакомство с предметом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u="sng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Личный выбор </a:t>
            </a:r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учащиеся выбирают</a:t>
            </a:r>
          </a:p>
          <a:p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любой предмет из представленных на выставке.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dirty="0" smtClean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Tx/>
              <a:buChar char="-"/>
            </a:pPr>
            <a:endParaRPr lang="ru-RU" dirty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7504" y="260648"/>
            <a:ext cx="8464679" cy="9848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Представлены  различные культуры,  виды ДПИ, тематика, назначение,  промыслы, материалы… </a:t>
            </a:r>
          </a:p>
          <a:p>
            <a:pPr marL="285750" indent="-285750">
              <a:buFontTx/>
              <a:buChar char="-"/>
            </a:pPr>
            <a:endParaRPr lang="ru-RU" dirty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031" y="1223991"/>
            <a:ext cx="4822825" cy="2713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72289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Оксана\Desktop\Урок ИЗО 5 кл_ДПИ_знакомство\DSC0265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64686" y="2348880"/>
            <a:ext cx="3599598" cy="202477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Оксана\Desktop\Урок ИЗО 5 кл_ДПИ_знакомство\DSC0265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7546" y="1000108"/>
            <a:ext cx="4036128" cy="227032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4077072"/>
            <a:ext cx="4064379" cy="22828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2844" y="214290"/>
            <a:ext cx="5083315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ru-RU" sz="20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в группах над вопросами</a:t>
            </a:r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что общего между этими предметами?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чем они отличаются?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время работы: </a:t>
            </a:r>
            <a:r>
              <a:rPr lang="ru-RU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 минуты</a:t>
            </a:r>
            <a:endParaRPr lang="ru-RU" sz="2000" dirty="0" smtClean="0">
              <a:solidFill>
                <a:srgbClr val="FF99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sz="2000" dirty="0" smtClean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sz="2000" dirty="0" smtClean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sz="2000" dirty="0" smtClean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dirty="0" smtClean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Tx/>
              <a:buChar char="-"/>
            </a:pPr>
            <a:endParaRPr lang="ru-RU" dirty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73596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C:\Users\Оксана\Desktop\ИЗО ДПИ\DSC0279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3429000"/>
            <a:ext cx="4609525" cy="25928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5" descr="C:\Users\Оксана\Desktop\ИЗО ДПИ\DSC0279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934" y="1357298"/>
            <a:ext cx="4699004" cy="26431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142844" y="214290"/>
            <a:ext cx="5373394" cy="310854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ru-RU" sz="20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Озвучивание результатов работы в группе</a:t>
            </a:r>
            <a:r>
              <a:rPr lang="ru-RU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представитель от группы;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группы-слушатели сопоставляют </a:t>
            </a:r>
          </a:p>
          <a:p>
            <a:pPr marL="285750" indent="-285750"/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ответы со своими выводами,</a:t>
            </a:r>
          </a:p>
          <a:p>
            <a:pPr marL="285750" indent="-285750"/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корректируют свой ответ;</a:t>
            </a:r>
          </a:p>
          <a:p>
            <a:pPr marL="285750" indent="-285750"/>
            <a:endParaRPr lang="ru-RU" sz="2000" dirty="0" smtClean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sz="2000" dirty="0" smtClean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sz="2000" dirty="0" smtClean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dirty="0" smtClean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Tx/>
              <a:buChar char="-"/>
            </a:pPr>
            <a:endParaRPr lang="ru-RU" dirty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5" name="Picture 3" descr="C:\Users\Оксана\Desktop\ИЗО ДПИ\DSC0279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9058" y="1071546"/>
            <a:ext cx="4699033" cy="264320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C:\Users\Оксана\Desktop\ИЗО ДПИ\DSC0279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910" y="3571876"/>
            <a:ext cx="4572004" cy="2571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2844" y="214290"/>
            <a:ext cx="5321072" cy="403187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ru-RU" sz="20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в группах «секретное совещание»</a:t>
            </a:r>
            <a:r>
              <a:rPr lang="ru-RU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предметы собираются в центр стола;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без помощи жестов группа</a:t>
            </a:r>
          </a:p>
          <a:p>
            <a:pPr marL="285750" indent="-285750"/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в секрете от остальных</a:t>
            </a:r>
          </a:p>
          <a:p>
            <a:pPr marL="285750" indent="-285750"/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выбирает один предмет, </a:t>
            </a:r>
          </a:p>
          <a:p>
            <a:pPr marL="285750" indent="-285750"/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наиболее интересный</a:t>
            </a:r>
          </a:p>
          <a:p>
            <a:pPr marL="285750" indent="-285750"/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по общему мнению;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время работы: </a:t>
            </a:r>
            <a:r>
              <a:rPr lang="ru-RU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минута</a:t>
            </a:r>
            <a:endParaRPr lang="ru-RU" sz="2000" dirty="0" smtClean="0">
              <a:solidFill>
                <a:srgbClr val="FF9900"/>
              </a:solidFill>
            </a:endParaRPr>
          </a:p>
          <a:p>
            <a:pPr marL="285750" indent="-285750"/>
            <a:endParaRPr lang="ru-RU" sz="2000" dirty="0" smtClean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sz="2000" dirty="0" smtClean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sz="2000" dirty="0" smtClean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dirty="0" smtClean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Tx/>
              <a:buChar char="-"/>
            </a:pPr>
            <a:endParaRPr lang="ru-RU" dirty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558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Users\Оксана\Desktop\ИЗО ДПИ\DSC0280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3501008"/>
            <a:ext cx="3899463" cy="219344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C:\Users\Оксана\Desktop\Урок ИЗО 5 кл_ДПИ_знакомство\DSC0265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922450"/>
            <a:ext cx="3286148" cy="184845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xtBox 7"/>
          <p:cNvSpPr txBox="1"/>
          <p:nvPr/>
        </p:nvSpPr>
        <p:spPr>
          <a:xfrm>
            <a:off x="142844" y="214290"/>
            <a:ext cx="5373266" cy="34163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/>
            <a:r>
              <a:rPr lang="ru-RU" sz="20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Работа в группах над заданием</a:t>
            </a:r>
            <a:r>
              <a:rPr lang="ru-RU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«превратиться» в данный предмет;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вместе продемонстрировать </a:t>
            </a:r>
          </a:p>
          <a:p>
            <a:pPr marL="285750" indent="-285750"/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наиболее характерную черту предмета:</a:t>
            </a:r>
          </a:p>
          <a:p>
            <a:pPr marL="285750" indent="-285750"/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особенность формы, декора, действия…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время работы: </a:t>
            </a:r>
            <a:r>
              <a:rPr lang="ru-RU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минуты</a:t>
            </a:r>
            <a:endParaRPr lang="ru-RU" sz="2000" dirty="0" smtClean="0">
              <a:solidFill>
                <a:srgbClr val="FF9900"/>
              </a:solidFill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sz="2000" dirty="0" smtClean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sz="2000" dirty="0" smtClean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sz="2000" dirty="0" smtClean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/>
            <a:endParaRPr lang="ru-RU" dirty="0" smtClean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Tx/>
              <a:buChar char="-"/>
            </a:pPr>
            <a:endParaRPr lang="ru-RU" dirty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155581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8" name="Picture 6" descr="C:\Users\Оксана\Desktop\Урок ИЗО 5 кл_ДПИ_знакомство\DSC02677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487" y="1916832"/>
            <a:ext cx="3683026" cy="207170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42844" y="0"/>
            <a:ext cx="535785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ru-RU" sz="20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Демонстрация</a:t>
            </a:r>
            <a:r>
              <a:rPr lang="ru-RU" sz="20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группа «превращается» в данный предмет, демонстрируя его особенность;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группы-зрители определяют изображённый предмет, поясняя свой выбор.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000" dirty="0" smtClean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/>
            <a:endParaRPr lang="ru-RU" dirty="0" smtClean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Tx/>
              <a:buChar char="-"/>
            </a:pPr>
            <a:endParaRPr lang="ru-RU" dirty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5072074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>
              <a:buFont typeface="Arial" pitchFamily="34" charset="0"/>
              <a:buChar char="•"/>
            </a:pPr>
            <a:r>
              <a:rPr lang="ru-RU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если большинство зрителей</a:t>
            </a:r>
          </a:p>
          <a:p>
            <a:pPr marL="285750" indent="-285750"/>
            <a:r>
              <a:rPr lang="ru-RU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верно определяют предмет, демонстрирующая группа получает +1 балл к общей оценке за урок. </a:t>
            </a:r>
          </a:p>
        </p:txBody>
      </p:sp>
      <p:pic>
        <p:nvPicPr>
          <p:cNvPr id="3077" name="Picture 5" descr="C:\Users\Оксана\Desktop\Урок ИЗО 5 кл_ДПИ_знакомство\DSC0267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2802552"/>
            <a:ext cx="3563934" cy="200471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36010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682</TotalTime>
  <Words>340</Words>
  <Application>Microsoft Office PowerPoint</Application>
  <PresentationFormat>Экран (4:3)</PresentationFormat>
  <Paragraphs>80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Техническая</vt:lpstr>
      <vt:lpstr>Декоративно-прикладное искусство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</dc:creator>
  <cp:lastModifiedBy>Оксана</cp:lastModifiedBy>
  <cp:revision>138</cp:revision>
  <cp:lastPrinted>2014-12-16T12:19:30Z</cp:lastPrinted>
  <dcterms:created xsi:type="dcterms:W3CDTF">2014-12-16T06:35:37Z</dcterms:created>
  <dcterms:modified xsi:type="dcterms:W3CDTF">2015-01-27T13:00:44Z</dcterms:modified>
</cp:coreProperties>
</file>