
<file path=[Content_Types].xml><?xml version="1.0" encoding="utf-8"?>
<Types xmlns="http://schemas.openxmlformats.org/package/2006/content-types">
  <Override PartName="/ppt/slides/slide29.xml" ContentType="application/vnd.openxmlformats-officedocument.presentationml.slide+xml"/>
  <Override PartName="/ppt/slides/slide47.xml" ContentType="application/vnd.openxmlformats-officedocument.presentationml.slide+xml"/>
  <Override PartName="/ppt/slides/slide58.xml" ContentType="application/vnd.openxmlformats-officedocument.presentationml.slide+xml"/>
  <Override PartName="/ppt/slides/slide76.xml" ContentType="application/vnd.openxmlformats-officedocument.presentationml.slide+xml"/>
  <Override PartName="/ppt/notesSlides/notesSlide2.xml" ContentType="application/vnd.openxmlformats-officedocument.presentationml.notesSlide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36.xml" ContentType="application/vnd.openxmlformats-officedocument.presentationml.slide+xml"/>
  <Override PartName="/ppt/slides/slide54.xml" ContentType="application/vnd.openxmlformats-officedocument.presentationml.slide+xml"/>
  <Override PartName="/ppt/slides/slide65.xml" ContentType="application/vnd.openxmlformats-officedocument.presentationml.slide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slides/slide52.xml" ContentType="application/vnd.openxmlformats-officedocument.presentationml.slide+xml"/>
  <Override PartName="/ppt/slides/slide63.xml" ContentType="application/vnd.openxmlformats-officedocument.presentationml.slide+xml"/>
  <Override PartName="/ppt/slides/slide7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s/slide50.xml" ContentType="application/vnd.openxmlformats-officedocument.presentationml.slide+xml"/>
  <Override PartName="/ppt/slides/slide61.xml" ContentType="application/vnd.openxmlformats-officedocument.presentationml.slide+xml"/>
  <Override PartName="/ppt/slides/slide70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slides/slide59.xml" ContentType="application/vnd.openxmlformats-officedocument.presentationml.slide+xml"/>
  <Override PartName="/ppt/slides/slide68.xml" ContentType="application/vnd.openxmlformats-officedocument.presentationml.slide+xml"/>
  <Override PartName="/ppt/slides/slide7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s/slide48.xml" ContentType="application/vnd.openxmlformats-officedocument.presentationml.slide+xml"/>
  <Override PartName="/ppt/slides/slide57.xml" ContentType="application/vnd.openxmlformats-officedocument.presentationml.slide+xml"/>
  <Override PartName="/ppt/slides/slide66.xml" ContentType="application/vnd.openxmlformats-officedocument.presentationml.slide+xml"/>
  <Override PartName="/ppt/slides/slide7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slides/slide46.xml" ContentType="application/vnd.openxmlformats-officedocument.presentationml.slide+xml"/>
  <Override PartName="/ppt/slides/slide55.xml" ContentType="application/vnd.openxmlformats-officedocument.presentationml.slide+xml"/>
  <Override PartName="/ppt/slides/slide64.xml" ContentType="application/vnd.openxmlformats-officedocument.presentationml.slide+xml"/>
  <Override PartName="/ppt/slides/slide7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s/slide44.xml" ContentType="application/vnd.openxmlformats-officedocument.presentationml.slide+xml"/>
  <Override PartName="/ppt/slides/slide53.xml" ContentType="application/vnd.openxmlformats-officedocument.presentationml.slide+xml"/>
  <Override PartName="/ppt/slides/slide62.xml" ContentType="application/vnd.openxmlformats-officedocument.presentationml.slide+xml"/>
  <Override PartName="/ppt/slides/slide71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s/slide51.xml" ContentType="application/vnd.openxmlformats-officedocument.presentationml.slide+xml"/>
  <Override PartName="/ppt/slides/slide60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ppt/slides/slide49.xml" ContentType="application/vnd.openxmlformats-officedocument.presentationml.slide+xml"/>
  <Override PartName="/ppt/slides/slide69.xml" ContentType="application/vnd.openxmlformats-officedocument.presentationml.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slides/slide6.xml" ContentType="application/vnd.openxmlformats-officedocument.presentationml.slide+xml"/>
  <Override PartName="/ppt/slides/slide38.xml" ContentType="application/vnd.openxmlformats-officedocument.presentationml.slide+xml"/>
  <Override PartName="/ppt/slides/slide56.xml" ContentType="application/vnd.openxmlformats-officedocument.presentationml.slide+xml"/>
  <Override PartName="/ppt/slides/slide67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27.xml" ContentType="application/vnd.openxmlformats-officedocument.presentationml.slide+xml"/>
  <Override PartName="/ppt/slides/slide45.xml" ContentType="application/vnd.openxmlformats-officedocument.presentationml.slide+xml"/>
  <Override PartName="/ppt/slides/slide74.xml" ContentType="application/vnd.openxmlformats-officedocument.presentationml.slide+xml"/>
  <Override PartName="/ppt/slideLayouts/slideLayout4.xml" ContentType="application/vnd.openxmlformats-officedocument.presentationml.slideLayout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9"/>
  </p:notesMasterIdLst>
  <p:sldIdLst>
    <p:sldId id="257" r:id="rId2"/>
    <p:sldId id="288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89" r:id="rId13"/>
    <p:sldId id="267" r:id="rId14"/>
    <p:sldId id="290" r:id="rId15"/>
    <p:sldId id="268" r:id="rId16"/>
    <p:sldId id="269" r:id="rId17"/>
    <p:sldId id="291" r:id="rId18"/>
    <p:sldId id="270" r:id="rId19"/>
    <p:sldId id="271" r:id="rId20"/>
    <p:sldId id="292" r:id="rId21"/>
    <p:sldId id="272" r:id="rId22"/>
    <p:sldId id="273" r:id="rId23"/>
    <p:sldId id="274" r:id="rId24"/>
    <p:sldId id="275" r:id="rId25"/>
    <p:sldId id="276" r:id="rId26"/>
    <p:sldId id="277" r:id="rId27"/>
    <p:sldId id="278" r:id="rId28"/>
    <p:sldId id="293" r:id="rId29"/>
    <p:sldId id="279" r:id="rId30"/>
    <p:sldId id="280" r:id="rId31"/>
    <p:sldId id="281" r:id="rId32"/>
    <p:sldId id="282" r:id="rId33"/>
    <p:sldId id="283" r:id="rId34"/>
    <p:sldId id="284" r:id="rId35"/>
    <p:sldId id="285" r:id="rId36"/>
    <p:sldId id="286" r:id="rId37"/>
    <p:sldId id="295" r:id="rId38"/>
    <p:sldId id="298" r:id="rId39"/>
    <p:sldId id="296" r:id="rId40"/>
    <p:sldId id="297" r:id="rId41"/>
    <p:sldId id="299" r:id="rId42"/>
    <p:sldId id="300" r:id="rId43"/>
    <p:sldId id="314" r:id="rId44"/>
    <p:sldId id="301" r:id="rId45"/>
    <p:sldId id="302" r:id="rId46"/>
    <p:sldId id="303" r:id="rId47"/>
    <p:sldId id="304" r:id="rId48"/>
    <p:sldId id="305" r:id="rId49"/>
    <p:sldId id="306" r:id="rId50"/>
    <p:sldId id="307" r:id="rId51"/>
    <p:sldId id="308" r:id="rId52"/>
    <p:sldId id="315" r:id="rId53"/>
    <p:sldId id="309" r:id="rId54"/>
    <p:sldId id="310" r:id="rId55"/>
    <p:sldId id="311" r:id="rId56"/>
    <p:sldId id="312" r:id="rId57"/>
    <p:sldId id="313" r:id="rId58"/>
    <p:sldId id="316" r:id="rId59"/>
    <p:sldId id="317" r:id="rId60"/>
    <p:sldId id="321" r:id="rId61"/>
    <p:sldId id="318" r:id="rId62"/>
    <p:sldId id="319" r:id="rId63"/>
    <p:sldId id="320" r:id="rId64"/>
    <p:sldId id="322" r:id="rId65"/>
    <p:sldId id="323" r:id="rId66"/>
    <p:sldId id="324" r:id="rId67"/>
    <p:sldId id="325" r:id="rId68"/>
    <p:sldId id="326" r:id="rId69"/>
    <p:sldId id="327" r:id="rId70"/>
    <p:sldId id="328" r:id="rId71"/>
    <p:sldId id="329" r:id="rId72"/>
    <p:sldId id="330" r:id="rId73"/>
    <p:sldId id="331" r:id="rId74"/>
    <p:sldId id="332" r:id="rId75"/>
    <p:sldId id="333" r:id="rId76"/>
    <p:sldId id="256" r:id="rId77"/>
    <p:sldId id="287" r:id="rId78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00"/>
    <a:srgbClr val="663300"/>
    <a:srgbClr val="9933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9016" autoAdjust="0"/>
  </p:normalViewPr>
  <p:slideViewPr>
    <p:cSldViewPr>
      <p:cViewPr>
        <p:scale>
          <a:sx n="70" d="100"/>
          <a:sy n="70" d="100"/>
        </p:scale>
        <p:origin x="-1974" y="-5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slide" Target="slides/slide62.xml"/><Relationship Id="rId68" Type="http://schemas.openxmlformats.org/officeDocument/2006/relationships/slide" Target="slides/slide67.xml"/><Relationship Id="rId76" Type="http://schemas.openxmlformats.org/officeDocument/2006/relationships/slide" Target="slides/slide75.xml"/><Relationship Id="rId7" Type="http://schemas.openxmlformats.org/officeDocument/2006/relationships/slide" Target="slides/slide6.xml"/><Relationship Id="rId71" Type="http://schemas.openxmlformats.org/officeDocument/2006/relationships/slide" Target="slides/slide70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slide" Target="slides/slide65.xml"/><Relationship Id="rId74" Type="http://schemas.openxmlformats.org/officeDocument/2006/relationships/slide" Target="slides/slide73.xml"/><Relationship Id="rId79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61" Type="http://schemas.openxmlformats.org/officeDocument/2006/relationships/slide" Target="slides/slide60.xml"/><Relationship Id="rId82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slide" Target="slides/slide59.xml"/><Relationship Id="rId65" Type="http://schemas.openxmlformats.org/officeDocument/2006/relationships/slide" Target="slides/slide64.xml"/><Relationship Id="rId73" Type="http://schemas.openxmlformats.org/officeDocument/2006/relationships/slide" Target="slides/slide72.xml"/><Relationship Id="rId78" Type="http://schemas.openxmlformats.org/officeDocument/2006/relationships/slide" Target="slides/slide77.xml"/><Relationship Id="rId8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slide" Target="slides/slide63.xml"/><Relationship Id="rId69" Type="http://schemas.openxmlformats.org/officeDocument/2006/relationships/slide" Target="slides/slide68.xml"/><Relationship Id="rId77" Type="http://schemas.openxmlformats.org/officeDocument/2006/relationships/slide" Target="slides/slide76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slide" Target="slides/slide71.xml"/><Relationship Id="rId80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slide" Target="slides/slide66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slide" Target="slides/slide61.xml"/><Relationship Id="rId70" Type="http://schemas.openxmlformats.org/officeDocument/2006/relationships/slide" Target="slides/slide69.xml"/><Relationship Id="rId75" Type="http://schemas.openxmlformats.org/officeDocument/2006/relationships/slide" Target="slides/slide74.xml"/><Relationship Id="rId8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A91A78A-6D27-4F41-B1F2-EEDD04F68B0E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16CC0A4-BE8B-4D61-93F2-5C76A2025CC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CC0A4-BE8B-4D61-93F2-5C76A2025CC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CC0A4-BE8B-4D61-93F2-5C76A2025CC5}" type="slidenum">
              <a:rPr lang="ru-RU" smtClean="0"/>
              <a:pPr/>
              <a:t>37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CC0A4-BE8B-4D61-93F2-5C76A2025CC5}" type="slidenum">
              <a:rPr lang="ru-RU" smtClean="0"/>
              <a:pPr/>
              <a:t>38</a:t>
            </a:fld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16CC0A4-BE8B-4D61-93F2-5C76A2025CC5}" type="slidenum">
              <a:rPr lang="ru-RU" smtClean="0"/>
              <a:pPr/>
              <a:t>68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Pr>
        <a:blipFill dpi="0" rotWithShape="0">
          <a:blip r:embed="rId2" cstate="print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1773238"/>
            <a:ext cx="7772400" cy="1470025"/>
          </a:xfrm>
          <a:solidFill>
            <a:srgbClr val="FFFFFF">
              <a:alpha val="70000"/>
            </a:srgbClr>
          </a:solidFill>
          <a:ln w="57150"/>
        </p:spPr>
        <p:txBody>
          <a:bodyPr/>
          <a:lstStyle>
            <a:lvl1pPr>
              <a:defRPr sz="48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/>
        <p:txBody>
          <a:bodyPr/>
          <a:lstStyle>
            <a:lvl1pPr>
              <a:defRPr>
                <a:latin typeface="+mn-lt"/>
              </a:defRPr>
            </a:lvl1pPr>
          </a:lstStyle>
          <a:p>
            <a:fld id="{E7B773D2-143E-4CA4-A5C4-F7A25954F534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BC2DA0F-B39C-4048-8000-4ADEF039665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531B764-2F8C-4225-A9E7-A0F0C09B3371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5B7249AC-B452-4154-89F3-DD4927270B88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1E5E9C3-8DF9-4522-BAA4-24E2C5CB1CC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8CAD51-A831-4511-81AE-68CED950F79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20ACFCD-23F0-41CF-BFEF-F4039D4E82FA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AC8212F-876E-46CC-9686-03E4EBD86FC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A66E811-D9DE-4F9B-8858-18A4F7933A47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8A31D43-6B89-4B37-92B2-5FD3452484A0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4CD5BD-B9E9-4E86-B7D8-1C418E90BEDD}" type="slidenum">
              <a:rPr lang="ru-RU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 descr="9782975b876176144842b490277ebaa1-hcl0i"/>
          <p:cNvPicPr>
            <a:picLocks noChangeAspect="1" noChangeArrowheads="1"/>
          </p:cNvPicPr>
          <p:nvPr/>
        </p:nvPicPr>
        <p:blipFill>
          <a:blip r:embed="rId13" cstate="print"/>
          <a:srcRect/>
          <a:stretch>
            <a:fillRect/>
          </a:stretch>
        </p:blipFill>
        <p:spPr bwMode="auto">
          <a:xfrm>
            <a:off x="0" y="0"/>
            <a:ext cx="9144000" cy="1557338"/>
          </a:xfrm>
          <a:prstGeom prst="rect">
            <a:avLst/>
          </a:prstGeom>
          <a:noFill/>
        </p:spPr>
      </p:pic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solidFill>
            <a:srgbClr val="FFFFFF">
              <a:alpha val="80000"/>
            </a:srgbClr>
          </a:solidFill>
          <a:ln w="9525">
            <a:solidFill>
              <a:srgbClr val="FFFFFF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BD3F69C7-566C-4656-A055-303C4D4CABB0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+mj-lt"/>
          <a:ea typeface="+mj-ea"/>
          <a:cs typeface="+mj-cs"/>
        </a:defRPr>
      </a:lvl1pPr>
      <a:lvl2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2pPr>
      <a:lvl3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3pPr>
      <a:lvl4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4pPr>
      <a:lvl5pPr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5pPr>
      <a:lvl6pPr marL="4572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6pPr>
      <a:lvl7pPr marL="9144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7pPr>
      <a:lvl8pPr marL="13716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8pPr>
      <a:lvl9pPr marL="1828800" algn="r" rtl="0" eaLnBrk="1" fontAlgn="base" hangingPunct="1">
        <a:spcBef>
          <a:spcPct val="0"/>
        </a:spcBef>
        <a:spcAft>
          <a:spcPct val="0"/>
        </a:spcAft>
        <a:defRPr sz="4400" b="1">
          <a:solidFill>
            <a:schemeClr val="tx2"/>
          </a:solidFill>
          <a:latin typeface="Calibri" pitchFamily="34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rgbClr val="663300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rgbClr val="663300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rgbClr val="663300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rgbClr val="663300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3300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3300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3300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3300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rgbClr val="663300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.png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25.png"/><Relationship Id="rId4" Type="http://schemas.openxmlformats.org/officeDocument/2006/relationships/image" Target="../media/image24.pn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png"/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5" Type="http://schemas.openxmlformats.org/officeDocument/2006/relationships/image" Target="../media/image30.png"/><Relationship Id="rId4" Type="http://schemas.openxmlformats.org/officeDocument/2006/relationships/image" Target="../media/image29.png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png"/><Relationship Id="rId2" Type="http://schemas.openxmlformats.org/officeDocument/2006/relationships/image" Target="../media/image36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2.png"/><Relationship Id="rId4" Type="http://schemas.openxmlformats.org/officeDocument/2006/relationships/image" Target="../media/image3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0.png"/><Relationship Id="rId2" Type="http://schemas.openxmlformats.org/officeDocument/2006/relationships/image" Target="../media/image3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42.png"/><Relationship Id="rId4" Type="http://schemas.openxmlformats.org/officeDocument/2006/relationships/image" Target="../media/image41.pn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image" Target="../media/image43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8.png"/><Relationship Id="rId5" Type="http://schemas.openxmlformats.org/officeDocument/2006/relationships/image" Target="../media/image47.png"/><Relationship Id="rId4" Type="http://schemas.openxmlformats.org/officeDocument/2006/relationships/image" Target="../media/image46.png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9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1.png"/><Relationship Id="rId4" Type="http://schemas.openxmlformats.org/officeDocument/2006/relationships/image" Target="../media/image50.pn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png"/><Relationship Id="rId2" Type="http://schemas.openxmlformats.org/officeDocument/2006/relationships/image" Target="../media/image4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5.png"/><Relationship Id="rId5" Type="http://schemas.openxmlformats.org/officeDocument/2006/relationships/image" Target="../media/image54.png"/><Relationship Id="rId4" Type="http://schemas.openxmlformats.org/officeDocument/2006/relationships/image" Target="../media/image53.pn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png"/><Relationship Id="rId2" Type="http://schemas.openxmlformats.org/officeDocument/2006/relationships/image" Target="../media/image56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9.png"/><Relationship Id="rId2" Type="http://schemas.openxmlformats.org/officeDocument/2006/relationships/image" Target="../media/image5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2.png"/><Relationship Id="rId5" Type="http://schemas.openxmlformats.org/officeDocument/2006/relationships/image" Target="../media/image61.png"/><Relationship Id="rId4" Type="http://schemas.openxmlformats.org/officeDocument/2006/relationships/image" Target="../media/image60.png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4.png"/><Relationship Id="rId2" Type="http://schemas.openxmlformats.org/officeDocument/2006/relationships/image" Target="../media/image6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5" Type="http://schemas.openxmlformats.org/officeDocument/2006/relationships/image" Target="../media/image66.png"/><Relationship Id="rId4" Type="http://schemas.openxmlformats.org/officeDocument/2006/relationships/image" Target="../media/image65.png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png"/><Relationship Id="rId2" Type="http://schemas.openxmlformats.org/officeDocument/2006/relationships/image" Target="../media/image6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2.png"/><Relationship Id="rId5" Type="http://schemas.openxmlformats.org/officeDocument/2006/relationships/image" Target="../media/image71.png"/><Relationship Id="rId4" Type="http://schemas.openxmlformats.org/officeDocument/2006/relationships/image" Target="../media/image70.png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3.pn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8.xml.rels><?xml version="1.0" encoding="UTF-8" standalone="yes"?>
<Relationships xmlns="http://schemas.openxmlformats.org/package/2006/relationships"><Relationship Id="rId8" Type="http://schemas.openxmlformats.org/officeDocument/2006/relationships/image" Target="../media/image79.png"/><Relationship Id="rId3" Type="http://schemas.openxmlformats.org/officeDocument/2006/relationships/image" Target="../media/image74.png"/><Relationship Id="rId7" Type="http://schemas.openxmlformats.org/officeDocument/2006/relationships/image" Target="../media/image78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7.png"/><Relationship Id="rId5" Type="http://schemas.openxmlformats.org/officeDocument/2006/relationships/image" Target="../media/image76.png"/><Relationship Id="rId4" Type="http://schemas.openxmlformats.org/officeDocument/2006/relationships/image" Target="../media/image75.png"/></Relationships>
</file>

<file path=ppt/slides/_rels/slide3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1.png"/><Relationship Id="rId2" Type="http://schemas.openxmlformats.org/officeDocument/2006/relationships/image" Target="../media/image80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2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3.png"/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5.png"/><Relationship Id="rId2" Type="http://schemas.openxmlformats.org/officeDocument/2006/relationships/image" Target="../media/image8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7.png"/><Relationship Id="rId4" Type="http://schemas.openxmlformats.org/officeDocument/2006/relationships/image" Target="../media/image86.png"/></Relationships>
</file>

<file path=ppt/slides/_rels/slide4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8.png"/><Relationship Id="rId2" Type="http://schemas.openxmlformats.org/officeDocument/2006/relationships/image" Target="../media/image8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90.png"/><Relationship Id="rId4" Type="http://schemas.openxmlformats.org/officeDocument/2006/relationships/image" Target="../media/image89.png"/></Relationships>
</file>

<file path=ppt/slides/_rels/slide4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6.png"/><Relationship Id="rId3" Type="http://schemas.openxmlformats.org/officeDocument/2006/relationships/image" Target="../media/image91.png"/><Relationship Id="rId7" Type="http://schemas.openxmlformats.org/officeDocument/2006/relationships/image" Target="../media/image95.png"/><Relationship Id="rId2" Type="http://schemas.openxmlformats.org/officeDocument/2006/relationships/image" Target="../media/image8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4.png"/><Relationship Id="rId5" Type="http://schemas.openxmlformats.org/officeDocument/2006/relationships/image" Target="../media/image93.png"/><Relationship Id="rId4" Type="http://schemas.openxmlformats.org/officeDocument/2006/relationships/image" Target="../media/image92.png"/><Relationship Id="rId9" Type="http://schemas.openxmlformats.org/officeDocument/2006/relationships/image" Target="../media/image97.png"/></Relationships>
</file>

<file path=ppt/slides/_rels/slide4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8.png"/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0.png"/><Relationship Id="rId2" Type="http://schemas.openxmlformats.org/officeDocument/2006/relationships/image" Target="../media/image9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2.png"/><Relationship Id="rId4" Type="http://schemas.openxmlformats.org/officeDocument/2006/relationships/image" Target="../media/image101.png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3.png"/><Relationship Id="rId7" Type="http://schemas.openxmlformats.org/officeDocument/2006/relationships/image" Target="../media/image107.png"/><Relationship Id="rId2" Type="http://schemas.openxmlformats.org/officeDocument/2006/relationships/image" Target="../media/image10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6.png"/><Relationship Id="rId5" Type="http://schemas.openxmlformats.org/officeDocument/2006/relationships/image" Target="../media/image105.png"/><Relationship Id="rId4" Type="http://schemas.openxmlformats.org/officeDocument/2006/relationships/image" Target="../media/image104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9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0.png"/></Relationships>
</file>

<file path=ppt/slides/_rels/slide5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1.png"/><Relationship Id="rId2" Type="http://schemas.openxmlformats.org/officeDocument/2006/relationships/image" Target="../media/image10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2.png"/></Relationships>
</file>

<file path=ppt/slides/_rels/slide5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4.png"/><Relationship Id="rId2" Type="http://schemas.openxmlformats.org/officeDocument/2006/relationships/image" Target="../media/image113.png"/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6.png"/><Relationship Id="rId2" Type="http://schemas.openxmlformats.org/officeDocument/2006/relationships/image" Target="../media/image115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8.png"/><Relationship Id="rId4" Type="http://schemas.openxmlformats.org/officeDocument/2006/relationships/image" Target="../media/image117.png"/></Relationships>
</file>

<file path=ppt/slides/_rels/slide5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0.png"/><Relationship Id="rId2" Type="http://schemas.openxmlformats.org/officeDocument/2006/relationships/image" Target="../media/image119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5.png"/><Relationship Id="rId4" Type="http://schemas.openxmlformats.org/officeDocument/2006/relationships/image" Target="../media/image118.png"/></Relationships>
</file>

<file path=ppt/slides/_rels/slide5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2.png"/><Relationship Id="rId2" Type="http://schemas.openxmlformats.org/officeDocument/2006/relationships/image" Target="../media/image121.png"/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4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5.png"/><Relationship Id="rId2" Type="http://schemas.openxmlformats.org/officeDocument/2006/relationships/image" Target="../media/image12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28.png"/><Relationship Id="rId5" Type="http://schemas.openxmlformats.org/officeDocument/2006/relationships/image" Target="../media/image127.png"/><Relationship Id="rId4" Type="http://schemas.openxmlformats.org/officeDocument/2006/relationships/image" Target="../media/image126.png"/></Relationships>
</file>

<file path=ppt/slides/_rels/slide6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4.png"/><Relationship Id="rId3" Type="http://schemas.openxmlformats.org/officeDocument/2006/relationships/image" Target="../media/image123.png"/><Relationship Id="rId7" Type="http://schemas.openxmlformats.org/officeDocument/2006/relationships/image" Target="../media/image133.png"/><Relationship Id="rId2" Type="http://schemas.openxmlformats.org/officeDocument/2006/relationships/image" Target="../media/image129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2.png"/><Relationship Id="rId5" Type="http://schemas.openxmlformats.org/officeDocument/2006/relationships/image" Target="../media/image131.png"/><Relationship Id="rId4" Type="http://schemas.openxmlformats.org/officeDocument/2006/relationships/image" Target="../media/image130.png"/></Relationships>
</file>

<file path=ppt/slides/_rels/slide6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6.png"/><Relationship Id="rId2" Type="http://schemas.openxmlformats.org/officeDocument/2006/relationships/image" Target="../media/image13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9.png"/><Relationship Id="rId5" Type="http://schemas.openxmlformats.org/officeDocument/2006/relationships/image" Target="../media/image138.png"/><Relationship Id="rId4" Type="http://schemas.openxmlformats.org/officeDocument/2006/relationships/image" Target="../media/image137.png"/></Relationships>
</file>

<file path=ppt/slides/_rels/slide6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1.png"/><Relationship Id="rId2" Type="http://schemas.openxmlformats.org/officeDocument/2006/relationships/image" Target="../media/image140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42.png"/><Relationship Id="rId4" Type="http://schemas.openxmlformats.org/officeDocument/2006/relationships/image" Target="../media/image137.png"/></Relationships>
</file>

<file path=ppt/slides/_rels/slide6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4.png"/><Relationship Id="rId2" Type="http://schemas.openxmlformats.org/officeDocument/2006/relationships/image" Target="../media/image143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47.png"/><Relationship Id="rId5" Type="http://schemas.openxmlformats.org/officeDocument/2006/relationships/image" Target="../media/image146.png"/><Relationship Id="rId4" Type="http://schemas.openxmlformats.org/officeDocument/2006/relationships/image" Target="../media/image145.png"/></Relationships>
</file>

<file path=ppt/slides/_rels/slide6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8.png"/><Relationship Id="rId1" Type="http://schemas.openxmlformats.org/officeDocument/2006/relationships/slideLayout" Target="../slideLayouts/slideLayout2.xml"/></Relationships>
</file>

<file path=ppt/slides/_rels/slide6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4.png"/><Relationship Id="rId3" Type="http://schemas.openxmlformats.org/officeDocument/2006/relationships/image" Target="../media/image149.png"/><Relationship Id="rId7" Type="http://schemas.openxmlformats.org/officeDocument/2006/relationships/image" Target="../media/image153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2.png"/><Relationship Id="rId5" Type="http://schemas.openxmlformats.org/officeDocument/2006/relationships/image" Target="../media/image151.png"/><Relationship Id="rId4" Type="http://schemas.openxmlformats.org/officeDocument/2006/relationships/image" Target="../media/image150.png"/></Relationships>
</file>

<file path=ppt/slides/_rels/slide6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4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7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6.png"/><Relationship Id="rId7" Type="http://schemas.openxmlformats.org/officeDocument/2006/relationships/image" Target="../media/image160.png"/><Relationship Id="rId2" Type="http://schemas.openxmlformats.org/officeDocument/2006/relationships/image" Target="../media/image155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9.png"/><Relationship Id="rId5" Type="http://schemas.openxmlformats.org/officeDocument/2006/relationships/image" Target="../media/image158.png"/><Relationship Id="rId4" Type="http://schemas.openxmlformats.org/officeDocument/2006/relationships/image" Target="../media/image157.png"/></Relationships>
</file>

<file path=ppt/slides/_rels/slide7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2.png"/><Relationship Id="rId2" Type="http://schemas.openxmlformats.org/officeDocument/2006/relationships/image" Target="../media/image16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3.png"/></Relationships>
</file>

<file path=ppt/slides/_rels/slide7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69.png"/><Relationship Id="rId3" Type="http://schemas.openxmlformats.org/officeDocument/2006/relationships/image" Target="../media/image165.png"/><Relationship Id="rId7" Type="http://schemas.openxmlformats.org/officeDocument/2006/relationships/image" Target="../media/image168.png"/><Relationship Id="rId2" Type="http://schemas.openxmlformats.org/officeDocument/2006/relationships/image" Target="../media/image16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67.png"/><Relationship Id="rId5" Type="http://schemas.openxmlformats.org/officeDocument/2006/relationships/image" Target="../media/image166.png"/><Relationship Id="rId4" Type="http://schemas.openxmlformats.org/officeDocument/2006/relationships/image" Target="../media/image161.png"/></Relationships>
</file>

<file path=ppt/slides/_rels/slide7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1.png"/><Relationship Id="rId2" Type="http://schemas.openxmlformats.org/officeDocument/2006/relationships/image" Target="../media/image170.png"/><Relationship Id="rId1" Type="http://schemas.openxmlformats.org/officeDocument/2006/relationships/slideLayout" Target="../slideLayouts/slideLayout2.xml"/></Relationships>
</file>

<file path=ppt/slides/_rels/slide7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8.png"/><Relationship Id="rId3" Type="http://schemas.openxmlformats.org/officeDocument/2006/relationships/image" Target="../media/image173.png"/><Relationship Id="rId7" Type="http://schemas.openxmlformats.org/officeDocument/2006/relationships/image" Target="../media/image177.png"/><Relationship Id="rId2" Type="http://schemas.openxmlformats.org/officeDocument/2006/relationships/image" Target="../media/image17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6.png"/><Relationship Id="rId5" Type="http://schemas.openxmlformats.org/officeDocument/2006/relationships/image" Target="../media/image175.png"/><Relationship Id="rId4" Type="http://schemas.openxmlformats.org/officeDocument/2006/relationships/image" Target="../media/image174.png"/></Relationships>
</file>

<file path=ppt/slides/_rels/slide7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0.png"/><Relationship Id="rId2" Type="http://schemas.openxmlformats.org/officeDocument/2006/relationships/image" Target="../media/image179.png"/><Relationship Id="rId1" Type="http://schemas.openxmlformats.org/officeDocument/2006/relationships/slideLayout" Target="../slideLayouts/slideLayout2.xml"/></Relationships>
</file>

<file path=ppt/slides/_rels/slide7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7.xml.rels><?xml version="1.0" encoding="UTF-8" standalone="yes"?>
<Relationships xmlns="http://schemas.openxmlformats.org/package/2006/relationships"><Relationship Id="rId3" Type="http://schemas.openxmlformats.org/officeDocument/2006/relationships/hyperlink" Target="http://dist-tutor.info/mod/resource/view.php?id=22487" TargetMode="External"/><Relationship Id="rId2" Type="http://schemas.openxmlformats.org/officeDocument/2006/relationships/hyperlink" Target="http://www.rza2010.ru/vysota_treugolnika.html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alexlarin.net/ege/2011/C2-2011.pdf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ln/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Использование вычислительного метода для решения задач С2 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3714744" y="3786190"/>
            <a:ext cx="4972040" cy="1285884"/>
          </a:xfrm>
        </p:spPr>
        <p:txBody>
          <a:bodyPr/>
          <a:lstStyle/>
          <a:p>
            <a:r>
              <a:rPr lang="ru-RU" sz="2000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Основные теоретические сведения и формулы, набор опорных задач. Методические указания по обучению. Примеры решения заданий повышенного уровня сложности</a:t>
            </a:r>
            <a:endParaRPr lang="ru-RU" sz="2000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4414" y="5786454"/>
            <a:ext cx="700092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Автор: ученица 11 «А» класса МБОУ г.Астрахани «СОШ № 57»</a:t>
            </a:r>
            <a:r>
              <a:rPr lang="en-US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Иримиа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Регина</a:t>
            </a:r>
          </a:p>
          <a:p>
            <a:pPr algn="ctr"/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dirty="0" err="1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Переяслова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Н.В.</a:t>
            </a:r>
            <a:r>
              <a:rPr lang="ru-RU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schemeClr val="bg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05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 animBg="1"/>
      <p:bldP spid="2051" grpId="0" build="p"/>
      <p:bldP spid="4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Метод параллельных прямых</a:t>
            </a:r>
            <a:endParaRPr lang="ru-RU" dirty="0"/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0" y="1857364"/>
            <a:ext cx="8929718" cy="4043378"/>
          </a:xfrm>
        </p:spPr>
        <p:txBody>
          <a:bodyPr/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Данный метод связан с утверждением о том, что расстояние от точки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до прямой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равно расстоянию до прямой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от произвольной точки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прямой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проходящей через точку 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параллельной прямой </a:t>
            </a:r>
            <a:r>
              <a:rPr lang="ru-RU" sz="2800" b="1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Метод удобен, если искомый перпендикуляр выходит за пределы многогранника. В этом случае его можно заменить перпендикуляром, расположенным внутри многогранника, либо перпендикуляром, длина которого известна.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-24"/>
            <a:ext cx="8229600" cy="1643074"/>
          </a:xfrm>
          <a:solidFill>
            <a:schemeClr val="bg1">
              <a:alpha val="84000"/>
            </a:schemeClr>
          </a:solidFill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Пример 2. В правильной шестиугольной призме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A...F₁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ребра которой равны 1, найти расстояние от точки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прямой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BC₁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Documents and Settings\Admin\Рабочий стол\Безымянный.bmp"/>
          <p:cNvPicPr>
            <a:picLocks noChangeAspect="1" noChangeArrowheads="1"/>
          </p:cNvPicPr>
          <p:nvPr/>
        </p:nvPicPr>
        <p:blipFill>
          <a:blip r:embed="rId3" cstate="print"/>
          <a:srcRect l="50879" t="26041" r="33767" b="45081"/>
          <a:stretch>
            <a:fillRect/>
          </a:stretch>
        </p:blipFill>
        <p:spPr bwMode="auto">
          <a:xfrm>
            <a:off x="5714976" y="1714488"/>
            <a:ext cx="3429024" cy="3627572"/>
          </a:xfrm>
          <a:prstGeom prst="rect">
            <a:avLst/>
          </a:prstGeom>
          <a:noFill/>
        </p:spPr>
      </p:pic>
      <p:cxnSp>
        <p:nvCxnSpPr>
          <p:cNvPr id="8" name="Прямая со стрелкой 7"/>
          <p:cNvCxnSpPr/>
          <p:nvPr/>
        </p:nvCxnSpPr>
        <p:spPr>
          <a:xfrm rot="5400000" flipH="1" flipV="1">
            <a:off x="6857619" y="4072339"/>
            <a:ext cx="1572430" cy="1588"/>
          </a:xfrm>
          <a:prstGeom prst="straightConnector1">
            <a:avLst/>
          </a:prstGeom>
          <a:ln w="34925" cmpd="sng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 rot="16200000" flipH="1" flipV="1">
            <a:off x="8035949" y="3678239"/>
            <a:ext cx="1500198" cy="1588"/>
          </a:xfrm>
          <a:prstGeom prst="straightConnector1">
            <a:avLst/>
          </a:prstGeom>
          <a:ln w="34925" cmpd="sng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/>
          <p:nvPr/>
        </p:nvCxnSpPr>
        <p:spPr>
          <a:xfrm flipV="1">
            <a:off x="7643834" y="2928934"/>
            <a:ext cx="1071570" cy="357190"/>
          </a:xfrm>
          <a:prstGeom prst="straightConnector1">
            <a:avLst/>
          </a:prstGeom>
          <a:ln w="34925" cmpd="sng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0800000" flipV="1">
            <a:off x="7715272" y="4429132"/>
            <a:ext cx="1071570" cy="357190"/>
          </a:xfrm>
          <a:prstGeom prst="straightConnector1">
            <a:avLst/>
          </a:prstGeom>
          <a:ln w="34925" cmpd="sng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7429520" y="2714620"/>
            <a:ext cx="1071570" cy="571504"/>
          </a:xfrm>
          <a:prstGeom prst="straightConnector1">
            <a:avLst/>
          </a:prstGeom>
          <a:ln w="34925" cmpd="sng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Прямоугольник 12"/>
          <p:cNvSpPr/>
          <p:nvPr/>
        </p:nvSpPr>
        <p:spPr>
          <a:xfrm>
            <a:off x="285720" y="1857364"/>
            <a:ext cx="5429288" cy="378565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Решение. В квадрате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BCC₁B₁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диагональ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BC₁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равна        (рис. 5.2).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O₁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— центры нижнего и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верхнего оснований соответственно.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 как 	             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AB = O₁C₁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то </a:t>
            </a:r>
          </a:p>
          <a:p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ABC₁O₁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параллелограмм. Отсюда  		, поэтому расстояние   </a:t>
            </a:r>
          </a:p>
          <a:p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(A; BC₁) = </a:t>
            </a:r>
            <a:r>
              <a:rPr lang="ru-RU" sz="2400" i="1" dirty="0" err="1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(O₁; BC₁)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Из прямоугольного треугольника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BOO₁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находим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 </a:t>
            </a:r>
          </a:p>
        </p:txBody>
      </p:sp>
      <p:pic>
        <p:nvPicPr>
          <p:cNvPr id="23553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205156" y="2262182"/>
            <a:ext cx="438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571604" y="3357562"/>
            <a:ext cx="152331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6" cstate="print"/>
          <a:srcRect t="6637"/>
          <a:stretch>
            <a:fillRect/>
          </a:stretch>
        </p:blipFill>
        <p:spPr bwMode="auto">
          <a:xfrm>
            <a:off x="500033" y="4111952"/>
            <a:ext cx="1643075" cy="3886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" name="Picture 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5191140"/>
            <a:ext cx="438150" cy="381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Documents and Settings\Admin\Рабочий стол\Безымянный.bmp"/>
          <p:cNvPicPr>
            <a:picLocks noChangeAspect="1" noChangeArrowheads="1"/>
          </p:cNvPicPr>
          <p:nvPr/>
        </p:nvPicPr>
        <p:blipFill>
          <a:blip r:embed="rId2" cstate="print"/>
          <a:srcRect l="50879" t="26041" r="33767" b="45081"/>
          <a:stretch>
            <a:fillRect/>
          </a:stretch>
        </p:blipFill>
        <p:spPr bwMode="auto">
          <a:xfrm>
            <a:off x="5714976" y="1714488"/>
            <a:ext cx="3429024" cy="3627572"/>
          </a:xfrm>
          <a:prstGeom prst="rect">
            <a:avLst/>
          </a:prstGeom>
          <a:noFill/>
        </p:spPr>
      </p:pic>
      <p:cxnSp>
        <p:nvCxnSpPr>
          <p:cNvPr id="15" name="Прямая со стрелкой 14"/>
          <p:cNvCxnSpPr/>
          <p:nvPr/>
        </p:nvCxnSpPr>
        <p:spPr>
          <a:xfrm>
            <a:off x="7429520" y="2714620"/>
            <a:ext cx="1071570" cy="571504"/>
          </a:xfrm>
          <a:prstGeom prst="straightConnector1">
            <a:avLst/>
          </a:prstGeom>
          <a:ln w="34925" cmpd="sng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Прямоугольник 17"/>
          <p:cNvSpPr/>
          <p:nvPr/>
        </p:nvSpPr>
        <p:spPr>
          <a:xfrm>
            <a:off x="642910" y="1714488"/>
            <a:ext cx="4786346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треугольнике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BO₁C₁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используя 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теорему косинусов, получаем: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71472" y="2928934"/>
            <a:ext cx="4929222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Находим</a:t>
            </a: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а из треугольника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O₁C₁H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находим высоту: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710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3108" y="2786058"/>
            <a:ext cx="23336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4929198"/>
            <a:ext cx="4705350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710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62800" y="6019800"/>
            <a:ext cx="1981200" cy="838200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71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7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1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471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86842" cy="1143000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Задачи для самостоятельного решения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71406" y="2046309"/>
            <a:ext cx="9001124" cy="4525963"/>
          </a:xfrm>
        </p:spPr>
        <p:txBody>
          <a:bodyPr/>
          <a:lstStyle/>
          <a:p>
            <a:pPr marL="514350" indent="-514350">
              <a:buFontTx/>
              <a:buAutoNum type="arabicPeriod"/>
            </a:pPr>
            <a:r>
              <a:rPr lang="ru-RU" sz="2800" dirty="0" smtClean="0"/>
              <a:t>Высота правильной треугольной призмы </a:t>
            </a:r>
            <a:r>
              <a:rPr lang="ru-RU" sz="2800" i="1" dirty="0" smtClean="0"/>
              <a:t>ABCA</a:t>
            </a:r>
            <a:r>
              <a:rPr lang="ru-RU" sz="2800" i="1" dirty="0" smtClean="0">
                <a:latin typeface="Calibri"/>
              </a:rPr>
              <a:t>₁</a:t>
            </a:r>
            <a:r>
              <a:rPr lang="ru-RU" sz="2800" i="1" dirty="0" smtClean="0"/>
              <a:t>B</a:t>
            </a:r>
            <a:r>
              <a:rPr lang="ru-RU" sz="2800" i="1" dirty="0" smtClean="0">
                <a:latin typeface="Calibri"/>
              </a:rPr>
              <a:t>₁</a:t>
            </a:r>
            <a:r>
              <a:rPr lang="ru-RU" sz="2800" i="1" dirty="0" smtClean="0"/>
              <a:t>C</a:t>
            </a:r>
            <a:r>
              <a:rPr lang="ru-RU" sz="2800" i="1" dirty="0" smtClean="0">
                <a:latin typeface="Calibri"/>
              </a:rPr>
              <a:t>₁</a:t>
            </a:r>
            <a:r>
              <a:rPr lang="ru-RU" sz="2800" dirty="0" smtClean="0"/>
              <a:t> равна 1, а сторона основания равна</a:t>
            </a:r>
            <a:r>
              <a:rPr lang="en-US" sz="2800" dirty="0" smtClean="0"/>
              <a:t> 2</a:t>
            </a:r>
            <a:r>
              <a:rPr lang="ru-RU" sz="2800" dirty="0" smtClean="0"/>
              <a:t>. Найдите расстояние от точки </a:t>
            </a:r>
            <a:r>
              <a:rPr lang="ru-RU" sz="2800" i="1" dirty="0" smtClean="0"/>
              <a:t>A</a:t>
            </a:r>
            <a:r>
              <a:rPr lang="ru-RU" sz="2800" i="1" dirty="0" smtClean="0">
                <a:latin typeface="Calibri"/>
              </a:rPr>
              <a:t>₁</a:t>
            </a:r>
            <a:r>
              <a:rPr lang="ru-RU" sz="2800" i="1" dirty="0" smtClean="0"/>
              <a:t> </a:t>
            </a:r>
            <a:r>
              <a:rPr lang="ru-RU" sz="2800" dirty="0" smtClean="0"/>
              <a:t>до прямой </a:t>
            </a:r>
            <a:r>
              <a:rPr lang="ru-RU" sz="2800" i="1" dirty="0" smtClean="0"/>
              <a:t>BC</a:t>
            </a:r>
            <a:r>
              <a:rPr lang="ru-RU" sz="2800" i="1" dirty="0" smtClean="0">
                <a:latin typeface="Calibri"/>
              </a:rPr>
              <a:t>₁</a:t>
            </a:r>
            <a:r>
              <a:rPr lang="ru-RU" sz="2800" dirty="0" smtClean="0"/>
              <a:t>.           </a:t>
            </a:r>
          </a:p>
          <a:p>
            <a:pPr marL="514350" indent="-514350">
              <a:buAutoNum type="arabicPeriod"/>
            </a:pPr>
            <a:endParaRPr lang="ru-RU" sz="2800" dirty="0" smtClean="0"/>
          </a:p>
          <a:p>
            <a:pPr marL="514350" indent="-514350">
              <a:buFontTx/>
              <a:buAutoNum type="arabicPeriod"/>
            </a:pPr>
            <a:r>
              <a:rPr lang="ru-RU" sz="2800" dirty="0" smtClean="0"/>
              <a:t>В правильной шестиугольной призме </a:t>
            </a:r>
            <a:r>
              <a:rPr lang="ru-RU" sz="2800" i="1" dirty="0" smtClean="0"/>
              <a:t>A...F₁</a:t>
            </a:r>
            <a:r>
              <a:rPr lang="ru-RU" sz="2800" dirty="0" smtClean="0"/>
              <a:t>, все ребра которой равны 1, найдите расстояние от точки A до прямой: а) </a:t>
            </a:r>
            <a:r>
              <a:rPr lang="ru-RU" sz="2800" i="1" dirty="0" smtClean="0"/>
              <a:t>DЕ; </a:t>
            </a:r>
            <a:r>
              <a:rPr lang="ru-RU" sz="2800" dirty="0" smtClean="0"/>
              <a:t>б) </a:t>
            </a:r>
            <a:r>
              <a:rPr lang="ru-RU" sz="2800" i="1" dirty="0" smtClean="0"/>
              <a:t>D₁E₁; </a:t>
            </a:r>
            <a:r>
              <a:rPr lang="ru-RU" sz="2800" dirty="0" smtClean="0"/>
              <a:t>в) </a:t>
            </a:r>
            <a:r>
              <a:rPr lang="ru-RU" sz="2800" i="1" dirty="0" smtClean="0"/>
              <a:t>B₁C₁; </a:t>
            </a:r>
            <a:r>
              <a:rPr lang="ru-RU" sz="2800" dirty="0" smtClean="0"/>
              <a:t>г) </a:t>
            </a:r>
            <a:r>
              <a:rPr lang="ru-RU" sz="2800" i="1" dirty="0" smtClean="0"/>
              <a:t>BE₁; </a:t>
            </a:r>
            <a:r>
              <a:rPr lang="ru-RU" sz="2800" dirty="0" err="1" smtClean="0"/>
              <a:t>д</a:t>
            </a:r>
            <a:r>
              <a:rPr lang="ru-RU" sz="2800" dirty="0" smtClean="0"/>
              <a:t>) </a:t>
            </a:r>
            <a:r>
              <a:rPr lang="ru-RU" sz="2800" i="1" dirty="0" smtClean="0"/>
              <a:t>BC₁; </a:t>
            </a:r>
            <a:r>
              <a:rPr lang="ru-RU" sz="2800" dirty="0" smtClean="0"/>
              <a:t>е) </a:t>
            </a:r>
            <a:r>
              <a:rPr lang="ru-RU" sz="2800" i="1" dirty="0" smtClean="0"/>
              <a:t>CE₁; </a:t>
            </a:r>
            <a:r>
              <a:rPr lang="ru-RU" sz="2800" dirty="0" smtClean="0"/>
              <a:t>ж) </a:t>
            </a:r>
            <a:r>
              <a:rPr lang="ru-RU" sz="2800" i="1" dirty="0" smtClean="0"/>
              <a:t>CF₁; </a:t>
            </a:r>
            <a:r>
              <a:rPr lang="ru-RU" sz="2800" dirty="0" err="1" smtClean="0"/>
              <a:t>з</a:t>
            </a:r>
            <a:r>
              <a:rPr lang="ru-RU" sz="2800" dirty="0" smtClean="0"/>
              <a:t>) </a:t>
            </a:r>
            <a:r>
              <a:rPr lang="ru-RU" sz="2800" i="1" dirty="0" smtClean="0"/>
              <a:t>CB₁.</a:t>
            </a:r>
          </a:p>
          <a:p>
            <a:pPr marL="514350" indent="-514350">
              <a:buAutoNum type="arabicPeriod"/>
            </a:pPr>
            <a:endParaRPr lang="ru-RU" sz="2800" dirty="0" smtClean="0"/>
          </a:p>
          <a:p>
            <a:pPr marL="514350" indent="-514350">
              <a:buAutoNum type="arabicPeriod"/>
            </a:pPr>
            <a:endParaRPr lang="ru-RU" sz="2800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6202940"/>
            <a:ext cx="881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6097684"/>
            <a:ext cx="7196129" cy="546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715272" y="6072206"/>
            <a:ext cx="962025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86842" cy="1143000"/>
          </a:xfrm>
        </p:spPr>
        <p:txBody>
          <a:bodyPr/>
          <a:lstStyle/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Задачи для самостоятельного решения</a:t>
            </a:r>
            <a:endParaRPr lang="ru-RU" sz="4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>
          <a:xfrm>
            <a:off x="142876" y="1689119"/>
            <a:ext cx="9001124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4. В тетраэдре </a:t>
            </a:r>
            <a:r>
              <a:rPr lang="ru-RU" i="1" dirty="0" smtClean="0"/>
              <a:t>ABCD</a:t>
            </a:r>
            <a:r>
              <a:rPr lang="ru-RU" dirty="0" smtClean="0"/>
              <a:t> все ребра равны 1. Найдите расстояние от точки </a:t>
            </a:r>
            <a:r>
              <a:rPr lang="ru-RU" i="1" dirty="0" smtClean="0"/>
              <a:t>A</a:t>
            </a:r>
            <a:r>
              <a:rPr lang="ru-RU" dirty="0" smtClean="0"/>
              <a:t> до прямой, проходящей через точку </a:t>
            </a:r>
            <a:r>
              <a:rPr lang="ru-RU" i="1" dirty="0" smtClean="0"/>
              <a:t>B</a:t>
            </a:r>
            <a:r>
              <a:rPr lang="ru-RU" dirty="0" smtClean="0"/>
              <a:t> и середину ребра </a:t>
            </a:r>
            <a:r>
              <a:rPr lang="ru-RU" i="1" dirty="0" smtClean="0"/>
              <a:t>CD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5. В правильной шестиугольной пирамиде </a:t>
            </a:r>
            <a:r>
              <a:rPr lang="ru-RU" i="1" dirty="0" smtClean="0"/>
              <a:t>SABCDEF</a:t>
            </a:r>
            <a:r>
              <a:rPr lang="ru-RU" dirty="0" smtClean="0"/>
              <a:t> стороны оснований равны 1, а боковые ребра равны 2. Найдите расстояние от точки </a:t>
            </a:r>
            <a:r>
              <a:rPr lang="ru-RU" i="1" dirty="0" smtClean="0"/>
              <a:t>C </a:t>
            </a:r>
            <a:r>
              <a:rPr lang="ru-RU" dirty="0" smtClean="0"/>
              <a:t>до прямой </a:t>
            </a:r>
            <a:r>
              <a:rPr lang="ru-RU" i="1" dirty="0" smtClean="0"/>
              <a:t>SA</a:t>
            </a:r>
            <a:r>
              <a:rPr lang="ru-RU" dirty="0" smtClean="0"/>
              <a:t>.</a:t>
            </a:r>
          </a:p>
          <a:p>
            <a:pPr marL="514350" indent="-514350">
              <a:buNone/>
            </a:pPr>
            <a:endParaRPr lang="ru-RU" dirty="0" smtClean="0"/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6202940"/>
            <a:ext cx="881332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5962650"/>
            <a:ext cx="20669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715436" cy="1143000"/>
          </a:xfrm>
        </p:spPr>
        <p:txBody>
          <a:bodyPr/>
          <a:lstStyle/>
          <a:p>
            <a:r>
              <a:rPr lang="ru-RU" dirty="0" smtClean="0"/>
              <a:t>Расстояние от точки до плоскости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000372"/>
            <a:ext cx="9144000" cy="3857628"/>
          </a:xfrm>
        </p:spPr>
        <p:txBody>
          <a:bodyPr/>
          <a:lstStyle/>
          <a:p>
            <a:pPr algn="ctr">
              <a:buNone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Использование определения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При геометрическом решении задач, опирающемся на определение расстояния от точки до плоскости, учащимся необходимо повторить теоремы, связанные с перпендикулярностью прямых и плоскостей. Кроме того, следует вспомнить свойства правильного шестиугольника, которые будут использованы в задачах с правильными шестиугольными призмами и пирамидами.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1571612"/>
            <a:ext cx="8643966" cy="138499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Расстояние от точки до плоскости, не содержащей эту точку, есть длина отрезка перпендикуляра, опущенного из этой точки на данную плоскость.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</p:spPr>
        <p:txBody>
          <a:bodyPr/>
          <a:lstStyle/>
          <a:p>
            <a:pPr algn="l"/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Пример 3. В правильной шестиугольной призме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A...F₁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, ребра которой равны 1, найти расстояние от точки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до плоскости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A₁B₁C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5572132" cy="5286388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Решение. Прямая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FC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перпендикулярна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AA₁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(объясните), поэтому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перпендикулярна плоскости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A₁AE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(рис. 5.3).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Пусть  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Плоскость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A₁AE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перпендикулярна плоскости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A₁B₁C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содержащей прямую  </a:t>
            </a:r>
            <a:r>
              <a:rPr lang="en-US" sz="2800" i="1" dirty="0" smtClean="0">
                <a:latin typeface="Times New Roman" pitchFamily="18" charset="0"/>
                <a:cs typeface="Times New Roman" pitchFamily="18" charset="0"/>
              </a:rPr>
              <a:t>FC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и пересекает ее по прямой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A₁G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214414" y="4214820"/>
            <a:ext cx="2166941" cy="357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2000240"/>
            <a:ext cx="4071934" cy="398144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6" name="Прямая со стрелкой 5"/>
          <p:cNvCxnSpPr/>
          <p:nvPr/>
        </p:nvCxnSpPr>
        <p:spPr>
          <a:xfrm rot="16200000" flipV="1">
            <a:off x="6750859" y="4607727"/>
            <a:ext cx="714380" cy="642942"/>
          </a:xfrm>
          <a:prstGeom prst="straightConnector1">
            <a:avLst/>
          </a:prstGeom>
          <a:ln w="635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274638"/>
            <a:ext cx="8572560" cy="1143000"/>
          </a:xfrm>
        </p:spPr>
        <p:txBody>
          <a:bodyPr/>
          <a:lstStyle/>
          <a:p>
            <a:pPr algn="l"/>
            <a:r>
              <a:rPr lang="ru-RU" b="0" dirty="0" smtClean="0"/>
              <a:t>  </a:t>
            </a:r>
            <a:endParaRPr lang="ru-RU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571612"/>
            <a:ext cx="8786874" cy="1214446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Пусть </a:t>
            </a:r>
            <a:r>
              <a:rPr lang="ru-RU" sz="2400" i="1" dirty="0" smtClean="0"/>
              <a:t>AH</a:t>
            </a:r>
            <a:r>
              <a:rPr lang="ru-RU" sz="2400" dirty="0" smtClean="0"/>
              <a:t> — высота в треугольнике </a:t>
            </a:r>
            <a:r>
              <a:rPr lang="ru-RU" sz="2400" i="1" dirty="0" smtClean="0"/>
              <a:t>AA₁G</a:t>
            </a:r>
            <a:r>
              <a:rPr lang="ru-RU" sz="2400" dirty="0" smtClean="0"/>
              <a:t>, то есть прямая </a:t>
            </a:r>
            <a:r>
              <a:rPr lang="ru-RU" sz="2400" i="1" dirty="0" smtClean="0"/>
              <a:t>AH</a:t>
            </a:r>
            <a:r>
              <a:rPr lang="ru-RU" sz="2400" dirty="0" smtClean="0"/>
              <a:t> перпендикулярна</a:t>
            </a:r>
            <a:r>
              <a:rPr lang="en-US" sz="2400" dirty="0" smtClean="0"/>
              <a:t> </a:t>
            </a:r>
            <a:r>
              <a:rPr lang="ru-RU" sz="2400" dirty="0" smtClean="0"/>
              <a:t>прямой </a:t>
            </a:r>
            <a:r>
              <a:rPr lang="ru-RU" sz="2400" i="1" dirty="0" smtClean="0"/>
              <a:t>A₁G</a:t>
            </a:r>
            <a:r>
              <a:rPr lang="ru-RU" sz="2400" dirty="0" smtClean="0"/>
              <a:t>,  значит, </a:t>
            </a:r>
            <a:r>
              <a:rPr lang="ru-RU" sz="2400" i="1" dirty="0" smtClean="0"/>
              <a:t>AH     A₁B₁C</a:t>
            </a:r>
            <a:r>
              <a:rPr lang="ru-RU" sz="2400" dirty="0" smtClean="0"/>
              <a:t>. Найдем высоту </a:t>
            </a:r>
            <a:r>
              <a:rPr lang="ru-RU" sz="2400" i="1" dirty="0" smtClean="0"/>
              <a:t>AH</a:t>
            </a:r>
            <a:r>
              <a:rPr lang="ru-RU" sz="2400" dirty="0" smtClean="0"/>
              <a:t>. Так как в прямоугольном</a:t>
            </a:r>
            <a:r>
              <a:rPr lang="en-US" sz="2400" dirty="0" smtClean="0"/>
              <a:t> </a:t>
            </a:r>
            <a:r>
              <a:rPr lang="ru-RU" sz="2400" dirty="0" smtClean="0"/>
              <a:t>треугольнике </a:t>
            </a:r>
            <a:r>
              <a:rPr lang="ru-RU" sz="2400" i="1" dirty="0" smtClean="0"/>
              <a:t>ADE </a:t>
            </a:r>
          </a:p>
          <a:p>
            <a:pPr>
              <a:buNone/>
            </a:pPr>
            <a:endParaRPr lang="ru-RU" sz="2400" dirty="0" smtClean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37068" y="3429000"/>
            <a:ext cx="3506931" cy="3429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143040" y="3500438"/>
            <a:ext cx="257175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0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2714620"/>
            <a:ext cx="4314825" cy="57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8131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162" r="2608" b="74924"/>
          <a:stretch>
            <a:fillRect/>
          </a:stretch>
        </p:blipFill>
        <p:spPr bwMode="auto">
          <a:xfrm rot="10800000" flipH="1" flipV="1">
            <a:off x="97398" y="3143248"/>
            <a:ext cx="6546304" cy="642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3285" t="22797" r="30910" b="47568"/>
          <a:stretch>
            <a:fillRect/>
          </a:stretch>
        </p:blipFill>
        <p:spPr bwMode="auto">
          <a:xfrm>
            <a:off x="2000232" y="3714752"/>
            <a:ext cx="2214578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9156" t="49848" r="62542" b="36474"/>
          <a:stretch>
            <a:fillRect/>
          </a:stretch>
        </p:blipFill>
        <p:spPr bwMode="auto">
          <a:xfrm>
            <a:off x="500034" y="4714884"/>
            <a:ext cx="242886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3"/>
          <p:cNvPicPr>
            <a:picLocks noChangeAspect="1" noChangeArrowheads="1"/>
          </p:cNvPicPr>
          <p:nvPr/>
        </p:nvPicPr>
        <p:blipFill>
          <a:blip r:embed="rId5" cstate="print"/>
          <a:srcRect l="43285" t="56687" r="27580" b="18237"/>
          <a:stretch>
            <a:fillRect/>
          </a:stretch>
        </p:blipFill>
        <p:spPr bwMode="auto">
          <a:xfrm>
            <a:off x="2143108" y="5357826"/>
            <a:ext cx="2500330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5" cstate="print"/>
          <a:srcRect l="8324" t="77204" r="71698"/>
          <a:stretch>
            <a:fillRect/>
          </a:stretch>
        </p:blipFill>
        <p:spPr bwMode="auto">
          <a:xfrm>
            <a:off x="71406" y="6072206"/>
            <a:ext cx="1714512" cy="714356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143636" y="2071678"/>
            <a:ext cx="214314" cy="23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81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8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Метод параллельных прямых и плоскостей</a:t>
            </a:r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142844" y="1600224"/>
            <a:ext cx="9001156" cy="1114396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Данный метод опирается на следующие два утверждения. 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357430"/>
            <a:ext cx="9144000" cy="452431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Расстояние от точки M до плоскости α: 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равно расстоянию до плоскости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α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от произвольной точки P на прямой </a:t>
            </a:r>
            <a:r>
              <a:rPr lang="en-US" sz="3200" b="1" i="1" dirty="0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, которая проходит через точку M и параллельна плоскости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равно расстоянию до плоскости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α 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от произвольной точки P на плоскости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, которая проходит через точку M и параллельна плоскости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build="p"/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/>
          <a:lstStyle/>
          <a:p>
            <a:pPr algn="l"/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Пример 4. В единичном кубе 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A…D₁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 найти расстояние от точки 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C₁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 до плоскости 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AB₁C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5429256" cy="5000660"/>
          </a:xfrm>
        </p:spPr>
        <p:txBody>
          <a:bodyPr/>
          <a:lstStyle/>
          <a:p>
            <a:pPr>
              <a:buNone/>
            </a:pPr>
            <a:r>
              <a:rPr lang="ru-RU" sz="2800" u="sng" dirty="0" smtClean="0">
                <a:latin typeface="Times New Roman" pitchFamily="18" charset="0"/>
                <a:cs typeface="Times New Roman" pitchFamily="18" charset="0"/>
              </a:rPr>
              <a:t>Решение.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Так как прямая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A₁C₁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параллельна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то прямая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A₁C₁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параллельна плоскости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AB₁C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(рис. 5.4). 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Поэтому искомое расстояние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равно расстоянию от произвольной точки прямой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A₁C₁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до плоскости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AB₁C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Обозначим расстояние от центра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O₁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квадрата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A₁B₁C₁D₁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до плоскости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AB₁C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через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2000240"/>
            <a:ext cx="4048125" cy="418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5" name="Прямая со стрелкой 4"/>
          <p:cNvCxnSpPr/>
          <p:nvPr/>
        </p:nvCxnSpPr>
        <p:spPr>
          <a:xfrm rot="10800000" flipV="1">
            <a:off x="6357951" y="3286124"/>
            <a:ext cx="785818" cy="642942"/>
          </a:xfrm>
          <a:prstGeom prst="straightConnector1">
            <a:avLst/>
          </a:prstGeom>
          <a:ln w="34925" cmpd="sng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 rot="19242099">
            <a:off x="6260417" y="3732722"/>
            <a:ext cx="123628" cy="187323"/>
          </a:xfrm>
          <a:prstGeom prst="rect">
            <a:avLst/>
          </a:prstGeom>
          <a:solidFill>
            <a:srgbClr val="FFC0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429388" y="3131106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h</a:t>
            </a:r>
            <a:endParaRPr lang="ru-RU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</a:p>
          <a:p>
            <a:pPr lvl="1"/>
            <a:r>
              <a:rPr lang="ru-RU" dirty="0" smtClean="0"/>
              <a:t>Оценивание</a:t>
            </a:r>
          </a:p>
          <a:p>
            <a:pPr lvl="1"/>
            <a:r>
              <a:rPr lang="ru-RU" dirty="0" smtClean="0"/>
              <a:t>Основные причины неправильного решения задач типа С 2</a:t>
            </a:r>
          </a:p>
          <a:p>
            <a:pPr marL="342900" lvl="1" indent="-342900">
              <a:buFontTx/>
              <a:buChar char="•"/>
            </a:pPr>
            <a:r>
              <a:rPr lang="ru-RU" dirty="0" smtClean="0"/>
              <a:t> Теоретическая и практическая часть</a:t>
            </a:r>
          </a:p>
          <a:p>
            <a:pPr lvl="1"/>
            <a:r>
              <a:rPr lang="ru-RU" dirty="0" smtClean="0"/>
              <a:t>Основные теоремы, применяемые для решения задач типа С 2</a:t>
            </a:r>
          </a:p>
          <a:p>
            <a:pPr lvl="1"/>
            <a:r>
              <a:rPr lang="ru-RU" dirty="0" smtClean="0"/>
              <a:t>Примеры решения задач по теоремам</a:t>
            </a:r>
          </a:p>
          <a:p>
            <a:r>
              <a:rPr lang="ru-RU" dirty="0" smtClean="0"/>
              <a:t>Заключение</a:t>
            </a:r>
          </a:p>
          <a:p>
            <a:pPr lvl="1">
              <a:buNone/>
            </a:pPr>
            <a:endParaRPr lang="ru-RU" dirty="0" smtClean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472518" cy="1143000"/>
          </a:xfrm>
        </p:spPr>
        <p:txBody>
          <a:bodyPr/>
          <a:lstStyle/>
          <a:p>
            <a:pPr algn="l"/>
            <a:r>
              <a:rPr lang="ru-RU" b="0" dirty="0" smtClean="0"/>
              <a:t> </a:t>
            </a:r>
            <a:endParaRPr lang="ru-RU" b="0" dirty="0"/>
          </a:p>
        </p:txBody>
      </p:sp>
      <p:pic>
        <p:nvPicPr>
          <p:cNvPr id="1843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08172" y="1304014"/>
            <a:ext cx="3578735" cy="36966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2"/>
          <p:cNvSpPr txBox="1">
            <a:spLocks/>
          </p:cNvSpPr>
          <p:nvPr/>
        </p:nvSpPr>
        <p:spPr bwMode="auto">
          <a:xfrm>
            <a:off x="71438" y="1600200"/>
            <a:ext cx="5500694" cy="29718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kumimoji="0" lang="ru-RU" sz="23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E</a:t>
            </a: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— основание перпендикуляра, опущенного из точки </a:t>
            </a:r>
            <a:r>
              <a:rPr kumimoji="0" lang="ru-RU" sz="23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O₁</a:t>
            </a: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на прямую </a:t>
            </a:r>
            <a:r>
              <a:rPr kumimoji="0" lang="ru-RU" sz="23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B₁O</a:t>
            </a: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где </a:t>
            </a:r>
            <a:r>
              <a:rPr kumimoji="0" lang="ru-RU" sz="23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 </a:t>
            </a: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— центр квадрата </a:t>
            </a:r>
            <a:r>
              <a:rPr kumimoji="0" lang="ru-RU" sz="23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ABCD</a:t>
            </a: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 Покажем, что </a:t>
            </a:r>
            <a:r>
              <a:rPr kumimoji="0" lang="ru-RU" sz="23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O₁E </a:t>
            </a:r>
            <a:r>
              <a:rPr kumimoji="0" lang="en-US" sz="2300" b="0" i="1" u="none" strike="noStrike" kern="0" cap="none" spc="0" normalizeH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3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23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ru-RU" sz="23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AB₁C</a:t>
            </a: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342900" marR="0" lvl="0" indent="-342900" algn="l" defTabSz="914400" rtl="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Прямая </a:t>
            </a:r>
            <a:r>
              <a:rPr kumimoji="0" lang="ru-RU" sz="23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O₁E</a:t>
            </a: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лежит в плоскости </a:t>
            </a:r>
            <a:r>
              <a:rPr kumimoji="0" lang="ru-RU" sz="23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BB₁D₁D</a:t>
            </a: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а прямая </a:t>
            </a:r>
            <a:r>
              <a:rPr kumimoji="0" lang="ru-RU" sz="23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AC </a:t>
            </a: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перпендикулярна этой плоскости (объясните). Поэтому </a:t>
            </a:r>
            <a:r>
              <a:rPr kumimoji="0" lang="ru-RU" sz="23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O₁E B AC </a:t>
            </a: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и </a:t>
            </a:r>
            <a:r>
              <a:rPr kumimoji="0" lang="ru-RU" sz="23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O₁E</a:t>
            </a: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— перпендикуляр к плоскости </a:t>
            </a:r>
            <a:r>
              <a:rPr kumimoji="0" lang="ru-RU" sz="23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AB₁C</a:t>
            </a: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,  а </a:t>
            </a:r>
            <a:r>
              <a:rPr kumimoji="0" lang="ru-RU" sz="2300" b="0" i="1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O₁E = </a:t>
            </a:r>
            <a:r>
              <a:rPr kumimoji="0" lang="ru-RU" sz="2300" b="0" i="1" u="none" strike="noStrike" kern="0" cap="none" spc="0" normalizeH="0" baseline="0" noProof="0" dirty="0" err="1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h</a:t>
            </a:r>
            <a:r>
              <a:rPr kumimoji="0" lang="ru-RU" sz="2300" b="0" i="0" u="none" strike="noStrike" kern="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4915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9791"/>
          <a:stretch>
            <a:fillRect/>
          </a:stretch>
        </p:blipFill>
        <p:spPr bwMode="auto">
          <a:xfrm>
            <a:off x="-428248" y="4935122"/>
            <a:ext cx="8357834" cy="5655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7137" r="77678" b="36337"/>
          <a:stretch>
            <a:fillRect/>
          </a:stretch>
        </p:blipFill>
        <p:spPr bwMode="auto">
          <a:xfrm>
            <a:off x="7215206" y="5072074"/>
            <a:ext cx="178595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38393" t="47747" r="39285"/>
          <a:stretch>
            <a:fillRect/>
          </a:stretch>
        </p:blipFill>
        <p:spPr bwMode="auto">
          <a:xfrm>
            <a:off x="3071802" y="5368596"/>
            <a:ext cx="1785950" cy="7036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6124575"/>
            <a:ext cx="2085975" cy="733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 rot="19242099">
            <a:off x="6474731" y="2804028"/>
            <a:ext cx="123628" cy="187323"/>
          </a:xfrm>
          <a:prstGeom prst="rect">
            <a:avLst/>
          </a:prstGeom>
          <a:solidFill>
            <a:srgbClr val="FFC000"/>
          </a:solidFill>
          <a:ln>
            <a:solidFill>
              <a:srgbClr val="FF99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-32" y="6243600"/>
            <a:ext cx="3214678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Искомое расстояние равно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687986" y="235743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h</a:t>
            </a:r>
            <a:endParaRPr lang="ru-RU" dirty="0">
              <a:solidFill>
                <a:srgbClr val="FF000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 flipV="1">
            <a:off x="6500826" y="2428868"/>
            <a:ext cx="785818" cy="642942"/>
          </a:xfrm>
          <a:prstGeom prst="straightConnector1">
            <a:avLst/>
          </a:prstGeom>
          <a:ln w="34925" cmpd="sng">
            <a:solidFill>
              <a:srgbClr val="FF99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391400" y="6096000"/>
            <a:ext cx="1752600" cy="762000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2786058"/>
            <a:ext cx="214314" cy="2390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1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491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1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11" grpId="0"/>
      <p:bldP spid="12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Метод объемов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0" y="1600201"/>
            <a:ext cx="9144000" cy="2757494"/>
          </a:xfrm>
          <a:solidFill>
            <a:srgbClr val="FFC000"/>
          </a:solidFill>
        </p:spPr>
        <p:txBody>
          <a:bodyPr/>
          <a:lstStyle/>
          <a:p>
            <a:pPr>
              <a:buNone/>
            </a:pP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Если объем пирамиды ABCM равен V, то расстояние от точки M до плоскости, содержащей треугольник ABC, вычисляют по формуле</a:t>
            </a:r>
          </a:p>
          <a:p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rgbClr val="D9C3A5">
                <a:tint val="50000"/>
                <a:satMod val="180000"/>
              </a:srgbClr>
            </a:duotone>
          </a:blip>
          <a:srcRect/>
          <a:stretch>
            <a:fillRect/>
          </a:stretch>
        </p:blipFill>
        <p:spPr bwMode="auto">
          <a:xfrm>
            <a:off x="2714612" y="3197152"/>
            <a:ext cx="3214710" cy="998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4396941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В общем случае рассматривают равенство объемов одной фигуры, выраженных двумя независимыми способами.</a:t>
            </a:r>
          </a:p>
          <a:p>
            <a:pPr algn="ctr"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Отметим, что при данном методе нет необходимости в проведении перпендикуляра из точки на плоскость и его обоснования.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3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4" grpId="0" uiExpand="1" build="p" animBg="1"/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274638"/>
            <a:ext cx="8472518" cy="1143000"/>
          </a:xfrm>
        </p:spPr>
        <p:txBody>
          <a:bodyPr/>
          <a:lstStyle/>
          <a:p>
            <a:pPr algn="l"/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Пример 5. Ребро куба 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A…D₁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 равно 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. Найти расстояние от точки 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 до плоскости 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BDC₁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5500694" cy="2614618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Решение. Искомое расстояние равно высоте </a:t>
            </a:r>
            <a:r>
              <a:rPr lang="ru-RU" sz="2800" i="1" dirty="0" smtClean="0"/>
              <a:t>CQ</a:t>
            </a:r>
            <a:r>
              <a:rPr lang="ru-RU" sz="2800" dirty="0" smtClean="0"/>
              <a:t> (рис. 5.5), опущенной в пирамиде </a:t>
            </a:r>
            <a:r>
              <a:rPr lang="ru-RU" sz="2800" i="1" dirty="0" smtClean="0"/>
              <a:t>BCDC</a:t>
            </a:r>
            <a:r>
              <a:rPr lang="ru-RU" sz="2800" i="1" dirty="0" smtClean="0">
                <a:latin typeface="Calibri"/>
              </a:rPr>
              <a:t>₁</a:t>
            </a:r>
            <a:r>
              <a:rPr lang="ru-RU" sz="2800" dirty="0" smtClean="0"/>
              <a:t> из вершины </a:t>
            </a:r>
            <a:r>
              <a:rPr lang="ru-RU" sz="2800" i="1" dirty="0" smtClean="0"/>
              <a:t>C</a:t>
            </a:r>
            <a:r>
              <a:rPr lang="ru-RU" sz="2800" dirty="0" smtClean="0"/>
              <a:t> на основание </a:t>
            </a:r>
            <a:r>
              <a:rPr lang="ru-RU" sz="2800" i="1" dirty="0" smtClean="0"/>
              <a:t>BDC</a:t>
            </a:r>
            <a:r>
              <a:rPr lang="ru-RU" sz="2800" i="1" dirty="0" smtClean="0">
                <a:latin typeface="Calibri"/>
              </a:rPr>
              <a:t>₁</a:t>
            </a:r>
            <a:r>
              <a:rPr lang="ru-RU" sz="2800" dirty="0" smtClean="0">
                <a:latin typeface="Calibri"/>
              </a:rPr>
              <a:t>.</a:t>
            </a:r>
            <a:r>
              <a:rPr lang="ru-RU" sz="2800" dirty="0" smtClean="0"/>
              <a:t> </a:t>
            </a:r>
            <a:endParaRPr lang="en-US" sz="2800" dirty="0" smtClean="0"/>
          </a:p>
          <a:p>
            <a:pPr>
              <a:buNone/>
            </a:pPr>
            <a:r>
              <a:rPr lang="ru-RU" sz="2800" dirty="0" smtClean="0"/>
              <a:t>Объем этой пирамиды равен</a:t>
            </a:r>
            <a:endParaRPr lang="ru-RU" sz="2800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23968" y="1543063"/>
            <a:ext cx="3520031" cy="3529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4271973"/>
            <a:ext cx="4812202" cy="8001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42844" y="5072074"/>
            <a:ext cx="85725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другой стороны, так как треугольник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BDC₁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равносторонний со стороной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   то объем пирамиды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BCDC₁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равен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572396" y="5072074"/>
            <a:ext cx="609600" cy="361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5857892"/>
            <a:ext cx="4695825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9" name="Прямая со стрелкой 8"/>
          <p:cNvCxnSpPr/>
          <p:nvPr/>
        </p:nvCxnSpPr>
        <p:spPr>
          <a:xfrm rot="10800000">
            <a:off x="7858148" y="3357562"/>
            <a:ext cx="857256" cy="571504"/>
          </a:xfrm>
          <a:prstGeom prst="straightConnector1">
            <a:avLst/>
          </a:prstGeom>
          <a:ln w="635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6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Приравнивая объемы: 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находим: </a:t>
            </a: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2214554"/>
            <a:ext cx="2664042" cy="1096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3429000"/>
            <a:ext cx="2071702" cy="1159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96194" y="6072206"/>
            <a:ext cx="1676400" cy="71437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23968" y="1543063"/>
            <a:ext cx="3520031" cy="35290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Метод подобия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571612"/>
            <a:ext cx="8229600" cy="1543048"/>
          </a:xfrm>
          <a:solidFill>
            <a:srgbClr val="FFC000"/>
          </a:solidFill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прямая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MM₁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пересекает плоскость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точке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тогда расстояния от точек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M₁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плоскости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связаны пропорцией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3071810"/>
            <a:ext cx="1285884" cy="914701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24020" y="4071942"/>
            <a:ext cx="5905500" cy="447675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</p:pic>
      <p:pic>
        <p:nvPicPr>
          <p:cNvPr id="8196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00364" y="4214818"/>
            <a:ext cx="2190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10115" y="4214819"/>
            <a:ext cx="219075" cy="142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214282" y="4929198"/>
            <a:ext cx="371477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частности, если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=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то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ρ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(рис. 5.6, а и б).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8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4396171"/>
            <a:ext cx="4786346" cy="24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81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81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1" animBg="1"/>
      <p:bldP spid="3" grpId="0" uiExpand="1" build="p" animBg="1"/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736"/>
            <a:ext cx="8229600" cy="2286016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Отсюда легко находить искомое расстояние  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 точки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плоскости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 известному другому расстоянию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689395" y="1857364"/>
            <a:ext cx="1311233" cy="846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357422" y="3643314"/>
            <a:ext cx="4786346" cy="24618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0" y="6211693"/>
            <a:ext cx="9144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общем случае подобные треугольники могут быть расположены в разных плоскостях, которые перпендикулярны плоскости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0"/>
            <a:ext cx="8472518" cy="1417638"/>
          </a:xfrm>
        </p:spPr>
        <p:txBody>
          <a:bodyPr/>
          <a:lstStyle/>
          <a:p>
            <a:pPr algn="l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Пример 6. В правильной шестиугольной пирамиде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MABCDEF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, стороны основания которой равны 1, а боковые ребра равны 4, найти расстояние от середины ребра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до плоскости грани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EMD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" y="1643050"/>
            <a:ext cx="8501122" cy="1857388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Решение. В правильном шестиугольнике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</a:t>
            </a:r>
          </a:p>
          <a:p>
            <a:pPr>
              <a:buNone/>
            </a:pPr>
            <a:endParaRPr lang="ru-RU" sz="28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2285991"/>
            <a:ext cx="4786314" cy="41448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2225908"/>
            <a:ext cx="1357322" cy="475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1785926"/>
            <a:ext cx="2500343" cy="3421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71438" y="2714620"/>
            <a:ext cx="4572000" cy="2677656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центр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ABCDEF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(рис. 5.7).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Тогда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MO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высота пирамиды. Из прямоугольного треугольника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MOD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получаем 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прямоугольного треугольника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MDL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находим апофему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ML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: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28596" y="5786454"/>
            <a:ext cx="3590925" cy="876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324093" y="4214818"/>
            <a:ext cx="124777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Прямая со стрелкой 9"/>
          <p:cNvCxnSpPr/>
          <p:nvPr/>
        </p:nvCxnSpPr>
        <p:spPr>
          <a:xfrm>
            <a:off x="6572264" y="4786322"/>
            <a:ext cx="1714512" cy="285752"/>
          </a:xfrm>
          <a:prstGeom prst="straightConnector1">
            <a:avLst/>
          </a:prstGeom>
          <a:ln w="635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  <p:bldP spid="7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71470" y="1571612"/>
            <a:ext cx="5214974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Высота пирамиды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MO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перпендикулярна плоскости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основания, поэтому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MO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Апофема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ML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DE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значит,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  MOL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признаку перпендикулярности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плоскостей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MOL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DME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Поэтому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высота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треугольника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MOL</a:t>
            </a:r>
            <a:endParaRPr lang="ru-RU" sz="2400" i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перпендикулярна плоскости </a:t>
            </a:r>
            <a:r>
              <a:rPr lang="en-US" sz="2400" i="1" dirty="0" smtClean="0">
                <a:latin typeface="Times New Roman" pitchFamily="18" charset="0"/>
                <a:cs typeface="Times New Roman" pitchFamily="18" charset="0"/>
              </a:rPr>
              <a:t>DME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52" y="1571612"/>
            <a:ext cx="4286248" cy="3711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71817" y="2571744"/>
            <a:ext cx="2571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43057" y="3000372"/>
            <a:ext cx="2571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29073" y="3000372"/>
            <a:ext cx="2571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0" y="5357826"/>
            <a:ext cx="8643966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Из прямоугольного треугольника MOL, в котором                                 получаем:</a:t>
            </a:r>
            <a:endParaRPr lang="ru-RU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5214950"/>
            <a:ext cx="1676400" cy="704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0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85918" y="5953148"/>
            <a:ext cx="4038600" cy="76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3905255"/>
            <a:ext cx="257175" cy="238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2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8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5357818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середина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Опустим из точки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перпендикуляры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TK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TQ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прямую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плоскость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MDE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соответственно. Прямоугольные треугольники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TKQ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OLH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подобны (объясните), поэтому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Расстояние от точки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T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 прямой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DE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равно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857784" y="1571612"/>
            <a:ext cx="4286248" cy="37118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57554" y="3500438"/>
            <a:ext cx="1190625" cy="600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14480" y="4786322"/>
            <a:ext cx="2247900" cy="609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3" name="Прямоугольник 12"/>
          <p:cNvSpPr/>
          <p:nvPr/>
        </p:nvSpPr>
        <p:spPr>
          <a:xfrm>
            <a:off x="71438" y="5500702"/>
            <a:ext cx="678657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663300"/>
                </a:solidFill>
              </a:rPr>
              <a:t>поэтому расстояние от точки </a:t>
            </a:r>
            <a:r>
              <a:rPr lang="ru-RU" i="1" dirty="0" smtClean="0">
                <a:solidFill>
                  <a:srgbClr val="663300"/>
                </a:solidFill>
              </a:rPr>
              <a:t>T</a:t>
            </a:r>
            <a:r>
              <a:rPr lang="ru-RU" dirty="0" smtClean="0">
                <a:solidFill>
                  <a:srgbClr val="663300"/>
                </a:solidFill>
              </a:rPr>
              <a:t> до плоскости </a:t>
            </a:r>
            <a:r>
              <a:rPr lang="ru-RU" i="1" dirty="0" smtClean="0">
                <a:solidFill>
                  <a:srgbClr val="663300"/>
                </a:solidFill>
              </a:rPr>
              <a:t>EMD</a:t>
            </a:r>
            <a:r>
              <a:rPr lang="ru-RU" dirty="0" smtClean="0">
                <a:solidFill>
                  <a:srgbClr val="663300"/>
                </a:solidFill>
              </a:rPr>
              <a:t> равно</a:t>
            </a:r>
            <a:endParaRPr lang="ru-RU" dirty="0">
              <a:solidFill>
                <a:srgbClr val="663300"/>
              </a:solidFill>
            </a:endParaRPr>
          </a:p>
        </p:txBody>
      </p:sp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90629" y="5900760"/>
            <a:ext cx="3952875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3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429520" y="6072206"/>
            <a:ext cx="1628775" cy="71437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13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Задачи для самостоятельного решения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043510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5. В кубе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A…D₁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, ребро которого равно 4, точки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— середины ребер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B₁C₁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соответственно, а точка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P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лежит на ребре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и  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CP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= 3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PD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Найдите расстояние от точки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A₁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до плоскости треугольника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EPF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6. Дан правильный тетраэдр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 ребром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Найдите расстояние от вершины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до плоскости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BDC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7. В правильной четырехугольной пирамиде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PABCD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сторона основания равна 3, высота 2. Найдите расстояние от вершины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 до грани </a:t>
            </a:r>
            <a:r>
              <a:rPr lang="ru-RU" sz="2800" i="1" dirty="0" smtClean="0">
                <a:latin typeface="Times New Roman" pitchFamily="18" charset="0"/>
                <a:cs typeface="Times New Roman" pitchFamily="18" charset="0"/>
              </a:rPr>
              <a:t>PCD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929454" y="3429000"/>
            <a:ext cx="419100" cy="409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/>
          <a:srcRect l="18072" r="33358"/>
          <a:stretch>
            <a:fillRect/>
          </a:stretch>
        </p:blipFill>
        <p:spPr bwMode="auto">
          <a:xfrm>
            <a:off x="1571604" y="5857892"/>
            <a:ext cx="3071834" cy="714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571472" y="6072206"/>
            <a:ext cx="881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Задание С2 Единого государственного экзамена вот уже два года  представляло стереометрическую задачу на определение расстояний 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или углов в пространстве между объектами, связанными с некоторым многогранником.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 задания С2 оценивается 2 баллами. Один бал начисляется за правильное построение или описание искомого угла или расстояния. Еще один бал начислялся за правильно проведенные вычисления и верный ответ.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итогам ЕГЭ-2010 только около 4% представленных решений были оценены в два балла. Основные проблемы: неумение строить линейные углы и проекции, ошибки в определении вида треугольника, вычислительные ошибки. Многие выпускники демонстрировали непонимание нахождения угла между прямой и плоскостью.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решении заданий выпускники показали недостаточное 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представление о расположении перпендикуляра при нахождении </a:t>
            </a:r>
          </a:p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расстояния от точки до прямой.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6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2800" dirty="0" smtClean="0"/>
              <a:t>Расстояние между скрещивающимися прямыми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357298"/>
            <a:ext cx="9144000" cy="928694"/>
          </a:xfrm>
          <a:solidFill>
            <a:srgbClr val="FFC000"/>
          </a:solidFill>
        </p:spPr>
        <p:txBody>
          <a:bodyPr/>
          <a:lstStyle/>
          <a:p>
            <a:pPr>
              <a:buNone/>
            </a:pPr>
            <a:r>
              <a:rPr lang="ru-RU" sz="2800" dirty="0" smtClean="0"/>
              <a:t>Расстояние между двумя скрещивающимися прямыми равно длине отрезка их общего перпендикуляра.</a:t>
            </a:r>
          </a:p>
          <a:p>
            <a:pPr>
              <a:buNone/>
            </a:pP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2285992"/>
            <a:ext cx="8929718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u="sng" dirty="0" smtClean="0"/>
              <a:t>Использование определения</a:t>
            </a:r>
          </a:p>
          <a:p>
            <a:pPr algn="ctr"/>
            <a:r>
              <a:rPr lang="ru-RU" dirty="0" smtClean="0"/>
              <a:t>Первый способ нахождения расстояния между скрещивающимися прямыми состоит в построении их общего перпендикуляра и вычислении его длины.</a:t>
            </a:r>
          </a:p>
          <a:p>
            <a:pPr algn="ctr"/>
            <a:r>
              <a:rPr lang="ru-RU" dirty="0" smtClean="0"/>
              <a:t>Здесь уместно напомнить учащимся определение и теоремы, связанные с перпендикулярностью прямой и плоскости. Для выработки умений и навыков в решении задач данного типа удобно использовать изображение единичного куба </a:t>
            </a:r>
            <a:r>
              <a:rPr lang="ru-RU" i="1" dirty="0" smtClean="0"/>
              <a:t>A…D</a:t>
            </a:r>
            <a:r>
              <a:rPr lang="ru-RU" i="1" dirty="0" smtClean="0">
                <a:latin typeface="Calibri"/>
              </a:rPr>
              <a:t>₁</a:t>
            </a:r>
            <a:r>
              <a:rPr lang="ru-RU" dirty="0" smtClean="0"/>
              <a:t>. Можно использовать систему подготовительных задач, при этом следует </a:t>
            </a:r>
          </a:p>
          <a:p>
            <a:pPr algn="ctr"/>
            <a:r>
              <a:rPr lang="ru-RU" dirty="0" smtClean="0"/>
              <a:t>обратить внимание на случаи, когда скрещивающиеся прямые перпендикулярны и не перпендикулярны.</a:t>
            </a:r>
            <a:endParaRPr lang="ru-RU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857760"/>
            <a:ext cx="91440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1. Указать для прямой </a:t>
            </a:r>
            <a:r>
              <a:rPr lang="ru-RU" i="1" dirty="0" smtClean="0"/>
              <a:t>AA</a:t>
            </a:r>
            <a:r>
              <a:rPr lang="ru-RU" i="1" dirty="0" smtClean="0">
                <a:latin typeface="Calibri"/>
              </a:rPr>
              <a:t>₁</a:t>
            </a:r>
            <a:r>
              <a:rPr lang="ru-RU" i="1" dirty="0" smtClean="0"/>
              <a:t> </a:t>
            </a:r>
            <a:r>
              <a:rPr lang="ru-RU" dirty="0" smtClean="0"/>
              <a:t>скрещивающиеся прямые.</a:t>
            </a:r>
          </a:p>
          <a:p>
            <a:r>
              <a:rPr lang="ru-RU" dirty="0" smtClean="0"/>
              <a:t>2. Найти общий перпендикуляр и дать этому обоснование для прямых: а) </a:t>
            </a:r>
            <a:r>
              <a:rPr lang="ru-RU" i="1" dirty="0" smtClean="0"/>
              <a:t>AA</a:t>
            </a:r>
            <a:r>
              <a:rPr lang="ru-RU" i="1" dirty="0" smtClean="0">
                <a:latin typeface="Calibri"/>
              </a:rPr>
              <a:t>₁</a:t>
            </a:r>
            <a:r>
              <a:rPr lang="ru-RU" i="1" dirty="0" smtClean="0"/>
              <a:t> </a:t>
            </a:r>
            <a:r>
              <a:rPr lang="ru-RU" dirty="0" smtClean="0"/>
              <a:t>и </a:t>
            </a:r>
            <a:r>
              <a:rPr lang="ru-RU" i="1" dirty="0" smtClean="0"/>
              <a:t>BC</a:t>
            </a:r>
            <a:r>
              <a:rPr lang="ru-RU" dirty="0" smtClean="0"/>
              <a:t>; б) </a:t>
            </a:r>
            <a:r>
              <a:rPr lang="ru-RU" i="1" dirty="0" smtClean="0"/>
              <a:t>AA</a:t>
            </a:r>
            <a:r>
              <a:rPr lang="ru-RU" i="1" dirty="0" smtClean="0">
                <a:latin typeface="Calibri"/>
              </a:rPr>
              <a:t>₁</a:t>
            </a:r>
            <a:r>
              <a:rPr lang="ru-RU" i="1" dirty="0" smtClean="0"/>
              <a:t> </a:t>
            </a:r>
            <a:r>
              <a:rPr lang="ru-RU" dirty="0" smtClean="0"/>
              <a:t>и </a:t>
            </a:r>
            <a:r>
              <a:rPr lang="ru-RU" i="1" dirty="0" smtClean="0"/>
              <a:t>BD</a:t>
            </a:r>
            <a:r>
              <a:rPr lang="ru-RU" dirty="0" smtClean="0"/>
              <a:t>; в) </a:t>
            </a:r>
            <a:r>
              <a:rPr lang="ru-RU" i="1" dirty="0" smtClean="0"/>
              <a:t>AB</a:t>
            </a:r>
            <a:r>
              <a:rPr lang="ru-RU" dirty="0" smtClean="0"/>
              <a:t> и </a:t>
            </a:r>
            <a:r>
              <a:rPr lang="ru-RU" i="1" dirty="0" smtClean="0"/>
              <a:t>DD</a:t>
            </a:r>
            <a:r>
              <a:rPr lang="ru-RU" i="1" dirty="0" smtClean="0">
                <a:latin typeface="Calibri"/>
              </a:rPr>
              <a:t>₁</a:t>
            </a:r>
            <a:r>
              <a:rPr lang="ru-RU" dirty="0" smtClean="0"/>
              <a:t>; г) </a:t>
            </a:r>
            <a:r>
              <a:rPr lang="ru-RU" i="1" dirty="0" smtClean="0"/>
              <a:t>AB</a:t>
            </a:r>
            <a:r>
              <a:rPr lang="ru-RU" dirty="0" smtClean="0"/>
              <a:t> и </a:t>
            </a:r>
            <a:r>
              <a:rPr lang="ru-RU" i="1" dirty="0" smtClean="0"/>
              <a:t>DC</a:t>
            </a:r>
            <a:r>
              <a:rPr lang="ru-RU" i="1" dirty="0" smtClean="0">
                <a:latin typeface="Calibri"/>
              </a:rPr>
              <a:t>₁</a:t>
            </a:r>
            <a:r>
              <a:rPr lang="ru-RU" dirty="0" smtClean="0"/>
              <a:t>.</a:t>
            </a:r>
          </a:p>
          <a:p>
            <a:r>
              <a:rPr lang="ru-RU" dirty="0" smtClean="0"/>
              <a:t>3. Найти расстояние от прямой </a:t>
            </a:r>
            <a:r>
              <a:rPr lang="ru-RU" i="1" dirty="0" smtClean="0"/>
              <a:t>AA</a:t>
            </a:r>
            <a:r>
              <a:rPr lang="ru-RU" i="1" dirty="0" smtClean="0">
                <a:latin typeface="Calibri"/>
              </a:rPr>
              <a:t>₁</a:t>
            </a:r>
            <a:r>
              <a:rPr lang="ru-RU" dirty="0" smtClean="0"/>
              <a:t> до прямой: а) </a:t>
            </a:r>
            <a:r>
              <a:rPr lang="ru-RU" i="1" dirty="0" smtClean="0"/>
              <a:t>CD</a:t>
            </a:r>
            <a:r>
              <a:rPr lang="ru-RU" dirty="0" smtClean="0"/>
              <a:t>; б) </a:t>
            </a:r>
            <a:r>
              <a:rPr lang="ru-RU" i="1" dirty="0" smtClean="0"/>
              <a:t>C</a:t>
            </a:r>
            <a:r>
              <a:rPr lang="ru-RU" i="1" dirty="0" smtClean="0">
                <a:latin typeface="Calibri"/>
              </a:rPr>
              <a:t>₁</a:t>
            </a:r>
            <a:r>
              <a:rPr lang="ru-RU" i="1" dirty="0" smtClean="0"/>
              <a:t>D</a:t>
            </a:r>
            <a:r>
              <a:rPr lang="ru-RU" i="1" dirty="0" smtClean="0">
                <a:latin typeface="Calibri"/>
              </a:rPr>
              <a:t>₁</a:t>
            </a:r>
            <a:r>
              <a:rPr lang="ru-RU" dirty="0" smtClean="0"/>
              <a:t>; в) </a:t>
            </a:r>
            <a:r>
              <a:rPr lang="ru-RU" i="1" dirty="0" smtClean="0"/>
              <a:t>B</a:t>
            </a:r>
            <a:r>
              <a:rPr lang="ru-RU" i="1" dirty="0" smtClean="0">
                <a:latin typeface="Calibri"/>
              </a:rPr>
              <a:t>₁</a:t>
            </a:r>
            <a:r>
              <a:rPr lang="ru-RU" i="1" dirty="0" smtClean="0"/>
              <a:t>C</a:t>
            </a:r>
            <a:r>
              <a:rPr lang="ru-RU" i="1" dirty="0" smtClean="0">
                <a:latin typeface="Calibri"/>
              </a:rPr>
              <a:t>₁</a:t>
            </a:r>
            <a:r>
              <a:rPr lang="ru-RU" dirty="0" smtClean="0"/>
              <a:t>; г) </a:t>
            </a:r>
            <a:r>
              <a:rPr lang="ru-RU" i="1" dirty="0" smtClean="0"/>
              <a:t>DC</a:t>
            </a:r>
            <a:r>
              <a:rPr lang="ru-RU" i="1" dirty="0" smtClean="0">
                <a:latin typeface="Calibri"/>
              </a:rPr>
              <a:t>₁</a:t>
            </a:r>
            <a:r>
              <a:rPr lang="ru-RU" dirty="0" smtClean="0"/>
              <a:t>; </a:t>
            </a:r>
            <a:r>
              <a:rPr lang="ru-RU" dirty="0" err="1" smtClean="0"/>
              <a:t>д</a:t>
            </a:r>
            <a:r>
              <a:rPr lang="ru-RU" dirty="0" smtClean="0"/>
              <a:t>) </a:t>
            </a:r>
            <a:r>
              <a:rPr lang="ru-RU" i="1" dirty="0" smtClean="0"/>
              <a:t>D</a:t>
            </a:r>
            <a:r>
              <a:rPr lang="ru-RU" i="1" dirty="0" smtClean="0">
                <a:latin typeface="Calibri"/>
              </a:rPr>
              <a:t>₁</a:t>
            </a:r>
            <a:r>
              <a:rPr lang="ru-RU" i="1" dirty="0" smtClean="0"/>
              <a:t>C</a:t>
            </a:r>
            <a:r>
              <a:rPr lang="ru-RU" dirty="0" smtClean="0"/>
              <a:t>; е) </a:t>
            </a:r>
            <a:r>
              <a:rPr lang="ru-RU" i="1" dirty="0" smtClean="0"/>
              <a:t>BD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этот перечень простейших задач о нахождении расстояния полезно включать параллельные прямые и пересекающиеся прямые.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  <p:bldP spid="4" grpId="0"/>
      <p:bldP spid="5" grpId="0"/>
    </p:bld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Пример 7. В правильной четырехугольной пирамиде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SABCD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, все ребра которой равны 1, найти расстояние между прямыми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SA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786874" cy="4525963"/>
          </a:xfrm>
        </p:spPr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Решение. Пусть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основание перпендикуляра (рис. 5.8), опущенного из точки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ребро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SA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Так как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AOS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(объясните), то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OE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929454" y="2786058"/>
            <a:ext cx="3048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00298" y="2786058"/>
            <a:ext cx="304800" cy="266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142876" y="3164680"/>
            <a:ext cx="5429256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Таким образом, </a:t>
            </a:r>
            <a:r>
              <a:rPr lang="ru-RU" sz="24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OE</a:t>
            </a:r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— общий перпендикуляр к скрещивающимся прямым </a:t>
            </a:r>
            <a:r>
              <a:rPr lang="ru-RU" sz="24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SA</a:t>
            </a:r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. Найдем его длину как высоту </a:t>
            </a:r>
            <a:r>
              <a:rPr lang="ru-RU" sz="24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OE</a:t>
            </a:r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прямоугольного треугольника </a:t>
            </a:r>
            <a:r>
              <a:rPr lang="ru-RU" sz="2400" i="1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AOS</a:t>
            </a:r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. Так как </a:t>
            </a:r>
          </a:p>
        </p:txBody>
      </p:sp>
      <p:pic>
        <p:nvPicPr>
          <p:cNvPr id="1433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3071810"/>
            <a:ext cx="3369966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0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5720" y="5143512"/>
            <a:ext cx="2181225" cy="619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1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5072074"/>
            <a:ext cx="2686050" cy="79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4342" name="Picture 6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2842" y="6357958"/>
            <a:ext cx="1600200" cy="44767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</p:pic>
      <p:cxnSp>
        <p:nvCxnSpPr>
          <p:cNvPr id="11" name="Прямая со стрелкой 10"/>
          <p:cNvCxnSpPr/>
          <p:nvPr/>
        </p:nvCxnSpPr>
        <p:spPr>
          <a:xfrm rot="16200000" flipH="1">
            <a:off x="6643702" y="5000636"/>
            <a:ext cx="1143008" cy="285752"/>
          </a:xfrm>
          <a:prstGeom prst="straightConnector1">
            <a:avLst/>
          </a:prstGeom>
          <a:ln w="635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 rot="5400000">
            <a:off x="5679289" y="3607595"/>
            <a:ext cx="1714512" cy="1357322"/>
          </a:xfrm>
          <a:prstGeom prst="straightConnector1">
            <a:avLst/>
          </a:prstGeom>
          <a:ln w="635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43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43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43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6" grpId="0"/>
    </p:bld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200" dirty="0" smtClean="0"/>
              <a:t>Метод параллельных прямой и плоскости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71638"/>
            <a:ext cx="9144000" cy="4614882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В общем случае необязательно строить общий перпендикуляр, но можно применить один из предложенных ниже методов.</a:t>
            </a:r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endParaRPr lang="ru-RU" sz="2800" dirty="0" smtClean="0"/>
          </a:p>
          <a:p>
            <a:pPr>
              <a:buNone/>
            </a:pPr>
            <a:r>
              <a:rPr lang="ru-RU" sz="2800" dirty="0" smtClean="0"/>
              <a:t>В свою очередь последнюю задачу можно свести к задаче о расстоянии от точки прямой до плоскости.</a:t>
            </a:r>
            <a:endParaRPr lang="ru-RU" sz="28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0" y="3214686"/>
            <a:ext cx="9144000" cy="1569660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400" dirty="0" smtClean="0"/>
              <a:t>Воспользуемся утверждением: если одна из двух скрещивающихся прямых лежит в плоскости, а другая — параллельна этой плоскости, то расстояние между данными прямыми равно расстоянию между прямой и плоскостью.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  <p:bldP spid="4" grpId="0" animBg="1"/>
    </p:bld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Пример 8. В правильной треугольной призме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ABCA₁B₁C₁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, все ребра которой равны 1, найти расстояние между прямыми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AA₁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B₁C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5643570" cy="5286388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Решение. Прямая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лежит в плоскости BCC₁ (рис. 5.9). Так как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AA₁    CC₁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AA₁   BCC₁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Для нахождения искомого расстояния достаточно найти расстояние от точки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прямой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AA₁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до плоскости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BCC₁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Плоскости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BCC₁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перпендикулярны и пересекаются по прямой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В равностороннем треугольнике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высота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AD    BC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поэтому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AD     BCC₁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Отсюда следует, что                  —                 			искомое расстояние.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2428868"/>
            <a:ext cx="2190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2000240"/>
            <a:ext cx="219075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838689" y="5786454"/>
            <a:ext cx="1090369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358082" y="6143644"/>
            <a:ext cx="1666875" cy="63817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3570" y="1603197"/>
            <a:ext cx="3428992" cy="43975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7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5181614"/>
            <a:ext cx="200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8" name="Picture 8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85959" y="5572140"/>
            <a:ext cx="200025" cy="247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Прямая со стрелкой 10"/>
          <p:cNvCxnSpPr/>
          <p:nvPr/>
        </p:nvCxnSpPr>
        <p:spPr>
          <a:xfrm rot="5400000" flipH="1" flipV="1">
            <a:off x="4857752" y="4143380"/>
            <a:ext cx="2571768" cy="1588"/>
          </a:xfrm>
          <a:prstGeom prst="straightConnector1">
            <a:avLst/>
          </a:prstGeom>
          <a:ln w="635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 стрелкой 12"/>
          <p:cNvCxnSpPr/>
          <p:nvPr/>
        </p:nvCxnSpPr>
        <p:spPr>
          <a:xfrm rot="16200000" flipV="1">
            <a:off x="6179355" y="2964653"/>
            <a:ext cx="3429024" cy="1500198"/>
          </a:xfrm>
          <a:prstGeom prst="straightConnector1">
            <a:avLst/>
          </a:prstGeom>
          <a:ln w="635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53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53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</p:bld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Метод параллельных плоскостей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1042982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В основе данного метода лежит утверждение: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2844" y="2643182"/>
            <a:ext cx="8786874" cy="138499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>
              <a:buNone/>
            </a:pPr>
            <a:r>
              <a:rPr lang="ru-RU" sz="2800" dirty="0" smtClean="0"/>
              <a:t>расстояние между двумя скрещивающимися прямыми равно расстоянию между параллельными плоскостями, проходящими через эти прямые. </a:t>
            </a:r>
            <a:endParaRPr lang="ru-RU" sz="28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0" y="4254065"/>
            <a:ext cx="9144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свою очередь последнюю задачу можно свести к задаче о нахождении расстояния от точки до плоскости. </a:t>
            </a:r>
          </a:p>
          <a:p>
            <a:pPr algn="ctr"/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Система подготовительных задач, связанная с данным или предыдущим методами, относится к упражнениям 8–11, приведенным в разделе «Задачи для самостоятельного решения» на с. 16, определить параллельные плоскости, содержащие данные прямые; заключить одну прямую в плоскость, которая параллельна второй прямой.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animBg="1"/>
      <p:bldP spid="5" grpId="0"/>
    </p:bld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Пример 9. В единичном кубе </a:t>
            </a:r>
            <a:r>
              <a:rPr lang="ru-RU" sz="3200" b="0" i="1" dirty="0" smtClean="0">
                <a:latin typeface="Times New Roman" pitchFamily="18" charset="0"/>
                <a:cs typeface="Times New Roman" pitchFamily="18" charset="0"/>
              </a:rPr>
              <a:t>A…D₁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 найти расстояние между прямыми </a:t>
            </a:r>
            <a:r>
              <a:rPr lang="ru-RU" sz="3200" b="0" i="1" dirty="0" smtClean="0">
                <a:latin typeface="Times New Roman" pitchFamily="18" charset="0"/>
                <a:cs typeface="Times New Roman" pitchFamily="18" charset="0"/>
              </a:rPr>
              <a:t>AB₁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3200" b="0" i="1" dirty="0" smtClean="0">
                <a:latin typeface="Times New Roman" pitchFamily="18" charset="0"/>
                <a:cs typeface="Times New Roman" pitchFamily="18" charset="0"/>
              </a:rPr>
              <a:t>A₁D</a:t>
            </a:r>
            <a:r>
              <a:rPr lang="ru-RU" sz="32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32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1600200"/>
            <a:ext cx="5757874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Решение. Данные прямые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AB₁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A₁D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лежат в плоскостях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AB₁C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A₁DC₁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соответственно (рис. 5.10).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Так как 			           то плоскости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AB₁C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A₁DC₁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параллельны. Расстояние между этими плоскостями равно расстоянию от точки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O₁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плоскости 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A₁DC₁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до плоскости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AB₁C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Итак, 					      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(см. пример 4).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100" b="8297"/>
          <a:stretch>
            <a:fillRect/>
          </a:stretch>
        </p:blipFill>
        <p:spPr bwMode="auto">
          <a:xfrm>
            <a:off x="1285852" y="2786058"/>
            <a:ext cx="3500462" cy="4253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28794" y="4429132"/>
            <a:ext cx="2114550" cy="342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5029216"/>
            <a:ext cx="4327530" cy="8286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6389" name="Picture 5"/>
          <p:cNvPicPr>
            <a:picLocks noChangeAspect="1" noChangeArrowheads="1"/>
          </p:cNvPicPr>
          <p:nvPr/>
        </p:nvPicPr>
        <p:blipFill>
          <a:blip r:embed="rId5" cstate="print"/>
          <a:srcRect b="16666"/>
          <a:stretch>
            <a:fillRect/>
          </a:stretch>
        </p:blipFill>
        <p:spPr bwMode="auto">
          <a:xfrm>
            <a:off x="7429520" y="6072206"/>
            <a:ext cx="1628775" cy="714380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16390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572132" y="2143116"/>
            <a:ext cx="3581400" cy="3781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0" name="Прямая со стрелкой 9"/>
          <p:cNvCxnSpPr/>
          <p:nvPr/>
        </p:nvCxnSpPr>
        <p:spPr>
          <a:xfrm rot="16200000" flipV="1">
            <a:off x="5607851" y="3321843"/>
            <a:ext cx="2214578" cy="1571636"/>
          </a:xfrm>
          <a:prstGeom prst="straightConnector1">
            <a:avLst/>
          </a:prstGeom>
          <a:ln w="635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7500958" y="3643314"/>
            <a:ext cx="1285884" cy="1000132"/>
          </a:xfrm>
          <a:prstGeom prst="straightConnector1">
            <a:avLst/>
          </a:prstGeom>
          <a:ln w="635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63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3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63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63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Метод ортогонального проектирования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5643602" cy="5114948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Приведем алгоритм решения задачи для скрещивающихся прямых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₁ и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₂ данным методом. 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Построить плоскость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перпендикулярную прямой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₁, и отметить точку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их пересечения (рис. 5.11).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Построить на этой плоскости ортогональную проекцию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BC₁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второй прямой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₂. </a:t>
            </a:r>
          </a:p>
          <a:p>
            <a:pPr marL="514350" indent="-514350">
              <a:buAutoNum type="arabicPeriod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Вычислить расстояние от точки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до прямой BC₁: </a:t>
            </a:r>
          </a:p>
          <a:p>
            <a:pPr marL="514350" indent="-514350">
              <a:buNone/>
            </a:pP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ρ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₁;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₂) =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ρ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(A; BC₁) = AH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где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основание перпендикуляра, опущенного из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BC₁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marL="514350" indent="-514350"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905500" y="2571744"/>
            <a:ext cx="3238500" cy="3124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Пример 10. В правильной усеченной четырехугольной пирамиде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A...D₁ 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со сторонами оснований </a:t>
            </a:r>
            <a:r>
              <a:rPr lang="ru-RU" sz="2000" b="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b="0" i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2000" b="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ru-RU" sz="2000" b="0" i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b="0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высотой </a:t>
            </a:r>
            <a:r>
              <a:rPr lang="ru-RU" sz="2000" b="0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найти расстояние между диагональю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BD₁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и диагональю большего основания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06" y="1600200"/>
            <a:ext cx="6072230" cy="5257800"/>
          </a:xfrm>
        </p:spPr>
        <p:txBody>
          <a:bodyPr/>
          <a:lstStyle/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Решение. Прямые </a:t>
            </a: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BD₁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—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скрещивающиеся прямые (рис.5.12,а).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Точки </a:t>
            </a: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O₁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— точки пересечения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диагоналей оснований пирамиды.</a:t>
            </a:r>
          </a:p>
          <a:p>
            <a:pPr>
              <a:buNone/>
            </a:pP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OO₁    AC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OO₁    BD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, как отрезок,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соединяющий середины оснований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равнобедренных трапеций  </a:t>
            </a: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BB₁D₁D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AA₁C₁C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Так как </a:t>
            </a:r>
            <a:r>
              <a:rPr lang="en-US" sz="2300" i="1" dirty="0" smtClean="0">
                <a:latin typeface="Times New Roman" pitchFamily="18" charset="0"/>
                <a:cs typeface="Times New Roman" pitchFamily="18" charset="0"/>
              </a:rPr>
              <a:t>AC </a:t>
            </a: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i="1" dirty="0" smtClean="0">
                <a:latin typeface="Times New Roman" pitchFamily="18" charset="0"/>
                <a:cs typeface="Times New Roman" pitchFamily="18" charset="0"/>
              </a:rPr>
              <a:t>BD 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300" i="1" dirty="0" smtClean="0"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квадрат)  и</a:t>
            </a:r>
            <a:endParaRPr lang="en-US" sz="23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i="1" dirty="0" smtClean="0">
                <a:latin typeface="Times New Roman" pitchFamily="18" charset="0"/>
                <a:cs typeface="Times New Roman" pitchFamily="18" charset="0"/>
              </a:rPr>
              <a:t>AC  </a:t>
            </a: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300" i="1" dirty="0" smtClean="0">
                <a:latin typeface="Times New Roman" pitchFamily="18" charset="0"/>
                <a:cs typeface="Times New Roman" pitchFamily="18" charset="0"/>
              </a:rPr>
              <a:t>OO₁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en-US" sz="2300" i="1" dirty="0" smtClean="0">
                <a:latin typeface="Times New Roman" pitchFamily="18" charset="0"/>
                <a:cs typeface="Times New Roman" pitchFamily="18" charset="0"/>
              </a:rPr>
              <a:t>AC </a:t>
            </a:r>
            <a:r>
              <a:rPr lang="ru-RU" sz="23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300" i="1" dirty="0" smtClean="0">
                <a:latin typeface="Times New Roman" pitchFamily="18" charset="0"/>
                <a:cs typeface="Times New Roman" pitchFamily="18" charset="0"/>
              </a:rPr>
              <a:t> BB₁D₁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Прямая </a:t>
            </a:r>
            <a:r>
              <a:rPr lang="en-US" sz="2300" i="1" dirty="0" smtClean="0">
                <a:latin typeface="Times New Roman" pitchFamily="18" charset="0"/>
                <a:cs typeface="Times New Roman" pitchFamily="18" charset="0"/>
              </a:rPr>
              <a:t>BD₁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лежит в плоскости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300" i="1" dirty="0" smtClean="0">
                <a:latin typeface="Times New Roman" pitchFamily="18" charset="0"/>
                <a:cs typeface="Times New Roman" pitchFamily="18" charset="0"/>
              </a:rPr>
              <a:t>BB₁D₁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en-US" sz="2300" i="1" dirty="0" smtClean="0">
                <a:latin typeface="Times New Roman" pitchFamily="18" charset="0"/>
                <a:cs typeface="Times New Roman" pitchFamily="18" charset="0"/>
              </a:rPr>
              <a:t>OK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перпендикуляр, опущенный из точки </a:t>
            </a:r>
            <a:r>
              <a:rPr lang="en-US" sz="2300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300" dirty="0" smtClean="0">
                <a:latin typeface="Times New Roman" pitchFamily="18" charset="0"/>
                <a:cs typeface="Times New Roman" pitchFamily="18" charset="0"/>
              </a:rPr>
              <a:t>на </a:t>
            </a:r>
            <a:r>
              <a:rPr lang="en-US" sz="2300" i="1" dirty="0" smtClean="0">
                <a:latin typeface="Times New Roman" pitchFamily="18" charset="0"/>
                <a:cs typeface="Times New Roman" pitchFamily="18" charset="0"/>
              </a:rPr>
              <a:t>BD₁</a:t>
            </a:r>
            <a:r>
              <a:rPr lang="en-US" sz="23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3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/>
          <a:srcRect t="4878" r="9164"/>
          <a:stretch>
            <a:fillRect/>
          </a:stretch>
        </p:blipFill>
        <p:spPr bwMode="auto">
          <a:xfrm>
            <a:off x="5817824" y="1571612"/>
            <a:ext cx="3326208" cy="26174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/>
          <a:srcRect r="17296" b="9302"/>
          <a:stretch>
            <a:fillRect/>
          </a:stretch>
        </p:blipFill>
        <p:spPr bwMode="auto">
          <a:xfrm>
            <a:off x="6143636" y="4500570"/>
            <a:ext cx="2709870" cy="2228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3357562"/>
            <a:ext cx="285752" cy="32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3108" y="3357562"/>
            <a:ext cx="285752" cy="32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4643446"/>
            <a:ext cx="285752" cy="32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85984" y="5028112"/>
            <a:ext cx="285752" cy="32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1472" y="5028112"/>
            <a:ext cx="285752" cy="32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Прямая со стрелкой 10"/>
          <p:cNvCxnSpPr/>
          <p:nvPr/>
        </p:nvCxnSpPr>
        <p:spPr>
          <a:xfrm rot="16200000" flipH="1">
            <a:off x="7143768" y="2928934"/>
            <a:ext cx="714380" cy="285752"/>
          </a:xfrm>
          <a:prstGeom prst="straightConnector1">
            <a:avLst/>
          </a:prstGeom>
          <a:ln w="635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5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6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7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</p:bld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203348"/>
          </a:xfrm>
        </p:spPr>
        <p:txBody>
          <a:bodyPr/>
          <a:lstStyle/>
          <a:p>
            <a:pPr algn="l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Пример 10. В правильной усеченной четырехугольной пирамиде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A...D₁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со сторонами оснований </a:t>
            </a:r>
            <a:r>
              <a:rPr lang="ru-RU" sz="2000" b="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b="0" i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b="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 &gt; </a:t>
            </a:r>
            <a:r>
              <a:rPr lang="ru-RU" sz="2000" b="0" i="1" dirty="0" err="1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2000" b="0" dirty="0" err="1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высотой </a:t>
            </a:r>
            <a:r>
              <a:rPr lang="ru-RU" sz="2000" b="0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найти расстояние между диагональю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BD₁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и диагональю большего основания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06" y="1600200"/>
            <a:ext cx="6072230" cy="2114552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Тогда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OK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OK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—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общий перпендикуляр прямых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BD₁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Найдем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OK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подобия прямоугольных треугольников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BD₁N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BOK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имеющих общий острый  угол (рис. 5.12,б). В треугольнике </a:t>
            </a:r>
            <a:r>
              <a:rPr lang="en-US" sz="2000" i="1" dirty="0" smtClean="0">
                <a:latin typeface="Times New Roman" pitchFamily="18" charset="0"/>
                <a:cs typeface="Times New Roman" pitchFamily="18" charset="0"/>
              </a:rPr>
              <a:t>BD₁N: D₁N = h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,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878" r="9164"/>
          <a:stretch>
            <a:fillRect/>
          </a:stretch>
        </p:blipFill>
        <p:spPr bwMode="auto">
          <a:xfrm>
            <a:off x="6057424" y="1571612"/>
            <a:ext cx="308660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4" cstate="print"/>
          <a:srcRect r="17296" b="9302"/>
          <a:stretch>
            <a:fillRect/>
          </a:stretch>
        </p:blipFill>
        <p:spPr bwMode="auto">
          <a:xfrm>
            <a:off x="5843533" y="4143380"/>
            <a:ext cx="3300467" cy="27146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1643050"/>
            <a:ext cx="285752" cy="3297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10" y="3214686"/>
            <a:ext cx="4857784" cy="13041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7" cstate="print"/>
          <a:srcRect b="9231"/>
          <a:stretch>
            <a:fillRect/>
          </a:stretch>
        </p:blipFill>
        <p:spPr bwMode="auto">
          <a:xfrm>
            <a:off x="1000100" y="4572008"/>
            <a:ext cx="4500594" cy="13945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333" r="6018" b="16666"/>
          <a:stretch>
            <a:fillRect/>
          </a:stretch>
        </p:blipFill>
        <p:spPr bwMode="auto">
          <a:xfrm>
            <a:off x="71406" y="6143644"/>
            <a:ext cx="2857520" cy="64834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Задачи для самостоятельного решения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76" y="1600200"/>
            <a:ext cx="8858280" cy="4043378"/>
          </a:xfrm>
        </p:spPr>
        <p:txBody>
          <a:bodyPr/>
          <a:lstStyle/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8. В единичном кубе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A…D₁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найдите расстояние между прямыми </a:t>
            </a:r>
          </a:p>
          <a:p>
            <a:pPr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AB₁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A₁C₁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9. В правильной треугольной призме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ABCA₁B₁C₁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все ребра которой равны 1, найдите расстояние между прямыми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A₁C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10. В правильной шестиугольной призме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A...F₁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, все ребра которой 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равны 1, найдите расстояние между прямыми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AA₁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BC₁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11. Сторона основания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правильной треугольной пирамиды </a:t>
            </a:r>
          </a:p>
          <a:p>
            <a:pPr>
              <a:buNone/>
            </a:pP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равна           высота пирамиды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DO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= 6. Точки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A₁, C₁ 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— середины ребер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CD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соответственно. Найдите расстояние между прямыми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BA₁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200" i="1" dirty="0" smtClean="0">
                <a:latin typeface="Times New Roman" pitchFamily="18" charset="0"/>
                <a:cs typeface="Times New Roman" pitchFamily="18" charset="0"/>
              </a:rPr>
              <a:t>AC₁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14282" y="5929330"/>
            <a:ext cx="881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31818"/>
          <a:stretch>
            <a:fillRect/>
          </a:stretch>
        </p:blipFill>
        <p:spPr bwMode="auto">
          <a:xfrm>
            <a:off x="1214414" y="5786454"/>
            <a:ext cx="1943100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143240" y="5786454"/>
            <a:ext cx="29718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85918" y="4357694"/>
            <a:ext cx="603649" cy="3714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8929718" cy="5257800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/>
              <a:t>Все отмеченное указывает на то, что учащиеся испытывают большие трудности при решении стереометрических задач. В отличие от планиметрии в стереометрии они не могут опереться на наглядность. </a:t>
            </a:r>
          </a:p>
          <a:p>
            <a:pPr algn="ctr">
              <a:buNone/>
            </a:pPr>
            <a:r>
              <a:rPr lang="ru-RU" sz="2000" dirty="0" smtClean="0"/>
              <a:t>Выходом из этого положения является использование чертежей многогранников, на которых можно показать все теоремы  стереометрии. Модели или чертежи многогранников, обладающие конкретностью и содержательностью, являются инструментом для развития пространственного воображения школьников и успешного изучения стереометрии.</a:t>
            </a:r>
          </a:p>
          <a:p>
            <a:pPr algn="ctr">
              <a:buNone/>
            </a:pPr>
            <a:r>
              <a:rPr lang="ru-RU" sz="2000" dirty="0" smtClean="0"/>
              <a:t> По принципу «от простого — к сложному» следует рассматривать решения задач, придерживаясь такой последовательности многогранников: куб, правильная призма (треугольная, четырехугольная, шестиугольная), прямая призма, правильный тетраэдр, правильная пирамида (треугольная, четырехугольная, шестиугольная).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Угол между двумя прямыми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328865"/>
          </a:xfrm>
          <a:solidFill>
            <a:srgbClr val="FFC000"/>
          </a:solidFill>
        </p:spPr>
        <p:txBody>
          <a:bodyPr/>
          <a:lstStyle/>
          <a:p>
            <a:pPr>
              <a:buNone/>
            </a:pPr>
            <a:r>
              <a:rPr lang="ru-RU" sz="2000" dirty="0" smtClean="0"/>
              <a:t>Углом между двумя пересекающимися прямыми называется</a:t>
            </a:r>
          </a:p>
          <a:p>
            <a:pPr>
              <a:buNone/>
            </a:pPr>
            <a:r>
              <a:rPr lang="ru-RU" sz="2000" dirty="0" smtClean="0"/>
              <a:t>наименьший из углов, образованных при пересечении прямых.</a:t>
            </a:r>
          </a:p>
          <a:p>
            <a:pPr>
              <a:buNone/>
            </a:pPr>
            <a:r>
              <a:rPr lang="ru-RU" sz="2000" dirty="0" smtClean="0"/>
              <a:t>Углом между скрещивающимися прямыми называется угол между</a:t>
            </a:r>
          </a:p>
          <a:p>
            <a:pPr>
              <a:buNone/>
            </a:pPr>
            <a:r>
              <a:rPr lang="ru-RU" sz="2000" dirty="0" smtClean="0"/>
              <a:t>пересекающимися прямыми, соответственно параллельными</a:t>
            </a:r>
          </a:p>
          <a:p>
            <a:pPr>
              <a:buNone/>
            </a:pPr>
            <a:r>
              <a:rPr lang="ru-RU" sz="2000" dirty="0" smtClean="0"/>
              <a:t>данным скрещивающимся. Для нахождении угла </a:t>
            </a:r>
            <a:r>
              <a:rPr lang="ru-RU" sz="2000" dirty="0" err="1" smtClean="0"/>
              <a:t>ϕ </a:t>
            </a:r>
            <a:r>
              <a:rPr lang="ru-RU" sz="2000" dirty="0" smtClean="0"/>
              <a:t>между прямыми</a:t>
            </a:r>
          </a:p>
          <a:p>
            <a:pPr>
              <a:buNone/>
            </a:pPr>
            <a:r>
              <a:rPr lang="ru-RU" sz="2000" dirty="0" smtClean="0"/>
              <a:t>используют формулу </a:t>
            </a:r>
            <a:endParaRPr lang="ru-RU" sz="2000" dirty="0"/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1538"/>
          <a:stretch>
            <a:fillRect/>
          </a:stretch>
        </p:blipFill>
        <p:spPr bwMode="auto">
          <a:xfrm>
            <a:off x="3214679" y="3429000"/>
            <a:ext cx="2643206" cy="726863"/>
          </a:xfrm>
          <a:prstGeom prst="rect">
            <a:avLst/>
          </a:prstGeom>
          <a:solidFill>
            <a:srgbClr val="FFC000"/>
          </a:solidFill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4143380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где </a:t>
            </a:r>
            <a:r>
              <a:rPr lang="ru-RU" i="1" dirty="0" err="1" smtClean="0"/>
              <a:t>a</a:t>
            </a:r>
            <a:r>
              <a:rPr lang="ru-RU" dirty="0" smtClean="0"/>
              <a:t> и </a:t>
            </a:r>
            <a:r>
              <a:rPr lang="ru-RU" i="1" dirty="0" err="1" smtClean="0"/>
              <a:t>b</a:t>
            </a:r>
            <a:r>
              <a:rPr lang="ru-RU" dirty="0" smtClean="0"/>
              <a:t> — длины сторон треугольника </a:t>
            </a:r>
            <a:r>
              <a:rPr lang="ru-RU" i="1" dirty="0" smtClean="0"/>
              <a:t>АВС</a:t>
            </a:r>
            <a:r>
              <a:rPr lang="ru-RU" dirty="0" smtClean="0"/>
              <a:t>, соответственно параллельных этим прямым. В список простейших задач целесообразно включить задачи с </a:t>
            </a:r>
          </a:p>
          <a:p>
            <a:r>
              <a:rPr lang="ru-RU" dirty="0" smtClean="0"/>
              <a:t>заранее известным результатом. </a:t>
            </a:r>
          </a:p>
          <a:p>
            <a:r>
              <a:rPr lang="ru-RU" dirty="0" smtClean="0"/>
              <a:t>1. Доказать, что непересекающиеся ребра правильной треугольной пирамиды взаимно перпендикулярны.</a:t>
            </a:r>
          </a:p>
          <a:p>
            <a:r>
              <a:rPr lang="ru-RU" dirty="0" smtClean="0"/>
              <a:t>2. Доказать, что диагональ основания правильной четырехугольной пирамиды и не пересекающее ее боковое ребро взаимно перпендикулярны.</a:t>
            </a:r>
          </a:p>
          <a:p>
            <a:r>
              <a:rPr lang="ru-RU" dirty="0" smtClean="0"/>
              <a:t>3. Доказать, что диагональ правильной четырехугольной призмы и непересекающая ее диагональ основания взаимно перпендикулярны.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 animBg="1"/>
      <p:bldP spid="5" grpId="0"/>
    </p:bld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928802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Отметим одно полезное замечание. Если все линейные элементы конфигурации зависят от одного параметра, то можно принимать</a:t>
            </a:r>
          </a:p>
          <a:p>
            <a:pPr>
              <a:buNone/>
            </a:pPr>
            <a:r>
              <a:rPr lang="ru-RU" dirty="0" smtClean="0"/>
              <a:t>значение этого параметра равным какому-нибудь числу. В частности, в кубе при нахождении угловых величин часто полагают длину его ребра равной единице.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Пример 11. В кубе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A…D</a:t>
            </a:r>
            <a:r>
              <a:rPr lang="ru-RU" sz="2400" b="0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найти угол между прямыми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0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b="0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, где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— середина ребра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CC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.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1406" y="1600201"/>
            <a:ext cx="5043494" cy="2828932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Решение. Пусть ребро куба равно 1,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середина ребра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BB₁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(рис. 5.13). Так как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A₁F   D₁E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то искомый угол  </a:t>
            </a:r>
            <a:r>
              <a:rPr lang="el-GR" sz="2400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угол при вершине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в треугольнике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A₁FD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Найдем стороны треугольника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A₁FD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Из треугольника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BFD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имеем: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4214818"/>
            <a:ext cx="3714776" cy="681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98" t="1408" r="5411" b="2816"/>
          <a:stretch>
            <a:fillRect/>
          </a:stretch>
        </p:blipFill>
        <p:spPr bwMode="auto">
          <a:xfrm>
            <a:off x="5143504" y="1714488"/>
            <a:ext cx="342902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2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14" y="5000636"/>
            <a:ext cx="4286280" cy="16746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3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786050" y="2428868"/>
            <a:ext cx="3048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25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225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400" b="0" dirty="0" smtClean="0"/>
              <a:t> </a:t>
            </a:r>
            <a:endParaRPr lang="ru-RU" sz="2400" b="0" dirty="0"/>
          </a:p>
        </p:txBody>
      </p:sp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598" t="1408" r="5411" b="2816"/>
          <a:stretch>
            <a:fillRect/>
          </a:stretch>
        </p:blipFill>
        <p:spPr bwMode="auto">
          <a:xfrm>
            <a:off x="5786446" y="3357562"/>
            <a:ext cx="3429024" cy="34290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9123" y="1607560"/>
            <a:ext cx="8367719" cy="1607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83037" b="58333"/>
          <a:stretch>
            <a:fillRect/>
          </a:stretch>
        </p:blipFill>
        <p:spPr bwMode="auto">
          <a:xfrm>
            <a:off x="214282" y="3286124"/>
            <a:ext cx="100013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41035"/>
          <a:stretch>
            <a:fillRect/>
          </a:stretch>
        </p:blipFill>
        <p:spPr bwMode="auto">
          <a:xfrm>
            <a:off x="500034" y="3643314"/>
            <a:ext cx="4925203" cy="1214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3556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24" y="6000768"/>
            <a:ext cx="2571750" cy="75247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buNone/>
            </a:pP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Пример 12. В правильной треугольной призме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ABCA₁B₁C₁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, все ребра которой равны, найти угол между прямыми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AC₁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B₁C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43050"/>
            <a:ext cx="4643470" cy="4525963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Решение. Пусть ребро призмы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равно 1. Проведем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CM    AC₁ 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(рис. 5.14). Тогда </a:t>
            </a:r>
          </a:p>
          <a:p>
            <a:pPr>
              <a:buNone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Из треугольника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MC₁B₁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 в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котором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MC₁ = AC = B₁C₁ 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= 1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 				по теореме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косинусов находим: </a:t>
            </a:r>
          </a:p>
          <a:p>
            <a:pPr>
              <a:buNone/>
            </a:pPr>
            <a:endParaRPr lang="ru-RU" sz="2000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Далее из треугольника </a:t>
            </a:r>
            <a:r>
              <a:rPr lang="ru-RU" sz="2000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MCB₁</a:t>
            </a: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где 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                               используя теорему косинусов, получаем: 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biLevel thresh="50000"/>
          </a:blip>
          <a:srcRect/>
          <a:stretch>
            <a:fillRect/>
          </a:stretch>
        </p:blipFill>
        <p:spPr bwMode="auto">
          <a:xfrm>
            <a:off x="2643174" y="2000240"/>
            <a:ext cx="376238" cy="387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786058"/>
            <a:ext cx="3781425" cy="371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79" name="Picture 3"/>
          <p:cNvPicPr>
            <a:picLocks noChangeAspect="1" noChangeArrowheads="1"/>
          </p:cNvPicPr>
          <p:nvPr/>
        </p:nvPicPr>
        <p:blipFill>
          <a:blip r:embed="rId4" cstate="print"/>
          <a:srcRect t="12500"/>
          <a:stretch>
            <a:fillRect/>
          </a:stretch>
        </p:blipFill>
        <p:spPr bwMode="auto">
          <a:xfrm>
            <a:off x="571472" y="3929066"/>
            <a:ext cx="2209801" cy="3029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1406" y="4572008"/>
            <a:ext cx="4451843" cy="442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1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0" y="5319728"/>
            <a:ext cx="183832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2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000100" y="6067448"/>
            <a:ext cx="4010025" cy="6477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4583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815169" y="6176986"/>
            <a:ext cx="2257425" cy="609600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24584" name="Picture 8"/>
          <p:cNvPicPr>
            <a:picLocks noChangeAspect="1" noChangeArrowheads="1"/>
          </p:cNvPicPr>
          <p:nvPr/>
        </p:nvPicPr>
        <p:blipFill>
          <a:blip r:embed="rId9" cstate="print"/>
          <a:srcRect r="8419" b="15137"/>
          <a:stretch>
            <a:fillRect/>
          </a:stretch>
        </p:blipFill>
        <p:spPr bwMode="auto">
          <a:xfrm>
            <a:off x="4714876" y="1928802"/>
            <a:ext cx="4248163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2" name="Прямая со стрелкой 11"/>
          <p:cNvCxnSpPr/>
          <p:nvPr/>
        </p:nvCxnSpPr>
        <p:spPr>
          <a:xfrm flipV="1">
            <a:off x="5072066" y="2857496"/>
            <a:ext cx="1785950" cy="1285884"/>
          </a:xfrm>
          <a:prstGeom prst="straightConnector1">
            <a:avLst/>
          </a:prstGeom>
          <a:ln w="635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 rot="16200000" flipH="1">
            <a:off x="5393549" y="2536037"/>
            <a:ext cx="1785926" cy="1143008"/>
          </a:xfrm>
          <a:prstGeom prst="straightConnector1">
            <a:avLst/>
          </a:prstGeom>
          <a:ln w="635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2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3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4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4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60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7000"/>
                            </p:stCondLst>
                            <p:childTnLst>
                              <p:par>
                                <p:cTn id="6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24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8000"/>
                            </p:stCondLst>
                            <p:childTnLst>
                              <p:par>
                                <p:cTn id="6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4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1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1000"/>
                                        <p:tgtEl>
                                          <p:spTgt spid="245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45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</p:bld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3600" dirty="0" smtClean="0"/>
              <a:t>Задачи для самостоятельного решения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1"/>
            <a:ext cx="8715436" cy="1614485"/>
          </a:xfrm>
        </p:spPr>
        <p:txBody>
          <a:bodyPr/>
          <a:lstStyle/>
          <a:p>
            <a:pPr algn="ctr"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 решении упражнений 12–15 с учащимися необходимо предварительно отработать параллельный перенос одной из прямых до пересечения с другой прямой на готовых чертежах. При этом иногда удобнее перенести первую прямую, иногда — вторую прямую, чтобы пересечение прямых происходило внутри или вне многогранника.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3357562"/>
            <a:ext cx="9144000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12. В кубе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A…D₁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точки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середины ребер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A₁B₁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B₁C₁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соответственно. Найдите косинус угла между прямыми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BF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13. В правильной шестиугольной призме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A...F₁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все ребра которой равны, найдите косинус угла между прямыми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AB₁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BC₁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14. В тетраэдре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известно, что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AC = BD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= 14,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BC = AD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 13,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AB = CD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 15. Найдите угол между прямыми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15. В правильной четырехугольной пирамиде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SABCD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все ребра которой равны, точки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E, F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— середины ребер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SB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SC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соответственно. Найдите косинус угла между прямыми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BF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57158" y="6215082"/>
            <a:ext cx="881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6072206"/>
            <a:ext cx="53340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</p:bld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dirty="0" smtClean="0"/>
              <a:t>Угол между прямой и плоскостью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857496"/>
            <a:ext cx="9144000" cy="4000504"/>
          </a:xfrm>
        </p:spPr>
        <p:txBody>
          <a:bodyPr/>
          <a:lstStyle/>
          <a:p>
            <a:pPr>
              <a:buNone/>
            </a:pPr>
            <a:r>
              <a:rPr lang="ru-RU" sz="1800" u="sng" dirty="0" smtClean="0"/>
              <a:t>Использование определения</a:t>
            </a:r>
          </a:p>
          <a:p>
            <a:pPr>
              <a:buNone/>
            </a:pPr>
            <a:r>
              <a:rPr lang="ru-RU" sz="1800" dirty="0" smtClean="0"/>
              <a:t>Угол между прямой и плоскостью можно вычислить, если этот угол удается включить в прямоугольный треугольник в качестве одного из его острых углов. Следующие задачи могут составить систему подготовительных задач в построении угла между прямой и плоскостью.</a:t>
            </a:r>
          </a:p>
          <a:p>
            <a:pPr>
              <a:buNone/>
            </a:pPr>
            <a:r>
              <a:rPr lang="ru-RU" sz="1800" dirty="0" smtClean="0"/>
              <a:t>1. В правильной треугольной призме построить угол наклона диагонали боковой грани к другой боковой грани.</a:t>
            </a:r>
          </a:p>
          <a:p>
            <a:pPr>
              <a:buNone/>
            </a:pPr>
            <a:r>
              <a:rPr lang="ru-RU" sz="1800" dirty="0" smtClean="0"/>
              <a:t>2. В правильной четырехугольной призме построить угол между диагональю основания и боковой гранью.</a:t>
            </a:r>
          </a:p>
          <a:p>
            <a:pPr>
              <a:buNone/>
            </a:pPr>
            <a:r>
              <a:rPr lang="ru-RU" sz="1800" dirty="0" smtClean="0"/>
              <a:t>3. В правильной треугольной пирамиде построить угол наклона высоты пирамиды к боковой грани.</a:t>
            </a:r>
          </a:p>
          <a:p>
            <a:pPr>
              <a:buNone/>
            </a:pPr>
            <a:r>
              <a:rPr lang="ru-RU" sz="1800" dirty="0" smtClean="0"/>
              <a:t>4. В правильной четырехугольной пирамиде построить угол наклона бокового ребра к плоскости диагонального сечения.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0" y="1571612"/>
            <a:ext cx="9144000" cy="1384995"/>
          </a:xfrm>
          <a:prstGeom prst="rect">
            <a:avLst/>
          </a:prstGeom>
          <a:solidFill>
            <a:srgbClr val="FFC000"/>
          </a:solidFill>
        </p:spPr>
        <p:txBody>
          <a:bodyPr wrap="square">
            <a:spAutoFit/>
          </a:bodyPr>
          <a:lstStyle/>
          <a:p>
            <a:pPr algn="ctr">
              <a:buNone/>
            </a:pPr>
            <a:r>
              <a:rPr lang="ru-RU" sz="2800" dirty="0" smtClean="0"/>
              <a:t>Углом между плоскостью и не перпендикулярной ей прямой называется угол между этой прямой и ее проекцией на данную плоскость.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4" grpId="0" animBg="1"/>
    </p:bld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600200"/>
            <a:ext cx="8329642" cy="4900634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/>
              <a:t>Выделим два случая: прямая и плоскость имеют общую точку на данном многограннике либо вне многогранника.</a:t>
            </a:r>
          </a:p>
          <a:p>
            <a:pPr algn="ctr">
              <a:buNone/>
            </a:pPr>
            <a:endParaRPr lang="ru-RU" sz="2400" dirty="0" smtClean="0"/>
          </a:p>
          <a:p>
            <a:pPr algn="ctr">
              <a:buNone/>
            </a:pPr>
            <a:r>
              <a:rPr lang="ru-RU" sz="2400" dirty="0" smtClean="0"/>
              <a:t>Во втором случае, решая с учащимися на готовых чертежах </a:t>
            </a:r>
          </a:p>
          <a:p>
            <a:pPr algn="ctr">
              <a:buNone/>
            </a:pPr>
            <a:r>
              <a:rPr lang="ru-RU" sz="2400" dirty="0" smtClean="0"/>
              <a:t>упражнения 16–19, приведенные в разделе «Задачи для самостоятельного решения», необходимо предварительно отработать параллельный перенос прямой до пересечения с плоскостью либо </a:t>
            </a:r>
          </a:p>
          <a:p>
            <a:pPr algn="ctr">
              <a:buNone/>
            </a:pPr>
            <a:r>
              <a:rPr lang="ru-RU" sz="2400" dirty="0" smtClean="0"/>
              <a:t>параллельный перенос плоскости до пересечения с прямой, чтобы общая точка стала «видимой» на данном многограннике.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>
              <a:buNone/>
            </a:pP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Пример 13. В правильной шестиугольной пирамиде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MABCDEF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, 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стороны основания которой равны 1, а боковые ребра равны 4, найти 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синус угла между прямой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и плоскостью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EMD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5572132" cy="525780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Решение. Так как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AD    BC 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(рис. 5.15),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центр основания 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ML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апофема боковой грани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EMD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Тогда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теореме о трех перпендикулярах   </a:t>
            </a:r>
          </a:p>
          <a:p>
            <a:pPr>
              <a:buNone/>
            </a:pP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OL    ED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ED    MOL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Значит,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MED    MOL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 признаку перпендикулярности плоскостей. Отсюда следует, что высота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OH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треугольника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MOL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перпендикулярна плоскости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EMD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и прямая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HD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ортогональная проекция  прямой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плоскость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EMD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928794" y="3814767"/>
            <a:ext cx="2667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3814767"/>
            <a:ext cx="2667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804970" y="4243395"/>
            <a:ext cx="266700" cy="25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86064" y="1571612"/>
            <a:ext cx="114300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7157" y="2000240"/>
            <a:ext cx="4710443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1182" y="1714488"/>
            <a:ext cx="375285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1" name="Прямая со стрелкой 10"/>
          <p:cNvCxnSpPr/>
          <p:nvPr/>
        </p:nvCxnSpPr>
        <p:spPr>
          <a:xfrm>
            <a:off x="6786578" y="4429132"/>
            <a:ext cx="1285884" cy="1588"/>
          </a:xfrm>
          <a:prstGeom prst="straightConnector1">
            <a:avLst/>
          </a:prstGeom>
          <a:ln w="635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Полилиния 21"/>
          <p:cNvSpPr/>
          <p:nvPr/>
        </p:nvSpPr>
        <p:spPr>
          <a:xfrm rot="9303318">
            <a:off x="6793172" y="2053309"/>
            <a:ext cx="1087606" cy="3182221"/>
          </a:xfrm>
          <a:custGeom>
            <a:avLst/>
            <a:gdLst>
              <a:gd name="connsiteX0" fmla="*/ 0 w 1857388"/>
              <a:gd name="connsiteY0" fmla="*/ 3714776 h 3714776"/>
              <a:gd name="connsiteX1" fmla="*/ 464347 w 1857388"/>
              <a:gd name="connsiteY1" fmla="*/ 0 h 3714776"/>
              <a:gd name="connsiteX2" fmla="*/ 1857388 w 1857388"/>
              <a:gd name="connsiteY2" fmla="*/ 0 h 3714776"/>
              <a:gd name="connsiteX3" fmla="*/ 1393041 w 1857388"/>
              <a:gd name="connsiteY3" fmla="*/ 3714776 h 3714776"/>
              <a:gd name="connsiteX4" fmla="*/ 0 w 1857388"/>
              <a:gd name="connsiteY4" fmla="*/ 3714776 h 3714776"/>
              <a:gd name="connsiteX0" fmla="*/ 0 w 1857388"/>
              <a:gd name="connsiteY0" fmla="*/ 3714776 h 3714776"/>
              <a:gd name="connsiteX1" fmla="*/ 169793 w 1857388"/>
              <a:gd name="connsiteY1" fmla="*/ 2769514 h 3714776"/>
              <a:gd name="connsiteX2" fmla="*/ 464347 w 1857388"/>
              <a:gd name="connsiteY2" fmla="*/ 0 h 3714776"/>
              <a:gd name="connsiteX3" fmla="*/ 1857388 w 1857388"/>
              <a:gd name="connsiteY3" fmla="*/ 0 h 3714776"/>
              <a:gd name="connsiteX4" fmla="*/ 1393041 w 1857388"/>
              <a:gd name="connsiteY4" fmla="*/ 3714776 h 3714776"/>
              <a:gd name="connsiteX5" fmla="*/ 0 w 1857388"/>
              <a:gd name="connsiteY5" fmla="*/ 3714776 h 3714776"/>
              <a:gd name="connsiteX0" fmla="*/ 0 w 2376672"/>
              <a:gd name="connsiteY0" fmla="*/ 3714776 h 3714776"/>
              <a:gd name="connsiteX1" fmla="*/ 169793 w 2376672"/>
              <a:gd name="connsiteY1" fmla="*/ 2769514 h 3714776"/>
              <a:gd name="connsiteX2" fmla="*/ 464347 w 2376672"/>
              <a:gd name="connsiteY2" fmla="*/ 0 h 3714776"/>
              <a:gd name="connsiteX3" fmla="*/ 2376672 w 2376672"/>
              <a:gd name="connsiteY3" fmla="*/ 565710 h 3714776"/>
              <a:gd name="connsiteX4" fmla="*/ 1393041 w 2376672"/>
              <a:gd name="connsiteY4" fmla="*/ 3714776 h 3714776"/>
              <a:gd name="connsiteX5" fmla="*/ 0 w 2376672"/>
              <a:gd name="connsiteY5" fmla="*/ 3714776 h 3714776"/>
              <a:gd name="connsiteX0" fmla="*/ 0 w 2376672"/>
              <a:gd name="connsiteY0" fmla="*/ 3182221 h 3182221"/>
              <a:gd name="connsiteX1" fmla="*/ 169793 w 2376672"/>
              <a:gd name="connsiteY1" fmla="*/ 2236959 h 3182221"/>
              <a:gd name="connsiteX2" fmla="*/ 1289066 w 2376672"/>
              <a:gd name="connsiteY2" fmla="*/ 0 h 3182221"/>
              <a:gd name="connsiteX3" fmla="*/ 2376672 w 2376672"/>
              <a:gd name="connsiteY3" fmla="*/ 33155 h 3182221"/>
              <a:gd name="connsiteX4" fmla="*/ 1393041 w 2376672"/>
              <a:gd name="connsiteY4" fmla="*/ 3182221 h 3182221"/>
              <a:gd name="connsiteX5" fmla="*/ 0 w 2376672"/>
              <a:gd name="connsiteY5" fmla="*/ 3182221 h 3182221"/>
              <a:gd name="connsiteX0" fmla="*/ 0 w 2376672"/>
              <a:gd name="connsiteY0" fmla="*/ 3182221 h 3182221"/>
              <a:gd name="connsiteX1" fmla="*/ 1347786 w 2376672"/>
              <a:gd name="connsiteY1" fmla="*/ 2075791 h 3182221"/>
              <a:gd name="connsiteX2" fmla="*/ 1289066 w 2376672"/>
              <a:gd name="connsiteY2" fmla="*/ 0 h 3182221"/>
              <a:gd name="connsiteX3" fmla="*/ 2376672 w 2376672"/>
              <a:gd name="connsiteY3" fmla="*/ 33155 h 3182221"/>
              <a:gd name="connsiteX4" fmla="*/ 1393041 w 2376672"/>
              <a:gd name="connsiteY4" fmla="*/ 3182221 h 3182221"/>
              <a:gd name="connsiteX5" fmla="*/ 0 w 2376672"/>
              <a:gd name="connsiteY5" fmla="*/ 3182221 h 3182221"/>
              <a:gd name="connsiteX0" fmla="*/ 81305 w 1087606"/>
              <a:gd name="connsiteY0" fmla="*/ 2874173 h 3182221"/>
              <a:gd name="connsiteX1" fmla="*/ 58720 w 1087606"/>
              <a:gd name="connsiteY1" fmla="*/ 2075791 h 3182221"/>
              <a:gd name="connsiteX2" fmla="*/ 0 w 1087606"/>
              <a:gd name="connsiteY2" fmla="*/ 0 h 3182221"/>
              <a:gd name="connsiteX3" fmla="*/ 1087606 w 1087606"/>
              <a:gd name="connsiteY3" fmla="*/ 33155 h 3182221"/>
              <a:gd name="connsiteX4" fmla="*/ 103975 w 1087606"/>
              <a:gd name="connsiteY4" fmla="*/ 3182221 h 3182221"/>
              <a:gd name="connsiteX5" fmla="*/ 81305 w 1087606"/>
              <a:gd name="connsiteY5" fmla="*/ 2874173 h 31822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087606" h="3182221">
                <a:moveTo>
                  <a:pt x="81305" y="2874173"/>
                </a:moveTo>
                <a:lnTo>
                  <a:pt x="58720" y="2075791"/>
                </a:lnTo>
                <a:lnTo>
                  <a:pt x="0" y="0"/>
                </a:lnTo>
                <a:lnTo>
                  <a:pt x="1087606" y="33155"/>
                </a:lnTo>
                <a:lnTo>
                  <a:pt x="103975" y="3182221"/>
                </a:lnTo>
                <a:lnTo>
                  <a:pt x="81305" y="2874173"/>
                </a:lnTo>
                <a:close/>
              </a:path>
            </a:pathLst>
          </a:custGeom>
          <a:solidFill>
            <a:srgbClr val="FFC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3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7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8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9000"/>
                            </p:stCondLst>
                            <p:childTnLst>
                              <p:par>
                                <p:cTn id="5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  <p:bldP spid="22" grpId="0" animBg="1"/>
    </p:bld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571612"/>
            <a:ext cx="5500726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Высота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OL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равностороннего треугольника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EOD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равна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прямоугольных треугольников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MOD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MLD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найдем соответственно 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затем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 прямоугольного треугольника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OHD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получаем:</a:t>
            </a: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05496" y="1714488"/>
            <a:ext cx="3752850" cy="4210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71934" y="1922590"/>
            <a:ext cx="357190" cy="5202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3286124"/>
            <a:ext cx="3071834" cy="658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85852" y="4000504"/>
            <a:ext cx="2552700" cy="742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5857892"/>
            <a:ext cx="4772025" cy="771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8165" b="15304"/>
          <a:stretch>
            <a:fillRect/>
          </a:stretch>
        </p:blipFill>
        <p:spPr bwMode="auto">
          <a:xfrm>
            <a:off x="7358082" y="6072206"/>
            <a:ext cx="1714500" cy="714380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Введение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01080" cy="4525963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/>
              <a:t>При решении задач на расстояния и углы в стереометрии обычно используют поэтапно вычислительный или координатно-векторный методы. В данной лекции основное внимание уделено использованию поэтапно вычислительного метода. Этот метод решения задач является традиционным, опирается на определения расстояния или угла и требует от учащихся развитого  пространственного воображения.</a:t>
            </a:r>
          </a:p>
          <a:p>
            <a:pPr algn="ctr">
              <a:buNone/>
            </a:pPr>
            <a:r>
              <a:rPr lang="ru-RU" sz="2400" dirty="0" smtClean="0"/>
              <a:t>Каждая задача, рассмотренная в лекциях, может быть решена не единственным способом, поэтому учениками и учителями могут быть найдены более рациональные решения этих задач.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600" dirty="0" smtClean="0"/>
              <a:t>Использование дополнительного угла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357430"/>
            <a:ext cx="8229600" cy="3328998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Угол 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между прямой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плоскостью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угол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между прямой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перпендикуляром к плоскости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удовлетворяют соотношению   </a:t>
            </a:r>
          </a:p>
          <a:p>
            <a:pPr algn="ctr">
              <a:buNone/>
            </a:pP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+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ψ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= 90°. Поэтому в некоторых случаях через дополнительный угол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ψ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легко найти искомый угол 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Пример 14. В единичном кубе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A…D₁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. Найти угол между прямой 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CD₁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 и плоскостью 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AB₁D₁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" y="1600200"/>
            <a:ext cx="5929354" cy="525780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Решение. Прямая A₁C₁    B₁D₁ (A₁B₁C₁D₁ — квадрат), тогда по теореме о трех перпендикулярах A₁C     B₁D₁ (рис. 5.16). Аналогично, A₁C    AD₁.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Следовательно, прямая A₁C перпендикулярна плоскости AB₁D₁. Так как  A₁D₁     D₁C₁C, то A₁D₁     D₁C. Поэтому в прямоугольном треугольнике A₁D₁C      D₁CA₁ = </a:t>
            </a:r>
            <a:r>
              <a:rPr lang="ru-RU" sz="2400" dirty="0" err="1" smtClean="0">
                <a:latin typeface="Times New Roman" pitchFamily="18" charset="0"/>
                <a:cs typeface="Times New Roman" pitchFamily="18" charset="0"/>
              </a:rPr>
              <a:t>ψ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есть угол между данной прямой CD</a:t>
            </a:r>
            <a:r>
              <a:rPr lang="ru-RU" sz="2400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перпендикуляром A</a:t>
            </a:r>
            <a:r>
              <a:rPr lang="ru-RU" sz="2400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C к данной плоскости, а    D</a:t>
            </a:r>
            <a:r>
              <a:rPr lang="ru-RU" sz="2400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C = </a:t>
            </a:r>
            <a:r>
              <a:rPr lang="el-GR" sz="2400" i="1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 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как дополнительный угол до 90° для  D</a:t>
            </a:r>
            <a:r>
              <a:rPr lang="ru-RU" sz="2400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CA</a:t>
            </a:r>
            <a:r>
              <a:rPr lang="ru-RU" sz="2400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является искомым углом.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6739" y="1928802"/>
            <a:ext cx="3497261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00166" y="4714884"/>
            <a:ext cx="2286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929058" y="5429264"/>
            <a:ext cx="2286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44" y="6276997"/>
            <a:ext cx="228600" cy="295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071802" y="1666865"/>
            <a:ext cx="3238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390894" y="2428868"/>
            <a:ext cx="3238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2809873"/>
            <a:ext cx="3238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3952881"/>
            <a:ext cx="3238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76712" y="3952881"/>
            <a:ext cx="323850" cy="333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14" name="Прямая со стрелкой 13"/>
          <p:cNvCxnSpPr/>
          <p:nvPr/>
        </p:nvCxnSpPr>
        <p:spPr>
          <a:xfrm rot="10800000">
            <a:off x="7572396" y="3429000"/>
            <a:ext cx="1214446" cy="1000132"/>
          </a:xfrm>
          <a:prstGeom prst="straightConnector1">
            <a:avLst/>
          </a:prstGeom>
          <a:ln w="635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Полилиния 15"/>
          <p:cNvSpPr/>
          <p:nvPr/>
        </p:nvSpPr>
        <p:spPr>
          <a:xfrm rot="9303318">
            <a:off x="5673311" y="2642842"/>
            <a:ext cx="1982998" cy="1314412"/>
          </a:xfrm>
          <a:custGeom>
            <a:avLst/>
            <a:gdLst>
              <a:gd name="connsiteX0" fmla="*/ 0 w 1857388"/>
              <a:gd name="connsiteY0" fmla="*/ 3714776 h 3714776"/>
              <a:gd name="connsiteX1" fmla="*/ 464347 w 1857388"/>
              <a:gd name="connsiteY1" fmla="*/ 0 h 3714776"/>
              <a:gd name="connsiteX2" fmla="*/ 1857388 w 1857388"/>
              <a:gd name="connsiteY2" fmla="*/ 0 h 3714776"/>
              <a:gd name="connsiteX3" fmla="*/ 1393041 w 1857388"/>
              <a:gd name="connsiteY3" fmla="*/ 3714776 h 3714776"/>
              <a:gd name="connsiteX4" fmla="*/ 0 w 1857388"/>
              <a:gd name="connsiteY4" fmla="*/ 3714776 h 3714776"/>
              <a:gd name="connsiteX0" fmla="*/ 0 w 1857388"/>
              <a:gd name="connsiteY0" fmla="*/ 3714776 h 3714776"/>
              <a:gd name="connsiteX1" fmla="*/ 169793 w 1857388"/>
              <a:gd name="connsiteY1" fmla="*/ 2769514 h 3714776"/>
              <a:gd name="connsiteX2" fmla="*/ 464347 w 1857388"/>
              <a:gd name="connsiteY2" fmla="*/ 0 h 3714776"/>
              <a:gd name="connsiteX3" fmla="*/ 1857388 w 1857388"/>
              <a:gd name="connsiteY3" fmla="*/ 0 h 3714776"/>
              <a:gd name="connsiteX4" fmla="*/ 1393041 w 1857388"/>
              <a:gd name="connsiteY4" fmla="*/ 3714776 h 3714776"/>
              <a:gd name="connsiteX5" fmla="*/ 0 w 1857388"/>
              <a:gd name="connsiteY5" fmla="*/ 3714776 h 3714776"/>
              <a:gd name="connsiteX0" fmla="*/ 0 w 2376672"/>
              <a:gd name="connsiteY0" fmla="*/ 3714776 h 3714776"/>
              <a:gd name="connsiteX1" fmla="*/ 169793 w 2376672"/>
              <a:gd name="connsiteY1" fmla="*/ 2769514 h 3714776"/>
              <a:gd name="connsiteX2" fmla="*/ 464347 w 2376672"/>
              <a:gd name="connsiteY2" fmla="*/ 0 h 3714776"/>
              <a:gd name="connsiteX3" fmla="*/ 2376672 w 2376672"/>
              <a:gd name="connsiteY3" fmla="*/ 565710 h 3714776"/>
              <a:gd name="connsiteX4" fmla="*/ 1393041 w 2376672"/>
              <a:gd name="connsiteY4" fmla="*/ 3714776 h 3714776"/>
              <a:gd name="connsiteX5" fmla="*/ 0 w 2376672"/>
              <a:gd name="connsiteY5" fmla="*/ 3714776 h 3714776"/>
              <a:gd name="connsiteX0" fmla="*/ 0 w 2376672"/>
              <a:gd name="connsiteY0" fmla="*/ 3182221 h 3182221"/>
              <a:gd name="connsiteX1" fmla="*/ 169793 w 2376672"/>
              <a:gd name="connsiteY1" fmla="*/ 2236959 h 3182221"/>
              <a:gd name="connsiteX2" fmla="*/ 1289066 w 2376672"/>
              <a:gd name="connsiteY2" fmla="*/ 0 h 3182221"/>
              <a:gd name="connsiteX3" fmla="*/ 2376672 w 2376672"/>
              <a:gd name="connsiteY3" fmla="*/ 33155 h 3182221"/>
              <a:gd name="connsiteX4" fmla="*/ 1393041 w 2376672"/>
              <a:gd name="connsiteY4" fmla="*/ 3182221 h 3182221"/>
              <a:gd name="connsiteX5" fmla="*/ 0 w 2376672"/>
              <a:gd name="connsiteY5" fmla="*/ 3182221 h 3182221"/>
              <a:gd name="connsiteX0" fmla="*/ 0 w 2376672"/>
              <a:gd name="connsiteY0" fmla="*/ 3182221 h 3182221"/>
              <a:gd name="connsiteX1" fmla="*/ 1347786 w 2376672"/>
              <a:gd name="connsiteY1" fmla="*/ 2075791 h 3182221"/>
              <a:gd name="connsiteX2" fmla="*/ 1289066 w 2376672"/>
              <a:gd name="connsiteY2" fmla="*/ 0 h 3182221"/>
              <a:gd name="connsiteX3" fmla="*/ 2376672 w 2376672"/>
              <a:gd name="connsiteY3" fmla="*/ 33155 h 3182221"/>
              <a:gd name="connsiteX4" fmla="*/ 1393041 w 2376672"/>
              <a:gd name="connsiteY4" fmla="*/ 3182221 h 3182221"/>
              <a:gd name="connsiteX5" fmla="*/ 0 w 2376672"/>
              <a:gd name="connsiteY5" fmla="*/ 3182221 h 3182221"/>
              <a:gd name="connsiteX0" fmla="*/ 81305 w 1087606"/>
              <a:gd name="connsiteY0" fmla="*/ 2874173 h 3182221"/>
              <a:gd name="connsiteX1" fmla="*/ 58720 w 1087606"/>
              <a:gd name="connsiteY1" fmla="*/ 2075791 h 3182221"/>
              <a:gd name="connsiteX2" fmla="*/ 0 w 1087606"/>
              <a:gd name="connsiteY2" fmla="*/ 0 h 3182221"/>
              <a:gd name="connsiteX3" fmla="*/ 1087606 w 1087606"/>
              <a:gd name="connsiteY3" fmla="*/ 33155 h 3182221"/>
              <a:gd name="connsiteX4" fmla="*/ 103975 w 1087606"/>
              <a:gd name="connsiteY4" fmla="*/ 3182221 h 3182221"/>
              <a:gd name="connsiteX5" fmla="*/ 81305 w 1087606"/>
              <a:gd name="connsiteY5" fmla="*/ 2874173 h 3182221"/>
              <a:gd name="connsiteX0" fmla="*/ 753736 w 1760037"/>
              <a:gd name="connsiteY0" fmla="*/ 2841018 h 3149066"/>
              <a:gd name="connsiteX1" fmla="*/ 731151 w 1760037"/>
              <a:gd name="connsiteY1" fmla="*/ 2042636 h 3149066"/>
              <a:gd name="connsiteX2" fmla="*/ 0 w 1760037"/>
              <a:gd name="connsiteY2" fmla="*/ 157515 h 3149066"/>
              <a:gd name="connsiteX3" fmla="*/ 1760037 w 1760037"/>
              <a:gd name="connsiteY3" fmla="*/ 0 h 3149066"/>
              <a:gd name="connsiteX4" fmla="*/ 776406 w 1760037"/>
              <a:gd name="connsiteY4" fmla="*/ 3149066 h 3149066"/>
              <a:gd name="connsiteX5" fmla="*/ 753736 w 1760037"/>
              <a:gd name="connsiteY5" fmla="*/ 2841018 h 3149066"/>
              <a:gd name="connsiteX0" fmla="*/ 976697 w 1982998"/>
              <a:gd name="connsiteY0" fmla="*/ 2841018 h 3149066"/>
              <a:gd name="connsiteX1" fmla="*/ 0 w 1982998"/>
              <a:gd name="connsiteY1" fmla="*/ 1314412 h 3149066"/>
              <a:gd name="connsiteX2" fmla="*/ 222961 w 1982998"/>
              <a:gd name="connsiteY2" fmla="*/ 157515 h 3149066"/>
              <a:gd name="connsiteX3" fmla="*/ 1982998 w 1982998"/>
              <a:gd name="connsiteY3" fmla="*/ 0 h 3149066"/>
              <a:gd name="connsiteX4" fmla="*/ 999367 w 1982998"/>
              <a:gd name="connsiteY4" fmla="*/ 3149066 h 3149066"/>
              <a:gd name="connsiteX5" fmla="*/ 976697 w 1982998"/>
              <a:gd name="connsiteY5" fmla="*/ 2841018 h 3149066"/>
              <a:gd name="connsiteX0" fmla="*/ 976697 w 1982998"/>
              <a:gd name="connsiteY0" fmla="*/ 2841018 h 2841018"/>
              <a:gd name="connsiteX1" fmla="*/ 0 w 1982998"/>
              <a:gd name="connsiteY1" fmla="*/ 1314412 h 2841018"/>
              <a:gd name="connsiteX2" fmla="*/ 222961 w 1982998"/>
              <a:gd name="connsiteY2" fmla="*/ 157515 h 2841018"/>
              <a:gd name="connsiteX3" fmla="*/ 1982998 w 1982998"/>
              <a:gd name="connsiteY3" fmla="*/ 0 h 2841018"/>
              <a:gd name="connsiteX4" fmla="*/ 909863 w 1982998"/>
              <a:gd name="connsiteY4" fmla="*/ 713379 h 2841018"/>
              <a:gd name="connsiteX5" fmla="*/ 976697 w 1982998"/>
              <a:gd name="connsiteY5" fmla="*/ 2841018 h 2841018"/>
              <a:gd name="connsiteX0" fmla="*/ 439868 w 1982998"/>
              <a:gd name="connsiteY0" fmla="*/ 1046283 h 1314412"/>
              <a:gd name="connsiteX1" fmla="*/ 0 w 1982998"/>
              <a:gd name="connsiteY1" fmla="*/ 1314412 h 1314412"/>
              <a:gd name="connsiteX2" fmla="*/ 222961 w 1982998"/>
              <a:gd name="connsiteY2" fmla="*/ 157515 h 1314412"/>
              <a:gd name="connsiteX3" fmla="*/ 1982998 w 1982998"/>
              <a:gd name="connsiteY3" fmla="*/ 0 h 1314412"/>
              <a:gd name="connsiteX4" fmla="*/ 909863 w 1982998"/>
              <a:gd name="connsiteY4" fmla="*/ 713379 h 1314412"/>
              <a:gd name="connsiteX5" fmla="*/ 439868 w 1982998"/>
              <a:gd name="connsiteY5" fmla="*/ 1046283 h 131441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82998" h="1314412">
                <a:moveTo>
                  <a:pt x="439868" y="1046283"/>
                </a:moveTo>
                <a:lnTo>
                  <a:pt x="0" y="1314412"/>
                </a:lnTo>
                <a:lnTo>
                  <a:pt x="222961" y="157515"/>
                </a:lnTo>
                <a:lnTo>
                  <a:pt x="1982998" y="0"/>
                </a:lnTo>
                <a:lnTo>
                  <a:pt x="909863" y="713379"/>
                </a:lnTo>
                <a:lnTo>
                  <a:pt x="439868" y="1046283"/>
                </a:lnTo>
                <a:close/>
              </a:path>
            </a:pathLst>
          </a:custGeom>
          <a:solidFill>
            <a:srgbClr val="FFC000">
              <a:alpha val="50000"/>
            </a:srgb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  <p:bldP spid="16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Пример 14. В единичном кубе</a:t>
            </a:r>
            <a:r>
              <a:rPr lang="en-US" sz="2800" b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A…D₁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. Найти угол между прямой 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CD₁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 и плоскостью 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AB₁D₁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786314" y="2857496"/>
            <a:ext cx="3497261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1714488"/>
            <a:ext cx="6734175" cy="10953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3461"/>
          <a:stretch>
            <a:fillRect/>
          </a:stretch>
        </p:blipFill>
        <p:spPr bwMode="auto">
          <a:xfrm>
            <a:off x="76186" y="5929330"/>
            <a:ext cx="2495550" cy="857256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Использование расстояний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прямая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пересекает плоскость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точке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точка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лежит на прямой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(рис. 5.17). Тогда угол 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между прямой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плоскостью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вычислить, используя формулу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10200" y="3600450"/>
            <a:ext cx="3733800" cy="3257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14281" y="4429132"/>
            <a:ext cx="5777947" cy="12287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Прямоугольник 5"/>
          <p:cNvSpPr/>
          <p:nvPr/>
        </p:nvSpPr>
        <p:spPr>
          <a:xfrm>
            <a:off x="3088138" y="4701613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874088" y="4415861"/>
            <a:ext cx="41229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6" grpId="0"/>
      <p:bldP spid="7" grpId="0"/>
    </p:bldLst>
  </p:timing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Пример 15. В кубе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A…D</a:t>
            </a:r>
            <a:r>
              <a:rPr lang="ru-RU" sz="2400" b="0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найти угол между прямой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400" b="0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b="0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и плоскостью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BDC</a:t>
            </a:r>
            <a:r>
              <a:rPr lang="ru-RU" sz="2400" b="0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-32" y="1600200"/>
            <a:ext cx="5572164" cy="5257800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Решение. Так как A</a:t>
            </a:r>
            <a:r>
              <a:rPr lang="ru-RU" sz="2400" dirty="0" smtClean="0">
                <a:latin typeface="Calibri"/>
              </a:rPr>
              <a:t>₁</a:t>
            </a:r>
            <a:r>
              <a:rPr lang="ru-RU" sz="2400" dirty="0" smtClean="0"/>
              <a:t>B</a:t>
            </a:r>
            <a:r>
              <a:rPr lang="ru-RU" sz="2400" dirty="0" smtClean="0">
                <a:latin typeface="Calibri"/>
              </a:rPr>
              <a:t>₁</a:t>
            </a:r>
            <a:r>
              <a:rPr lang="ru-RU" sz="2400" dirty="0" smtClean="0"/>
              <a:t>    D</a:t>
            </a:r>
            <a:r>
              <a:rPr lang="ru-RU" sz="2400" dirty="0" smtClean="0">
                <a:latin typeface="Calibri"/>
              </a:rPr>
              <a:t>₁</a:t>
            </a:r>
            <a:r>
              <a:rPr lang="ru-RU" sz="2400" dirty="0" smtClean="0"/>
              <a:t>C</a:t>
            </a:r>
            <a:r>
              <a:rPr lang="ru-RU" sz="2400" dirty="0" smtClean="0">
                <a:latin typeface="Calibri"/>
              </a:rPr>
              <a:t>₁</a:t>
            </a:r>
            <a:r>
              <a:rPr lang="ru-RU" sz="2400" dirty="0" smtClean="0"/>
              <a:t>, то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(рис. 5.18). Точки D</a:t>
            </a:r>
            <a:r>
              <a:rPr lang="ru-RU" sz="2400" dirty="0" smtClean="0">
                <a:latin typeface="Calibri"/>
              </a:rPr>
              <a:t>₁</a:t>
            </a:r>
            <a:r>
              <a:rPr lang="ru-RU" sz="2400" dirty="0" smtClean="0"/>
              <a:t> и O</a:t>
            </a:r>
            <a:r>
              <a:rPr lang="ru-RU" sz="2400" dirty="0" smtClean="0">
                <a:latin typeface="Calibri"/>
              </a:rPr>
              <a:t>₁</a:t>
            </a:r>
            <a:r>
              <a:rPr lang="ru-RU" sz="2400" dirty="0" smtClean="0"/>
              <a:t> лежат</a:t>
            </a:r>
          </a:p>
          <a:p>
            <a:pPr>
              <a:buNone/>
            </a:pPr>
            <a:r>
              <a:rPr lang="ru-RU" sz="2400" dirty="0" smtClean="0"/>
              <a:t>на прямой D</a:t>
            </a:r>
            <a:r>
              <a:rPr lang="ru-RU" sz="2400" dirty="0" smtClean="0">
                <a:latin typeface="Calibri"/>
              </a:rPr>
              <a:t>₁</a:t>
            </a:r>
            <a:r>
              <a:rPr lang="ru-RU" sz="2400" dirty="0" smtClean="0"/>
              <a:t>B</a:t>
            </a:r>
            <a:r>
              <a:rPr lang="ru-RU" sz="2400" dirty="0" smtClean="0">
                <a:latin typeface="Calibri"/>
              </a:rPr>
              <a:t>₁</a:t>
            </a:r>
            <a:r>
              <a:rPr lang="ru-RU" sz="2400" dirty="0" smtClean="0"/>
              <a:t>, параллельной</a:t>
            </a:r>
          </a:p>
          <a:p>
            <a:pPr>
              <a:buNone/>
            </a:pPr>
            <a:r>
              <a:rPr lang="ru-RU" sz="2400" dirty="0" smtClean="0"/>
              <a:t>плоскости BDC</a:t>
            </a:r>
            <a:r>
              <a:rPr lang="ru-RU" sz="2400" dirty="0" smtClean="0">
                <a:latin typeface="Calibri"/>
              </a:rPr>
              <a:t>₁</a:t>
            </a:r>
            <a:r>
              <a:rPr lang="ru-RU" sz="2400" dirty="0" smtClean="0"/>
              <a:t>, значит,</a:t>
            </a:r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(см. пример 2). Таким образом, получаем:</a:t>
            </a:r>
            <a:endParaRPr lang="ru-RU" sz="2400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2890" y="1857364"/>
            <a:ext cx="382111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6667"/>
          <a:stretch>
            <a:fillRect/>
          </a:stretch>
        </p:blipFill>
        <p:spPr bwMode="auto">
          <a:xfrm>
            <a:off x="0" y="2071678"/>
            <a:ext cx="5982932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3571876"/>
            <a:ext cx="4580323" cy="8191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643042" y="5072074"/>
            <a:ext cx="4152900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cxnSp>
        <p:nvCxnSpPr>
          <p:cNvPr id="8" name="Прямая со стрелкой 7"/>
          <p:cNvCxnSpPr/>
          <p:nvPr/>
        </p:nvCxnSpPr>
        <p:spPr>
          <a:xfrm flipV="1">
            <a:off x="5786446" y="2214554"/>
            <a:ext cx="1285884" cy="571504"/>
          </a:xfrm>
          <a:prstGeom prst="straightConnector1">
            <a:avLst/>
          </a:prstGeom>
          <a:ln w="6350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143380"/>
            <a:ext cx="8229600" cy="1982783"/>
          </a:xfrm>
        </p:spPr>
        <p:txBody>
          <a:bodyPr/>
          <a:lstStyle/>
          <a:p>
            <a:pPr>
              <a:buNone/>
            </a:pPr>
            <a:r>
              <a:rPr lang="ru-RU" dirty="0" smtClean="0"/>
              <a:t>Отсюда</a:t>
            </a:r>
            <a:endParaRPr lang="ru-RU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728" y="4786322"/>
            <a:ext cx="4550576" cy="9001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06" y="6000768"/>
            <a:ext cx="2505075" cy="790575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000240"/>
            <a:ext cx="4719209" cy="17859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" name="Picture 2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22890" y="1428736"/>
            <a:ext cx="3821110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Задачи для самостоятельного решения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43050"/>
            <a:ext cx="8715436" cy="4525963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16. В правильной треугольной призме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ABCA₁B₁C₁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все ребра которой равны,  точка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середина ребра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A₁B₁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Найдите синус угла между прямой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плоскостью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BCC₁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17. В правильной шестиугольной призме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A...F₁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все ребра которой равны, точка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середина ребра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A₁B₁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Найдите синус угла между прямой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AG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плоскостью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BCC₁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18.  (ЕГЭ-2010) В правильной треугольной пирамиде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SABC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с основанием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известны ребра:  		          Найдите угол, образованный плоскостью основания и прямой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AM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где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точка пересечения медиан грани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SBC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19. В правильной четырехугольной пирамиде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SABCD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все ребра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которой равны, найдите косинус угла между прямой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плоскостью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SAD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4310"/>
          <a:stretch>
            <a:fillRect/>
          </a:stretch>
        </p:blipFill>
        <p:spPr bwMode="auto">
          <a:xfrm>
            <a:off x="2428860" y="4000504"/>
            <a:ext cx="2071702" cy="28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6048375"/>
            <a:ext cx="5638800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357158" y="6215082"/>
            <a:ext cx="8813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/>
              <a:t>Ответ: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6" grpId="0"/>
    </p:bldLst>
  </p:timing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Угол между плоскостями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600200"/>
            <a:ext cx="8786874" cy="4972072"/>
          </a:xfrm>
        </p:spPr>
        <p:txBody>
          <a:bodyPr/>
          <a:lstStyle/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Двугранный угол, образованный полуплоскостями измеряется величиной его линейного угла, получаемого при пересечении двугранного угла плоскостью, перпендикулярной его ребру. Величина двугранного угла принадлежит промежутку (0; 180°). Величина угла между пересекающимися плоскостями принадлежит промежутку (0; 90°].</a:t>
            </a:r>
          </a:p>
          <a:p>
            <a:pPr algn="ctr">
              <a:buNone/>
            </a:pP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Построение линейного угла двугранного угла</a:t>
            </a:r>
          </a:p>
          <a:p>
            <a:pPr algn="ctr"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 задач этим методом сводится к построению линейного угла с помощью двух перпендикуляров, проведенных в указанных плоскостях к прямой их пересечения, а его величина в дальнейшем находится либо из прямоугольного треугольника, либо из некоторого треугольника с применением теоремы косинусов.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Выделим подготовительные задачи.</a:t>
            </a:r>
          </a:p>
          <a:p>
            <a:pPr>
              <a:buNone/>
            </a:pPr>
            <a:r>
              <a:rPr lang="ru-RU" dirty="0" smtClean="0"/>
              <a:t>1. Построить линейный угол двугранного угла при стороне основания: </a:t>
            </a:r>
          </a:p>
          <a:p>
            <a:pPr>
              <a:buNone/>
            </a:pPr>
            <a:r>
              <a:rPr lang="ru-RU" dirty="0" smtClean="0"/>
              <a:t>а) в правильной треугольной пирамиде; </a:t>
            </a:r>
          </a:p>
          <a:p>
            <a:pPr>
              <a:buNone/>
            </a:pPr>
            <a:r>
              <a:rPr lang="ru-RU" dirty="0" smtClean="0"/>
              <a:t>б) в правильной четырехугольной пирамиде.</a:t>
            </a:r>
          </a:p>
          <a:p>
            <a:pPr>
              <a:buNone/>
            </a:pPr>
            <a:r>
              <a:rPr lang="ru-RU" dirty="0" smtClean="0"/>
              <a:t>2. Изобразить линейный угол двугранного угла при боковом ребре: </a:t>
            </a:r>
          </a:p>
          <a:p>
            <a:pPr>
              <a:buNone/>
            </a:pPr>
            <a:r>
              <a:rPr lang="ru-RU" dirty="0" smtClean="0"/>
              <a:t>а) в правильной треугольной пирамиде; </a:t>
            </a:r>
          </a:p>
          <a:p>
            <a:pPr>
              <a:buNone/>
            </a:pPr>
            <a:r>
              <a:rPr lang="ru-RU" dirty="0" smtClean="0"/>
              <a:t>б) в правильной четырехугольной пирамиде.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Пример 16. В правильной шестиугольной пирамиде, стороны 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основания которой равны 1, а боковые ребра равны 2, найти косинусы двугранных углов при основании и при боковом ребре.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5643570" cy="5257800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Решение. Рассмотрим пирамиду MABCDEF.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Поскольку она правильная, то все ее двугранные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углы при основании и равны все углы между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любыми ее смежными боковыми гранями.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Найдем, например, угол между плоскостью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основания и боковой гранью MAF и угол между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боковыми гранями FME и DME (рис. 5.19).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Прямая AF — ребро двугранного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угла MAFE. Пусть MO — высота пирамиды,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ML — апофема грани AMF,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3050" y="1857364"/>
            <a:ext cx="379095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5214950"/>
            <a:ext cx="4238625" cy="809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642942"/>
          </a:xfrm>
        </p:spPr>
        <p:txBody>
          <a:bodyPr/>
          <a:lstStyle/>
          <a:p>
            <a:r>
              <a:rPr lang="ru-RU" sz="2800" dirty="0" smtClean="0"/>
              <a:t>Основная часть: Расстояние от точки до прямой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285860"/>
            <a:ext cx="8229600" cy="1428760"/>
          </a:xfrm>
          <a:solidFill>
            <a:srgbClr val="FFC000"/>
          </a:solidFill>
        </p:spPr>
        <p:txBody>
          <a:bodyPr/>
          <a:lstStyle/>
          <a:p>
            <a:pPr algn="ctr">
              <a:buNone/>
            </a:pP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Расстояние от точки до прямой, не содержащей эту точку, есть длина отрезка перпендикуляра, проведенного из этой точки на данную прямую.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14282" y="2786058"/>
            <a:ext cx="8929718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Использование определения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Расстояние от точки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прямой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обозначаемое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ρ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(M; AB),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вычисляют как длину высоты, опущенной из точки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основание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(или его продолжение) треугольника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ABM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Систему подготовительных задач можно связать с единичным кубом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A…D1.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342900" indent="-342900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Построить перпендикуляр (дать этому обоснование), опущенный из точки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прямую: а)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DC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 б)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DD</a:t>
            </a:r>
            <a:r>
              <a:rPr lang="ru-RU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 в)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DC</a:t>
            </a:r>
            <a:r>
              <a:rPr lang="ru-RU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 г)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CC</a:t>
            </a:r>
            <a:r>
              <a:rPr lang="ru-RU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 е)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 ж)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з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2. Найти расстояние от точки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прямой: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  б)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;   в)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ru-RU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8676" name="Picture 4" descr="http://www.rza2010.ru/pict/vysota_treugolni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0298" y="3714752"/>
            <a:ext cx="2714644" cy="1022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 animBg="1"/>
    </p:bldLst>
  </p:timing>
</p:sld>
</file>

<file path=ppt/slides/slide6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Пример 16. В правильной шестиугольной пирамиде, стороны 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основания которой равны 1, а боковые ребра равны 2, найти косинусы двугранных углов при основании и при боковом ребре.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5786446" cy="5257800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 теореме о трех перпендикулярах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LO 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AF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Следовательно,     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MLO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линейный угол двугранного угла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MAFE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       так как является высотой правильного треугольника AOF со стороной 1.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Из прямоугольного треугольника LMO находим: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3050" y="1857364"/>
            <a:ext cx="379095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2500306"/>
            <a:ext cx="785818" cy="50186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3571876"/>
            <a:ext cx="4668133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8" name="Прямоугольник 7"/>
          <p:cNvSpPr/>
          <p:nvPr/>
        </p:nvSpPr>
        <p:spPr>
          <a:xfrm>
            <a:off x="0" y="4406824"/>
            <a:ext cx="5572132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Прямая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ME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ребро двугранного угла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FMED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треугольниках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FME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DME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проведем высоты к стороне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ME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из точек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соответственно. Так как треугольники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FME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DME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равны, то эти высоты «сойдутся» в одной точке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Следовательно, угол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DNF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— линейный угол двугранного угла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FMED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Из равенства треугольников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FME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DME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следует равенство высот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FN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DN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Найдем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FN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429124" y="1643050"/>
            <a:ext cx="29527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221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214546" y="1971667"/>
            <a:ext cx="276225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92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92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  <p:bldP spid="8" grpId="0"/>
    </p:bldLst>
  </p:timing>
</p:sld>
</file>

<file path=ppt/slides/slide6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600200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400" dirty="0" smtClean="0"/>
              <a:t>Площадь треугольника </a:t>
            </a:r>
            <a:r>
              <a:rPr lang="en-US" sz="2400" dirty="0" smtClean="0"/>
              <a:t>FME</a:t>
            </a:r>
            <a:endParaRPr lang="ru-RU" sz="2400" dirty="0" smtClean="0"/>
          </a:p>
          <a:p>
            <a:pPr>
              <a:buNone/>
            </a:pPr>
            <a:endParaRPr lang="ru-RU" sz="2400" dirty="0" smtClean="0"/>
          </a:p>
          <a:p>
            <a:pPr>
              <a:buNone/>
            </a:pPr>
            <a:r>
              <a:rPr lang="ru-RU" sz="2400" dirty="0" smtClean="0"/>
              <a:t>тогда высота FN, опущенная на ME, равна</a:t>
            </a:r>
            <a:endParaRPr lang="ru-RU" sz="2400" dirty="0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142976" y="1964836"/>
            <a:ext cx="3357586" cy="7259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3050" y="1000108"/>
            <a:ext cx="3790950" cy="465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214430" y="2857496"/>
            <a:ext cx="22860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0" y="3643314"/>
            <a:ext cx="621510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Далее рассмотрим равнобедренный треугольник FDN.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нем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Косинус угла DNF найдем, используя теорему 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косинусов для стороны DF: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4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5597"/>
          <a:stretch>
            <a:fillRect/>
          </a:stretch>
        </p:blipFill>
        <p:spPr bwMode="auto">
          <a:xfrm>
            <a:off x="734824" y="3929066"/>
            <a:ext cx="1694036" cy="31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5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4786322"/>
            <a:ext cx="4267200" cy="68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Прямоугольник 9"/>
          <p:cNvSpPr/>
          <p:nvPr/>
        </p:nvSpPr>
        <p:spPr>
          <a:xfrm>
            <a:off x="0" y="5500702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Таким образом, искомые косинусы двугранных углов при основании и при боковом ребре равны                     −  соответственно.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6" name="Picture 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571736" y="5768152"/>
            <a:ext cx="1000132" cy="661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47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643702" y="6072206"/>
            <a:ext cx="2457450" cy="704850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102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102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02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2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0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  <p:bldP spid="10" grpId="0"/>
    </p:bldLst>
  </p:timing>
</p:sld>
</file>

<file path=ppt/slides/slide6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Использование параллельных прямых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314580"/>
            <a:ext cx="8229600" cy="2543180"/>
          </a:xfrm>
        </p:spPr>
        <p:txBody>
          <a:bodyPr/>
          <a:lstStyle/>
          <a:p>
            <a:pPr algn="ctr">
              <a:buNone/>
            </a:pPr>
            <a:r>
              <a:rPr lang="ru-RU" dirty="0" smtClean="0"/>
              <a:t>В некоторых задачах построение линейного угла затруднительно. Поэтому вместо линейного угла можно рассмотреть угол с соответственно параллельными сторонами по отношению к линейному углу.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build="p"/>
    </p:bldLst>
  </p:timing>
</p:sld>
</file>

<file path=ppt/slides/slide6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43998" cy="1571612"/>
          </a:xfrm>
        </p:spPr>
        <p:txBody>
          <a:bodyPr/>
          <a:lstStyle/>
          <a:p>
            <a:pPr algn="l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Пример 17. В кубе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A…D₁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с ребром </a:t>
            </a:r>
            <a:r>
              <a:rPr lang="ru-RU" sz="2000" b="0" i="1" dirty="0" err="1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через точки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на ребре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BB₁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DD₁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такие, что                                    параллельно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проведена секущая плоскость.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Определить угол между секущей плоскостью и плоскостью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5643570" cy="5257800"/>
          </a:xfrm>
        </p:spPr>
        <p:txBody>
          <a:bodyPr/>
          <a:lstStyle/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Решение. Построим сечение куба плоскостью,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проходящей через точки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M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N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параллельно </a:t>
            </a:r>
            <a:r>
              <a:rPr lang="ru-RU" sz="1800" i="1" dirty="0" smtClean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(рис.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5.20).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 этой целью рассмотрим диагональную плоскость AA</a:t>
            </a:r>
            <a:r>
              <a:rPr lang="ru-RU" sz="1800" dirty="0" smtClean="0">
                <a:latin typeface="Calibri"/>
                <a:cs typeface="Times New Roman" pitchFamily="18" charset="0"/>
              </a:rPr>
              <a:t>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1800" dirty="0" smtClean="0">
                <a:latin typeface="Calibri"/>
                <a:cs typeface="Times New Roman" pitchFamily="18" charset="0"/>
              </a:rPr>
              <a:t>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. Соединим точки M и N, тогда </a:t>
            </a:r>
          </a:p>
          <a:p>
            <a:pPr>
              <a:buNone/>
            </a:pPr>
            <a:endParaRPr lang="ru-RU" sz="1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Поскольку, согласно условию, секущая плоскость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параллельна AC, то прямая ее пересечения с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плоскостью AA</a:t>
            </a:r>
            <a:r>
              <a:rPr lang="ru-RU" sz="1800" dirty="0" smtClean="0">
                <a:latin typeface="Calibri"/>
                <a:cs typeface="Times New Roman" pitchFamily="18" charset="0"/>
              </a:rPr>
              <a:t>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1800" dirty="0" smtClean="0">
                <a:latin typeface="Calibri"/>
                <a:cs typeface="Times New Roman" pitchFamily="18" charset="0"/>
              </a:rPr>
              <a:t>₁</a:t>
            </a: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 также будет параллельна AC.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Поэтому проведем через точку O отрезок QP  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(QP   AC). Соединив последовательно отрезками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точки Q, M, P и N, получим сечение QMPN. Так как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секущая плоскость пересекает параллельные грани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куба по параллельным прямым, то четырехугольник</a:t>
            </a:r>
          </a:p>
          <a:p>
            <a:pPr>
              <a:buNone/>
            </a:pPr>
            <a:r>
              <a:rPr lang="ru-RU" sz="1800" dirty="0" smtClean="0">
                <a:latin typeface="Times New Roman" pitchFamily="18" charset="0"/>
                <a:cs typeface="Times New Roman" pitchFamily="18" charset="0"/>
              </a:rPr>
              <a:t>QMPN является параллелограммом.</a:t>
            </a:r>
            <a:endParaRPr lang="ru-RU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428604"/>
            <a:ext cx="753723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428861" y="357166"/>
            <a:ext cx="1071569" cy="5471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65" t="1756"/>
          <a:stretch>
            <a:fillRect/>
          </a:stretch>
        </p:blipFill>
        <p:spPr bwMode="auto">
          <a:xfrm>
            <a:off x="5357818" y="1928802"/>
            <a:ext cx="3786182" cy="39957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460" y="4857760"/>
            <a:ext cx="1714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271" name="Picture 7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291" y="3214686"/>
            <a:ext cx="2359334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12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112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1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112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1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</p:bldLst>
  </p:timing>
</p:sld>
</file>

<file path=ppt/slides/slide6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71612"/>
            <a:ext cx="6572264" cy="4525963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квадрате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ABCD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диагонали перпендикулярны 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BD    АC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значит,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BD    QP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Проведем в плоскости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BDD₁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прямую</a:t>
            </a:r>
          </a:p>
          <a:p>
            <a:pPr>
              <a:buNone/>
            </a:pP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параллельную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Тогда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KN     QP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Прямая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BD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является проекцией наклонной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 плоскость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поэтому по теореме о трех перпендикулярах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MN    QP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Прямая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MN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лежит в плоскости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MPNQ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а прямая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KN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параллельна плоскости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Следовательно, угол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KNM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равен линейному углу искомого двугранного угла (как углы с соответственно параллельными сторонами).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5072074"/>
            <a:ext cx="6086475" cy="100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1" name="Picture 3"/>
          <p:cNvPicPr>
            <a:picLocks noChangeAspect="1" noChangeArrowheads="1"/>
          </p:cNvPicPr>
          <p:nvPr/>
        </p:nvPicPr>
        <p:blipFill>
          <a:blip r:embed="rId3" cstate="print"/>
          <a:srcRect l="2841" b="16666"/>
          <a:stretch>
            <a:fillRect/>
          </a:stretch>
        </p:blipFill>
        <p:spPr bwMode="auto">
          <a:xfrm>
            <a:off x="57136" y="6072206"/>
            <a:ext cx="2443162" cy="714380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6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365" t="1756"/>
          <a:stretch>
            <a:fillRect/>
          </a:stretch>
        </p:blipFill>
        <p:spPr bwMode="auto">
          <a:xfrm>
            <a:off x="6436342" y="2071678"/>
            <a:ext cx="270765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292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285" t="14708" r="9524"/>
          <a:stretch>
            <a:fillRect/>
          </a:stretch>
        </p:blipFill>
        <p:spPr bwMode="auto">
          <a:xfrm>
            <a:off x="5715008" y="1714488"/>
            <a:ext cx="172834" cy="200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285" t="14708" r="9524"/>
          <a:stretch>
            <a:fillRect/>
          </a:stretch>
        </p:blipFill>
        <p:spPr bwMode="auto">
          <a:xfrm>
            <a:off x="1327332" y="2085073"/>
            <a:ext cx="172834" cy="200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285" t="14708" r="9524"/>
          <a:stretch>
            <a:fillRect/>
          </a:stretch>
        </p:blipFill>
        <p:spPr bwMode="auto">
          <a:xfrm>
            <a:off x="3756224" y="2442263"/>
            <a:ext cx="172834" cy="200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2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14285" t="14708" r="9524"/>
          <a:stretch>
            <a:fillRect/>
          </a:stretch>
        </p:blipFill>
        <p:spPr bwMode="auto">
          <a:xfrm>
            <a:off x="2835980" y="3428999"/>
            <a:ext cx="164384" cy="1910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22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22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6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3200" dirty="0" smtClean="0"/>
              <a:t>Использование параллельных плоскостей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357430"/>
            <a:ext cx="8929718" cy="3543312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некоторых задачах эффективным является подход, при котором вместо угла между пересекающимися плоскостями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ищут угол между плоскостями, параллельными рассматриваемым (или между одной из данных плоскостей и плоскостью, параллельной другой из них).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Пример 18. В кубе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A…D₁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найти угол между плоскостью грани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AA₁B₁B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и плоскостью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BC₁D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5643570" cy="5257800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Решение. Так как плоскость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AA₁B₁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параллельна плоскости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DD₁C₁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то искомый угол равен углу между плоскостями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BC₁D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DD₁C₁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(рис. 5.21). Диагонали грани куба перпендикулярны и точкой пересечения делятся пополам. Поэтому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EC     DC₁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где точка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середина отрезка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DC₁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Также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BE    DC₁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как высота равностороннего треугольника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BC₁D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Следовательно, угол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BEC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есть линейный угол </a:t>
            </a:r>
            <a:r>
              <a:rPr lang="el-GR" sz="2000" i="1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двугранного угла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BDC₁C.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треугольнике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BEC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угол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BCE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прямой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BC     DD</a:t>
            </a:r>
            <a:r>
              <a:rPr lang="ru-RU" sz="2000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ru-RU" sz="2000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). Пусть ребро куба равно 1,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57818" y="1571612"/>
            <a:ext cx="3786182" cy="37590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5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071670" y="3357562"/>
            <a:ext cx="285752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6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85786" y="3071810"/>
            <a:ext cx="285750" cy="285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7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348" y="5286388"/>
            <a:ext cx="3357586" cy="6545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8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r="57954" b="66370"/>
          <a:stretch>
            <a:fillRect/>
          </a:stretch>
        </p:blipFill>
        <p:spPr bwMode="auto">
          <a:xfrm>
            <a:off x="-285784" y="5929330"/>
            <a:ext cx="2643206" cy="3619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9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52273" t="33630"/>
          <a:stretch>
            <a:fillRect/>
          </a:stretch>
        </p:blipFill>
        <p:spPr bwMode="auto">
          <a:xfrm>
            <a:off x="1785918" y="6143668"/>
            <a:ext cx="3000352" cy="7143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3319" name="Picture 7"/>
          <p:cNvPicPr>
            <a:picLocks noChangeAspect="1" noChangeArrowheads="1"/>
          </p:cNvPicPr>
          <p:nvPr/>
        </p:nvPicPr>
        <p:blipFill>
          <a:blip r:embed="rId6" cstate="print"/>
          <a:srcRect l="41796" b="55000"/>
          <a:stretch>
            <a:fillRect/>
          </a:stretch>
        </p:blipFill>
        <p:spPr bwMode="auto">
          <a:xfrm>
            <a:off x="4643438" y="6215082"/>
            <a:ext cx="1790691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6" cstate="print"/>
          <a:srcRect l="6966" t="52500" r="11764" b="2499"/>
          <a:stretch>
            <a:fillRect/>
          </a:stretch>
        </p:blipFill>
        <p:spPr bwMode="auto">
          <a:xfrm>
            <a:off x="6572264" y="6357958"/>
            <a:ext cx="2500330" cy="428628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5000636"/>
            <a:ext cx="285752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3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33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3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3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133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</p:bldLst>
  </p:timing>
</p:sld>
</file>

<file path=ppt/slides/slide6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dirty="0" smtClean="0"/>
              <a:t>Использование перпендикуляров  к плоскостям</a:t>
            </a:r>
            <a:endParaRPr lang="ru-RU" sz="28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1"/>
            <a:ext cx="9286908" cy="2471742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Пусть прямые 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lα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lβ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лежат в плоскости 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перпендикулярны плоскостям 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соответственно (рис. 5.22). Тогда угол между ними равен углу между плоскостями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. В общем случае прямые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lα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800" i="1" dirty="0" err="1" smtClean="0">
                <a:latin typeface="Times New Roman" pitchFamily="18" charset="0"/>
                <a:cs typeface="Times New Roman" pitchFamily="18" charset="0"/>
              </a:rPr>
              <a:t>lβ</a:t>
            </a:r>
            <a:r>
              <a:rPr lang="ru-RU" sz="2800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latin typeface="Times New Roman" pitchFamily="18" charset="0"/>
                <a:cs typeface="Times New Roman" pitchFamily="18" charset="0"/>
              </a:rPr>
              <a:t>могут быть скрещивающимися.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143372" y="3643314"/>
            <a:ext cx="3981450" cy="3028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4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6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Пример 19. В кубе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A…D₁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найти угол между плоскостями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AB₁C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BC₁D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500174"/>
            <a:ext cx="6072198" cy="4829196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Решение. Диагональ куба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A₁C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перпендикулярна плоскости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BC₁D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(рис. 5.23). Аналогично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BD₁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AB₁C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Таким образом, задача сводится к нахождению острого угла между диагоналями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A₁C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BD₁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прямоугольника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BCD₁A₁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точка пересечения диагоналей и ребро куба равно 1.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Тогда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В треугольнике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OBC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применим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теорему косинусов:</a:t>
            </a:r>
          </a:p>
          <a:p>
            <a:pPr>
              <a:buNone/>
            </a:pP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00100" y="4538675"/>
            <a:ext cx="3962400" cy="676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000760" y="1571612"/>
            <a:ext cx="3317972" cy="3287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4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43174" y="5357826"/>
            <a:ext cx="4924425" cy="847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357158" y="6143644"/>
            <a:ext cx="110203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то есть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5365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00166" y="6072206"/>
            <a:ext cx="2286000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5366" name="Picture 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l="2182" t="10345" b="6896"/>
          <a:stretch>
            <a:fillRect/>
          </a:stretch>
        </p:blipFill>
        <p:spPr bwMode="auto">
          <a:xfrm>
            <a:off x="6858016" y="6215082"/>
            <a:ext cx="2214546" cy="592919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</p:pic>
      <p:pic>
        <p:nvPicPr>
          <p:cNvPr id="10" name="Picture 3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14744" y="2428868"/>
            <a:ext cx="285752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53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53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53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53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153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  <p:bldP spid="7" grpId="0"/>
    </p:bldLst>
  </p:timing>
</p:sld>
</file>

<file path=ppt/slides/slide6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Применение теоремы о площади  </a:t>
            </a:r>
            <a:br>
              <a:rPr lang="ru-RU" sz="32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ортогональной проекции многоугольника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При применении этого метода угол </a:t>
            </a:r>
            <a:r>
              <a:rPr lang="el-GR" i="1" dirty="0" smtClean="0">
                <a:latin typeface="Times New Roman" pitchFamily="18" charset="0"/>
                <a:cs typeface="Times New Roman" pitchFamily="18" charset="0"/>
              </a:rPr>
              <a:t>φ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между плоскостями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α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β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вычислить, используя формулу </a:t>
            </a: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714744" y="3143248"/>
            <a:ext cx="1718399" cy="7715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Прямоугольник 4"/>
          <p:cNvSpPr/>
          <p:nvPr/>
        </p:nvSpPr>
        <p:spPr>
          <a:xfrm>
            <a:off x="0" y="3960690"/>
            <a:ext cx="9144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где S — площадь многоугольника, лежащего в одной из плоскостей, </a:t>
            </a:r>
          </a:p>
          <a:p>
            <a:pPr algn="ctr"/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S</a:t>
            </a:r>
            <a:r>
              <a:rPr lang="ru-RU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пр</a:t>
            </a:r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 — площадь его ортогональной проекции на другую плоскость.</a:t>
            </a:r>
          </a:p>
          <a:p>
            <a:pPr algn="ctr"/>
            <a:endParaRPr lang="ru-RU" sz="2400" dirty="0" smtClean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dirty="0" smtClean="0">
                <a:solidFill>
                  <a:srgbClr val="663300"/>
                </a:solidFill>
                <a:latin typeface="Times New Roman" pitchFamily="18" charset="0"/>
                <a:cs typeface="Times New Roman" pitchFamily="18" charset="0"/>
              </a:rPr>
              <a:t>Этот метод обычно применяют при вычислении угла между плоскостью сечения и плоскостью какой-либо грани многогранника (часто в качестве такой грани выступает основание пирамиды или призмы). </a:t>
            </a:r>
            <a:endParaRPr lang="ru-RU" sz="2400" dirty="0">
              <a:solidFill>
                <a:srgbClr val="6633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928802"/>
            <a:ext cx="5286380" cy="4525963"/>
          </a:xfrm>
        </p:spPr>
        <p:txBody>
          <a:bodyPr/>
          <a:lstStyle/>
          <a:p>
            <a:pPr>
              <a:buNone/>
            </a:pPr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Пример 1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В единичном кубе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A…D₁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  диагоналях граней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AD₁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D₁В₁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взяты точки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E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так, что 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D₁E=⅓AD₁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i="1" dirty="0" smtClean="0">
                <a:latin typeface="Times New Roman" pitchFamily="18" charset="0"/>
                <a:cs typeface="Times New Roman" pitchFamily="18" charset="0"/>
              </a:rPr>
              <a:t>D₁F=⅔D₁B₁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Найти: расстояние от точки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D₁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до прямой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EF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28596" y="285728"/>
            <a:ext cx="8229600" cy="1143000"/>
          </a:xfrm>
        </p:spPr>
        <p:txBody>
          <a:bodyPr/>
          <a:lstStyle/>
          <a:p>
            <a:r>
              <a:rPr lang="ru-RU" sz="2800" dirty="0" smtClean="0"/>
              <a:t>Основная часть: Расстояние от точки до прямой</a:t>
            </a:r>
            <a:br>
              <a:rPr lang="ru-RU" sz="2800" dirty="0" smtClean="0"/>
            </a:br>
            <a:r>
              <a:rPr lang="ru-RU" sz="2800" dirty="0" smtClean="0"/>
              <a:t> </a:t>
            </a:r>
            <a:endParaRPr lang="ru-RU" sz="2800" dirty="0"/>
          </a:p>
        </p:txBody>
      </p:sp>
      <p:pic>
        <p:nvPicPr>
          <p:cNvPr id="1026" name="Picture 2" descr="C:\Documents and Settings\Admin\Рабочий стол\Безымянный.bmp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6825" y="2214554"/>
            <a:ext cx="4067175" cy="3914775"/>
          </a:xfrm>
          <a:prstGeom prst="rect">
            <a:avLst/>
          </a:prstGeom>
          <a:noFill/>
        </p:spPr>
      </p:pic>
      <p:cxnSp>
        <p:nvCxnSpPr>
          <p:cNvPr id="6" name="Прямая со стрелкой 5"/>
          <p:cNvCxnSpPr/>
          <p:nvPr/>
        </p:nvCxnSpPr>
        <p:spPr>
          <a:xfrm rot="10800000">
            <a:off x="6858016" y="3643314"/>
            <a:ext cx="428628" cy="142876"/>
          </a:xfrm>
          <a:prstGeom prst="straightConnector1">
            <a:avLst/>
          </a:prstGeom>
          <a:ln w="34925" cmpd="sng">
            <a:solidFill>
              <a:srgbClr val="FFC000"/>
            </a:solidFill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" name="Прямоугольник 6"/>
          <p:cNvSpPr/>
          <p:nvPr/>
        </p:nvSpPr>
        <p:spPr>
          <a:xfrm rot="1440000">
            <a:off x="6814959" y="3687055"/>
            <a:ext cx="242039" cy="12683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7" presetClass="emph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>
                                      <p:cBhvr override="childStyle">
                                        <p:cTn id="28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animClr clrSpc="rgb">
                                      <p:cBhvr>
                                        <p:cTn id="29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bg1"/>
                                      </p:to>
                                    </p:animClr>
                                    <p:set>
                                      <p:cBhvr>
                                        <p:cTn id="30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31" dur="1000" autoRev="1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7" grpId="0" animBg="1"/>
      <p:bldP spid="7" grpId="1" animBg="1"/>
    </p:bldLst>
  </p:timing>
</p:sld>
</file>

<file path=ppt/slides/slide7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Пример 20. В кубе 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A…D₁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 найти угол между плоскостью грани 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AA₁B₁B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 и плоскостью </a:t>
            </a:r>
            <a:r>
              <a:rPr lang="ru-RU" sz="2800" b="0" i="1" dirty="0" smtClean="0">
                <a:latin typeface="Times New Roman" pitchFamily="18" charset="0"/>
                <a:cs typeface="Times New Roman" pitchFamily="18" charset="0"/>
              </a:rPr>
              <a:t>BC₁D</a:t>
            </a:r>
            <a:r>
              <a:rPr lang="ru-RU" sz="28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800" b="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224495" y="1571612"/>
            <a:ext cx="3990975" cy="3981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0" y="1600200"/>
            <a:ext cx="5715008" cy="525780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Решение. Пусть ребро куба равно 1.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Ортогональной проекцией треугольника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2400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на плоскость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AA</a:t>
            </a:r>
            <a:r>
              <a:rPr lang="ru-RU" sz="2400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является треугольник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площадь которого равна 0,5 (рис. 5.24).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Поскольку 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(как диагонали граней куба), то 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2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571604" y="3571876"/>
            <a:ext cx="3536680" cy="5810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3" name="Picture 5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4572008"/>
            <a:ext cx="2686050" cy="819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9" name="Прямоугольник 8"/>
          <p:cNvSpPr/>
          <p:nvPr/>
        </p:nvSpPr>
        <p:spPr>
          <a:xfrm>
            <a:off x="142844" y="5467665"/>
            <a:ext cx="1573636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Получаем: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7414" name="Picture 6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714480" y="5357826"/>
            <a:ext cx="402907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5" name="Picture 7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6076950"/>
            <a:ext cx="4619625" cy="781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7416" name="Picture 8"/>
          <p:cNvPicPr>
            <a:picLocks noChangeAspect="1" noChangeArrowheads="1"/>
          </p:cNvPicPr>
          <p:nvPr/>
        </p:nvPicPr>
        <p:blipFill>
          <a:blip r:embed="rId7" cstate="print"/>
          <a:srcRect l="2768" r="3136" b="18674"/>
          <a:stretch>
            <a:fillRect/>
          </a:stretch>
        </p:blipFill>
        <p:spPr bwMode="auto">
          <a:xfrm>
            <a:off x="6643702" y="6143644"/>
            <a:ext cx="2428892" cy="642942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74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74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74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1000"/>
                                        <p:tgtEl>
                                          <p:spTgt spid="174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1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6" grpId="0" uiExpand="1" build="p"/>
      <p:bldP spid="9" grpId="0"/>
    </p:bldLst>
  </p:timing>
</p:sld>
</file>

<file path=ppt/slides/slide7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Пример 21. В правильной шестиугольной призме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A...F₁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, стороны 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основания которой равны 1, а боковые ребра равны 2, найти угол </a:t>
            </a:r>
            <a:br>
              <a:rPr lang="ru-RU" sz="2000" b="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между плоскостями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BA₁D₁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000" b="0" i="1" dirty="0" smtClean="0">
                <a:latin typeface="Times New Roman" pitchFamily="18" charset="0"/>
                <a:cs typeface="Times New Roman" pitchFamily="18" charset="0"/>
              </a:rPr>
              <a:t>AA₁E₁</a:t>
            </a:r>
            <a:r>
              <a:rPr lang="ru-RU" sz="20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5643570" cy="5257800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Решение. Четырехугольники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BA₁D₁C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AA₁E₁E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сечения данной призмы этими плоскостями (рис. 5.25). Так как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BA, D₁E₁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CF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перпендикулярны плоскости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AA₁E₁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(они перпендикулярны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AA₁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), то трапеция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AA₁E₁G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где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G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середина отрезка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есть ортогональная проекция трапеции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BA₁D₁C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на плоскость сечения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AA₁E₁E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Трапеция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BA</a:t>
            </a:r>
            <a:r>
              <a:rPr lang="ru-RU" sz="2000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C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— равнобедренная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основаниями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ru-RU" sz="2000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= 2,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BC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= 1 и боковыми сторонами 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Ее высота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равна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1182" y="1571612"/>
            <a:ext cx="37528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5" name="Picture 3"/>
          <p:cNvPicPr>
            <a:picLocks noChangeAspect="1" noChangeArrowheads="1"/>
          </p:cNvPicPr>
          <p:nvPr/>
        </p:nvPicPr>
        <p:blipFill>
          <a:blip r:embed="rId3" cstate="print"/>
          <a:srcRect t="22288" r="48936" b="3244"/>
          <a:stretch>
            <a:fillRect/>
          </a:stretch>
        </p:blipFill>
        <p:spPr bwMode="auto">
          <a:xfrm>
            <a:off x="0" y="5143512"/>
            <a:ext cx="1714512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 cstate="print"/>
          <a:srcRect l="52425" t="3671"/>
          <a:stretch>
            <a:fillRect/>
          </a:stretch>
        </p:blipFill>
        <p:spPr bwMode="auto">
          <a:xfrm>
            <a:off x="1785918" y="5072074"/>
            <a:ext cx="1643074" cy="380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5919811"/>
            <a:ext cx="4152900" cy="866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84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184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184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</p:bldLst>
  </p:timing>
</p:sld>
</file>

<file path=ppt/slides/slide7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5786446" cy="4525963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а площадь равна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В прямоугольной трапеции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AA₁E₁G  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основания равны (из прямоугольного треугольника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A₁E₁D₁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),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		       а  высота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AA₁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= 2. Ее площадь равна</a:t>
            </a: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Далее находим: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1993549"/>
            <a:ext cx="3357586" cy="673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8787" y="3714752"/>
            <a:ext cx="988503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391150" y="1571612"/>
            <a:ext cx="3752850" cy="4343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0034" y="4052897"/>
            <a:ext cx="4254276" cy="804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1" name="Picture 5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28662" y="5176856"/>
            <a:ext cx="4429125" cy="895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2" name="Picture 6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42844" y="6062686"/>
            <a:ext cx="5400675" cy="723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9463" name="Picture 7"/>
          <p:cNvPicPr>
            <a:picLocks noChangeAspect="1" noChangeArrowheads="1"/>
          </p:cNvPicPr>
          <p:nvPr/>
        </p:nvPicPr>
        <p:blipFill>
          <a:blip r:embed="rId8" cstate="print"/>
          <a:srcRect t="3030" r="1859" b="21212"/>
          <a:stretch>
            <a:fillRect/>
          </a:stretch>
        </p:blipFill>
        <p:spPr bwMode="auto">
          <a:xfrm>
            <a:off x="6629414" y="6143644"/>
            <a:ext cx="2443180" cy="642942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194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94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194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94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7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b="0" dirty="0" smtClean="0"/>
              <a:t>Использование расстояний</a:t>
            </a:r>
            <a:endParaRPr lang="ru-RU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Пусть даны две плоскости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(рис.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5.26), пересекающиеся по прямой 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Если известны расстояния от точки </a:t>
            </a:r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М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лежащей в плоскости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до плоскости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до прямой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l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то угол между плоскостями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i="1" dirty="0" err="1" smtClean="0">
                <a:latin typeface="Times New Roman" pitchFamily="18" charset="0"/>
                <a:cs typeface="Times New Roman" pitchFamily="18" charset="0"/>
              </a:rPr>
              <a:t>β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можно вычислить, используя 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формулу:</a:t>
            </a:r>
            <a:endParaRPr lang="el-GR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5500726"/>
            <a:ext cx="4669501" cy="15716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429388" y="4477599"/>
            <a:ext cx="2714612" cy="238040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4643438" y="5500702"/>
            <a:ext cx="453970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endParaRPr lang="ru-RU" sz="40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2428860" y="5783065"/>
            <a:ext cx="426720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α</a:t>
            </a:r>
            <a:endParaRPr lang="ru-RU" sz="36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2857488" y="5857892"/>
            <a:ext cx="41389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i="1" dirty="0" err="1" smtClean="0">
                <a:latin typeface="Times New Roman" pitchFamily="18" charset="0"/>
                <a:cs typeface="Times New Roman" pitchFamily="18" charset="0"/>
              </a:rPr>
              <a:t>β</a:t>
            </a: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4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7" grpId="0"/>
      <p:bldP spid="8" grpId="0"/>
      <p:bldP spid="9" grpId="0"/>
    </p:bldLst>
  </p:timing>
</p:sld>
</file>

<file path=ppt/slides/slide7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Пример 22. В кубе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A…D₁ 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найти угол между плоскостями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AB₁C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b="0" i="1" dirty="0" smtClean="0">
                <a:latin typeface="Times New Roman" pitchFamily="18" charset="0"/>
                <a:cs typeface="Times New Roman" pitchFamily="18" charset="0"/>
              </a:rPr>
              <a:t>A₁B₁C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5786446" cy="5257800"/>
          </a:xfrm>
        </p:spPr>
        <p:txBody>
          <a:bodyPr/>
          <a:lstStyle/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Решение. Пусть ребро куба равно 1.   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Плоскости AB</a:t>
            </a:r>
            <a:r>
              <a:rPr lang="ru-RU" sz="2000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C и A</a:t>
            </a:r>
            <a:r>
              <a:rPr lang="ru-RU" sz="2000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C пересекаются по прямой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ru-RU" sz="2000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C (рис. 5.27). Расстояние от точки А,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принадлежащей плоскости AB</a:t>
            </a:r>
            <a:r>
              <a:rPr lang="ru-RU" sz="2000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C, до прямой B</a:t>
            </a:r>
            <a:r>
              <a:rPr lang="ru-RU" sz="2000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C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равно длине высоты равностороннего</a:t>
            </a:r>
          </a:p>
          <a:p>
            <a:pPr>
              <a:buNone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треугольника AB</a:t>
            </a:r>
            <a:r>
              <a:rPr lang="ru-RU" sz="2000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C со стороной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6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642760" y="1443052"/>
            <a:ext cx="3501240" cy="36290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14745" y="3429000"/>
            <a:ext cx="368620" cy="4286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9524"/>
          <a:stretch>
            <a:fillRect/>
          </a:stretch>
        </p:blipFill>
        <p:spPr bwMode="auto">
          <a:xfrm>
            <a:off x="134290" y="3786195"/>
            <a:ext cx="2080256" cy="5714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Прямоугольник 6"/>
          <p:cNvSpPr/>
          <p:nvPr/>
        </p:nvSpPr>
        <p:spPr>
          <a:xfrm>
            <a:off x="0" y="4286256"/>
            <a:ext cx="671514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Расстояние от точки А до плоскости A₁B₁C равно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половине диагонали грани куба, то есть 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Имеем: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1509" name="Picture 5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4643446"/>
            <a:ext cx="385186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10" name="Picture 6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7158" y="5173739"/>
            <a:ext cx="4572032" cy="7555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11" name="Picture 7"/>
          <p:cNvPicPr>
            <a:picLocks noChangeAspect="1" noChangeArrowheads="1"/>
          </p:cNvPicPr>
          <p:nvPr/>
        </p:nvPicPr>
        <p:blipFill>
          <a:blip r:embed="rId7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1406" y="5876947"/>
            <a:ext cx="5305425" cy="695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512" name="Picture 8"/>
          <p:cNvPicPr>
            <a:picLocks noChangeAspect="1" noChangeArrowheads="1"/>
          </p:cNvPicPr>
          <p:nvPr/>
        </p:nvPicPr>
        <p:blipFill>
          <a:blip r:embed="rId8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16130"/>
          <a:stretch>
            <a:fillRect/>
          </a:stretch>
        </p:blipFill>
        <p:spPr bwMode="auto">
          <a:xfrm>
            <a:off x="6572264" y="6043637"/>
            <a:ext cx="2524125" cy="742949"/>
          </a:xfrm>
          <a:prstGeom prst="rect">
            <a:avLst/>
          </a:prstGeom>
          <a:noFill/>
          <a:ln w="9525">
            <a:solidFill>
              <a:srgbClr val="FF99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215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215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215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15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uiExpand="1" build="p"/>
      <p:bldP spid="7" grpId="0"/>
    </p:bldLst>
  </p:timing>
</p:sld>
</file>

<file path=ppt/slides/slide7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3600" dirty="0" smtClean="0"/>
              <a:t>Задачи для самостоятельного решения</a:t>
            </a:r>
            <a:endParaRPr lang="ru-RU" sz="36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5257800"/>
          </a:xfrm>
        </p:spPr>
        <p:txBody>
          <a:bodyPr/>
          <a:lstStyle/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20. Диагональ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A₁C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куба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A…D₁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служит ребром двугранного угла, грани которого проходят через середины ребер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AB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DD₁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 Найдите величину этого угла.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21. (ЕГЭ-2010) В прямоугольном параллелепипеде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A...D₁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известны ребра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8,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AD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6,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CC₁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5. Найдите угол между плоскостями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BDD₁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AD₁B₁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22. В правильной треугольной призме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ABCA₁B₁C₁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все ребра которой равны, найдите угол между плоскостями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ACB₁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и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A₁C₁B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23. Основание пирамиды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DABC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— равнобедренный треугольник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ABC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, в котором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AB = BC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= 13,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= 24. Ребро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DB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перпендикулярно плоскости основания и равно 20. Найдите тангенс двугранного угла при ребре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AC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85720" y="6357958"/>
            <a:ext cx="82772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Ответ: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13463" b="21632"/>
          <a:stretch>
            <a:fillRect/>
          </a:stretch>
        </p:blipFill>
        <p:spPr bwMode="auto">
          <a:xfrm>
            <a:off x="1214414" y="6286520"/>
            <a:ext cx="2776944" cy="57147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253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000497" y="6268076"/>
            <a:ext cx="2071701" cy="6851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25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</p:bldLst>
  </p:timing>
</p:sld>
</file>

<file path=ppt/slides/slide7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ln/>
        </p:spPr>
        <p:txBody>
          <a:bodyPr/>
          <a:lstStyle/>
          <a:p>
            <a:pPr algn="ctr"/>
            <a:r>
              <a:rPr lang="ru-RU" i="1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42910" y="285728"/>
            <a:ext cx="8229600" cy="1143000"/>
          </a:xfrm>
        </p:spPr>
        <p:txBody>
          <a:bodyPr/>
          <a:lstStyle/>
          <a:p>
            <a:r>
              <a:rPr lang="ru-RU" dirty="0" smtClean="0"/>
              <a:t>Используемая литература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2000" dirty="0" smtClean="0">
                <a:hlinkClick r:id="rId2"/>
              </a:rPr>
              <a:t>http://www.rza2010.ru/vysota_treugolnika.html</a:t>
            </a:r>
            <a:endParaRPr lang="ru-RU" sz="2000" dirty="0" smtClean="0"/>
          </a:p>
          <a:p>
            <a:r>
              <a:rPr lang="en-US" sz="2000" dirty="0" smtClean="0">
                <a:hlinkClick r:id="rId3"/>
              </a:rPr>
              <a:t>http://dist-tutor.info/mod/resource/view.php?id=22487</a:t>
            </a:r>
            <a:endParaRPr lang="ru-RU" sz="2000" dirty="0" smtClean="0"/>
          </a:p>
          <a:p>
            <a:r>
              <a:rPr lang="ru-RU" sz="2000" dirty="0" smtClean="0"/>
              <a:t>1. </a:t>
            </a:r>
            <a:r>
              <a:rPr lang="ru-RU" sz="2000" dirty="0" err="1" smtClean="0"/>
              <a:t>Груденов</a:t>
            </a:r>
            <a:r>
              <a:rPr lang="ru-RU" sz="2000" dirty="0" smtClean="0"/>
              <a:t> Я.И., </a:t>
            </a:r>
            <a:r>
              <a:rPr lang="ru-RU" sz="2000" dirty="0" err="1" smtClean="0"/>
              <a:t>Колегаева</a:t>
            </a:r>
            <a:r>
              <a:rPr lang="ru-RU" sz="2000" dirty="0" smtClean="0"/>
              <a:t> Н.А, Макарова З.В., </a:t>
            </a:r>
            <a:r>
              <a:rPr lang="ru-RU" sz="2000" dirty="0" err="1" smtClean="0"/>
              <a:t>Хлабыстова</a:t>
            </a:r>
            <a:r>
              <a:rPr lang="ru-RU" sz="2000" dirty="0" smtClean="0"/>
              <a:t> Л.П.   </a:t>
            </a:r>
          </a:p>
          <a:p>
            <a:pPr>
              <a:buNone/>
            </a:pPr>
            <a:r>
              <a:rPr lang="ru-RU" sz="2000" dirty="0" smtClean="0"/>
              <a:t>Система элементарных задач по стереометрии // Математика в школе,</a:t>
            </a:r>
          </a:p>
          <a:p>
            <a:pPr>
              <a:buNone/>
            </a:pPr>
            <a:r>
              <a:rPr lang="ru-RU" sz="2000" dirty="0" smtClean="0"/>
              <a:t>1980, № 3.</a:t>
            </a:r>
          </a:p>
          <a:p>
            <a:r>
              <a:rPr lang="ru-RU" sz="2000" dirty="0" smtClean="0"/>
              <a:t>2. </a:t>
            </a:r>
            <a:r>
              <a:rPr lang="ru-RU" sz="2000" dirty="0" err="1" smtClean="0"/>
              <a:t>Корянов</a:t>
            </a:r>
            <a:r>
              <a:rPr lang="ru-RU" sz="2000" dirty="0" smtClean="0"/>
              <a:t> А.Г., Прокофьев А.А. Математика. ЕГЭ-2011. Типовые </a:t>
            </a:r>
          </a:p>
          <a:p>
            <a:pPr>
              <a:buNone/>
            </a:pPr>
            <a:r>
              <a:rPr lang="ru-RU" sz="2000" dirty="0" smtClean="0"/>
              <a:t>Задания С2. Многогранники: виды задач и методы их решения. URL: </a:t>
            </a:r>
          </a:p>
          <a:p>
            <a:r>
              <a:rPr lang="ru-RU" sz="2000" dirty="0" smtClean="0">
                <a:hlinkClick r:id="rId4"/>
              </a:rPr>
              <a:t>http://alexlarin.net/ege/2011/C2-2011.pdf</a:t>
            </a:r>
            <a:endParaRPr lang="ru-RU" sz="2000" dirty="0" smtClean="0"/>
          </a:p>
          <a:p>
            <a:r>
              <a:rPr lang="ru-RU" sz="2000" dirty="0" smtClean="0"/>
              <a:t>3. </a:t>
            </a:r>
            <a:r>
              <a:rPr lang="ru-RU" sz="2000" dirty="0" err="1" smtClean="0"/>
              <a:t>Потоскуев</a:t>
            </a:r>
            <a:r>
              <a:rPr lang="ru-RU" sz="2000" dirty="0" smtClean="0"/>
              <a:t> Е.В. Рекомендации по изучению стереометрии // Математика, 2008, № 2, 4, 5.</a:t>
            </a:r>
          </a:p>
          <a:p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Documents and Settings\Admin\Рабочий стол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76825" y="2943225"/>
            <a:ext cx="4067175" cy="3914775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-32" y="1"/>
            <a:ext cx="5715040" cy="584775"/>
          </a:xfrm>
          <a:prstGeom prst="rect">
            <a:avLst/>
          </a:prstGeom>
          <a:solidFill>
            <a:schemeClr val="bg1">
              <a:alpha val="86000"/>
            </a:schemeClr>
          </a:solidFill>
        </p:spPr>
        <p:txBody>
          <a:bodyPr wrap="square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Дано: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D₁E=⅓AD₁</a:t>
            </a: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,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 D₁F=⅔D₁B₁</a:t>
            </a:r>
            <a:endParaRPr lang="ru-RU" sz="32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0" y="1571612"/>
            <a:ext cx="914400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Решение. Длину отрезка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EF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найдем по теореме косинусов из треугольника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D</a:t>
            </a:r>
            <a:r>
              <a:rPr lang="ru-RU" sz="2000" i="1" dirty="0" smtClean="0">
                <a:latin typeface="Calibri"/>
                <a:cs typeface="Times New Roman" pitchFamily="18" charset="0"/>
              </a:rPr>
              <a:t>₁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EF 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(рис. 5.1), в котором 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286280" y="2428868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(треугольник AB₁D₁ — равносторонний).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3071810"/>
            <a:ext cx="91242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Имеем: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5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071538" y="3000372"/>
            <a:ext cx="3857652" cy="1269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76200" y="2285992"/>
            <a:ext cx="4138610" cy="622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Прямоугольник 10"/>
          <p:cNvSpPr/>
          <p:nvPr/>
        </p:nvSpPr>
        <p:spPr>
          <a:xfrm>
            <a:off x="214282" y="4143380"/>
            <a:ext cx="500066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Пусть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 — длина высоты треугольника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D₁EF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опущенной из точки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D₁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. Найдем </a:t>
            </a:r>
            <a:r>
              <a:rPr lang="ru-RU" sz="2000" i="1" dirty="0" err="1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, используя метод площадей для треугольника </a:t>
            </a:r>
            <a:r>
              <a:rPr lang="ru-RU" sz="2000" i="1" dirty="0" smtClean="0">
                <a:latin typeface="Times New Roman" pitchFamily="18" charset="0"/>
                <a:cs typeface="Times New Roman" pitchFamily="18" charset="0"/>
              </a:rPr>
              <a:t>D₁EF</a:t>
            </a: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 rot="1440000">
            <a:off x="6814959" y="4401435"/>
            <a:ext cx="242039" cy="126833"/>
          </a:xfrm>
          <a:prstGeom prst="rect">
            <a:avLst/>
          </a:prstGeom>
          <a:solidFill>
            <a:srgbClr val="FFC000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C000"/>
              </a:solidFill>
            </a:endParaRPr>
          </a:p>
        </p:txBody>
      </p:sp>
      <p:cxnSp>
        <p:nvCxnSpPr>
          <p:cNvPr id="13" name="Прямая со стрелкой 12"/>
          <p:cNvCxnSpPr/>
          <p:nvPr/>
        </p:nvCxnSpPr>
        <p:spPr>
          <a:xfrm rot="10800000">
            <a:off x="6858016" y="4357694"/>
            <a:ext cx="428628" cy="142876"/>
          </a:xfrm>
          <a:prstGeom prst="straightConnector1">
            <a:avLst/>
          </a:prstGeom>
          <a:ln w="34925" cmpd="sng">
            <a:solidFill>
              <a:srgbClr val="FFC000"/>
            </a:solidFill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Box 13"/>
          <p:cNvSpPr txBox="1"/>
          <p:nvPr/>
        </p:nvSpPr>
        <p:spPr>
          <a:xfrm>
            <a:off x="6973738" y="4059800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h</a:t>
            </a:r>
            <a:endParaRPr lang="ru-RU" dirty="0">
              <a:solidFill>
                <a:srgbClr val="FFC000"/>
              </a:solidFill>
            </a:endParaRPr>
          </a:p>
        </p:txBody>
      </p:sp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1357290" y="5412638"/>
            <a:ext cx="3643338" cy="14453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9" name="Picture 5" descr="http://dist-tutor.info/file.php/324/Material_zakachan/cosinus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56321"/>
          <a:stretch>
            <a:fillRect/>
          </a:stretch>
        </p:blipFill>
        <p:spPr bwMode="auto">
          <a:xfrm>
            <a:off x="3943355" y="571480"/>
            <a:ext cx="3700479" cy="1000108"/>
          </a:xfrm>
          <a:prstGeom prst="rect">
            <a:avLst/>
          </a:prstGeom>
          <a:solidFill>
            <a:schemeClr val="bg1">
              <a:alpha val="91000"/>
            </a:schemeClr>
          </a:solidFill>
        </p:spPr>
      </p:pic>
      <p:pic>
        <p:nvPicPr>
          <p:cNvPr id="17" name="Picture 5" descr="http://dist-tutor.info/file.php/324/Material_zakachan/cosinus.png"/>
          <p:cNvPicPr>
            <a:picLocks noChangeAspect="1" noChangeArrowheads="1"/>
          </p:cNvPicPr>
          <p:nvPr/>
        </p:nvPicPr>
        <p:blipFill>
          <a:blip r:embed="rId6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t="39311" r="43243"/>
          <a:stretch>
            <a:fillRect/>
          </a:stretch>
        </p:blipFill>
        <p:spPr bwMode="auto">
          <a:xfrm>
            <a:off x="7643834" y="571480"/>
            <a:ext cx="1500198" cy="992546"/>
          </a:xfrm>
          <a:prstGeom prst="rect">
            <a:avLst/>
          </a:prstGeom>
          <a:solidFill>
            <a:schemeClr val="bg1">
              <a:alpha val="91000"/>
            </a:schemeClr>
          </a:solidFill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66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3000"/>
                            </p:stCondLst>
                            <p:childTnLst>
                              <p:par>
                                <p:cTn id="46" presetID="18" presetClass="entr" presetSubtype="9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upLeft)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4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66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11" grpId="0"/>
      <p:bldP spid="12" grpId="0" animBg="1"/>
      <p:bldP spid="1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2" descr="C:\Documents and Settings\Admin\Рабочий стол\Безымянный.bmp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86446" y="1826915"/>
            <a:ext cx="3148834" cy="3030845"/>
          </a:xfrm>
          <a:prstGeom prst="rect">
            <a:avLst/>
          </a:prstGeom>
          <a:noFill/>
        </p:spPr>
      </p:pic>
      <p:cxnSp>
        <p:nvCxnSpPr>
          <p:cNvPr id="20" name="Прямая соединительная линия 19"/>
          <p:cNvCxnSpPr/>
          <p:nvPr/>
        </p:nvCxnSpPr>
        <p:spPr>
          <a:xfrm flipV="1">
            <a:off x="7000892" y="3143248"/>
            <a:ext cx="142876" cy="71438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rot="5400000" flipH="1" flipV="1">
            <a:off x="6982491" y="3196284"/>
            <a:ext cx="214315" cy="108244"/>
          </a:xfrm>
          <a:prstGeom prst="line">
            <a:avLst/>
          </a:prstGeom>
          <a:ln>
            <a:solidFill>
              <a:srgbClr val="FFC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 стрелкой 32"/>
          <p:cNvCxnSpPr/>
          <p:nvPr/>
        </p:nvCxnSpPr>
        <p:spPr>
          <a:xfrm rot="10800000">
            <a:off x="7143768" y="2928934"/>
            <a:ext cx="357190" cy="142876"/>
          </a:xfrm>
          <a:prstGeom prst="straightConnector1">
            <a:avLst/>
          </a:prstGeom>
          <a:ln w="34925" cmpd="sng">
            <a:solidFill>
              <a:srgbClr val="FFC000"/>
            </a:solidFill>
            <a:headEnd w="lg" len="lg"/>
            <a:tailEnd type="arrow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TextBox 33"/>
          <p:cNvSpPr txBox="1"/>
          <p:nvPr/>
        </p:nvSpPr>
        <p:spPr>
          <a:xfrm>
            <a:off x="7215206" y="2643182"/>
            <a:ext cx="3129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solidFill>
                  <a:srgbClr val="FFC000"/>
                </a:solidFill>
              </a:rPr>
              <a:t>h</a:t>
            </a:r>
            <a:endParaRPr lang="ru-RU" dirty="0">
              <a:solidFill>
                <a:srgbClr val="FFC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00034" y="1857364"/>
            <a:ext cx="4572000" cy="707886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000" dirty="0" smtClean="0"/>
              <a:t>Отсюда находим расстояние: </a:t>
            </a:r>
          </a:p>
          <a:p>
            <a:endParaRPr lang="ru-RU" sz="2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285720" y="3000372"/>
            <a:ext cx="5500726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Замечание. Можно заметить, что выполняется равенство   </a:t>
            </a:r>
          </a:p>
          <a:p>
            <a:pPr algn="ctr"/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FE² + D₁E² = D₁F²,</a:t>
            </a:r>
          </a:p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то есть угол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D₁EF 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прямой, и длина отрезка </a:t>
            </a:r>
            <a:r>
              <a:rPr lang="ru-RU" sz="2400" i="1" dirty="0" smtClean="0">
                <a:latin typeface="Times New Roman" pitchFamily="18" charset="0"/>
                <a:cs typeface="Times New Roman" pitchFamily="18" charset="0"/>
              </a:rPr>
              <a:t>D₁E</a:t>
            </a:r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является искомым расстоянием.</a:t>
            </a:r>
          </a:p>
          <a:p>
            <a:endParaRPr lang="ru-RU" sz="24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1" name="Picture 1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572000" y="1785926"/>
            <a:ext cx="1057275" cy="752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215206" y="6000768"/>
            <a:ext cx="1838325" cy="790575"/>
          </a:xfrm>
          <a:prstGeom prst="rect">
            <a:avLst/>
          </a:prstGeom>
          <a:noFill/>
          <a:ln w="9525">
            <a:solidFill>
              <a:srgbClr val="FFC000"/>
            </a:solidFill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</p:bldLst>
  </p:timing>
</p:sld>
</file>

<file path=ppt/theme/theme1.xml><?xml version="1.0" encoding="utf-8"?>
<a:theme xmlns:a="http://schemas.openxmlformats.org/drawingml/2006/main" name="53_Eduboard">
  <a:themeElements>
    <a:clrScheme name="Edu board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Edu board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Edu board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board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board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board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board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Edu board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oard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oard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oard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oard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oard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Edu board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53_Eduboard</Template>
  <TotalTime>1528</TotalTime>
  <Words>5858</Words>
  <Application>Microsoft Office PowerPoint</Application>
  <PresentationFormat>Экран (4:3)</PresentationFormat>
  <Paragraphs>461</Paragraphs>
  <Slides>77</Slides>
  <Notes>4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77</vt:i4>
      </vt:variant>
    </vt:vector>
  </HeadingPairs>
  <TitlesOfParts>
    <vt:vector size="78" baseType="lpstr">
      <vt:lpstr>53_Eduboard</vt:lpstr>
      <vt:lpstr>Использование вычислительного метода для решения задач С2 </vt:lpstr>
      <vt:lpstr>Содержание</vt:lpstr>
      <vt:lpstr>Введение</vt:lpstr>
      <vt:lpstr>Введение</vt:lpstr>
      <vt:lpstr>Введение</vt:lpstr>
      <vt:lpstr>Основная часть: Расстояние от точки до прямой</vt:lpstr>
      <vt:lpstr>Основная часть: Расстояние от точки до прямой  </vt:lpstr>
      <vt:lpstr>Слайд 8</vt:lpstr>
      <vt:lpstr>Слайд 9</vt:lpstr>
      <vt:lpstr>Метод параллельных прямых</vt:lpstr>
      <vt:lpstr>Слайд 11</vt:lpstr>
      <vt:lpstr>Слайд 12</vt:lpstr>
      <vt:lpstr>Задачи для самостоятельного решения</vt:lpstr>
      <vt:lpstr>Задачи для самостоятельного решения</vt:lpstr>
      <vt:lpstr>Расстояние от точки до плоскости</vt:lpstr>
      <vt:lpstr>Пример 3. В правильной шестиугольной призме A...F₁, ребра которой равны 1, найти расстояние от точки A до плоскости A₁B₁C.</vt:lpstr>
      <vt:lpstr>  </vt:lpstr>
      <vt:lpstr>Метод параллельных прямых и плоскостей</vt:lpstr>
      <vt:lpstr>Пример 4. В единичном кубе A…D₁ найти расстояние от точки C₁ до плоскости AB₁C.</vt:lpstr>
      <vt:lpstr> </vt:lpstr>
      <vt:lpstr>Метод объемов</vt:lpstr>
      <vt:lpstr>Пример 5. Ребро куба A…D₁ равно а. Найти расстояние от точки C до плоскости BDC₁.</vt:lpstr>
      <vt:lpstr> </vt:lpstr>
      <vt:lpstr>Метод подобия</vt:lpstr>
      <vt:lpstr> </vt:lpstr>
      <vt:lpstr>Пример 6. В правильной шестиугольной пирамиде MABCDEF, стороны основания которой равны 1, а боковые ребра равны 4, найти расстояние от середины ребра BC до плоскости грани EMD. </vt:lpstr>
      <vt:lpstr> </vt:lpstr>
      <vt:lpstr> </vt:lpstr>
      <vt:lpstr>Задачи для самостоятельного решения</vt:lpstr>
      <vt:lpstr>Расстояние между скрещивающимися прямыми</vt:lpstr>
      <vt:lpstr>Пример 7. В правильной четырехугольной пирамиде SABCD, все ребра которой равны 1, найти расстояние между прямыми BD и SA.</vt:lpstr>
      <vt:lpstr>Метод параллельных прямой и плоскости</vt:lpstr>
      <vt:lpstr>Пример 8. В правильной треугольной призме ABCA₁B₁C₁, все ребра которой равны 1, найти расстояние между прямыми AA₁ и B₁C.</vt:lpstr>
      <vt:lpstr>Метод параллельных плоскостей</vt:lpstr>
      <vt:lpstr>Пример 9. В единичном кубе A…D₁ найти расстояние между прямыми AB₁ и A₁D.</vt:lpstr>
      <vt:lpstr>Метод ортогонального проектирования</vt:lpstr>
      <vt:lpstr>Пример 10. В правильной усеченной четырехугольной пирамиде A...D₁ со сторонами оснований a и b (a &gt; b) и высотой h найти расстояние между диагональю BD₁ и диагональю большего основания AC.</vt:lpstr>
      <vt:lpstr>Пример 10. В правильной усеченной четырехугольной пирамиде A...D₁ со сторонами оснований a и b (a &gt; b) и высотой h найти расстояние между диагональю BD₁ и диагональю большего основания AC. </vt:lpstr>
      <vt:lpstr>Задачи для самостоятельного решения</vt:lpstr>
      <vt:lpstr>Угол между двумя прямыми</vt:lpstr>
      <vt:lpstr> </vt:lpstr>
      <vt:lpstr>Пример 11. В кубе A…D₁ найти угол между прямыми A₁D и D₁E, где E — середина ребра CC .</vt:lpstr>
      <vt:lpstr> </vt:lpstr>
      <vt:lpstr>Пример 12. В правильной треугольной призме ABCA₁B₁C₁, все ребра которой равны, найти угол между прямыми AC₁ и B₁C. </vt:lpstr>
      <vt:lpstr>Задачи для самостоятельного решения</vt:lpstr>
      <vt:lpstr>Угол между прямой и плоскостью</vt:lpstr>
      <vt:lpstr> </vt:lpstr>
      <vt:lpstr>Пример 13. В правильной шестиугольной пирамиде MABCDEF,  стороны основания которой равны 1, а боковые ребра равны 4, найти  синус угла между прямой BC и плоскостью EMD. </vt:lpstr>
      <vt:lpstr> </vt:lpstr>
      <vt:lpstr>Использование дополнительного угла</vt:lpstr>
      <vt:lpstr>Пример 14. В единичном кубе A…D₁. Найти угол между прямой CD₁ и плоскостью AB₁D₁.</vt:lpstr>
      <vt:lpstr>Пример 14. В единичном кубе A…D₁. Найти угол между прямой CD₁ и плоскостью AB₁D₁.</vt:lpstr>
      <vt:lpstr>Использование расстояний</vt:lpstr>
      <vt:lpstr>Пример 15. В кубе A…D₁ найти угол между прямой A₁B₁ и плоскостью BDC₁.</vt:lpstr>
      <vt:lpstr> </vt:lpstr>
      <vt:lpstr>Задачи для самостоятельного решения</vt:lpstr>
      <vt:lpstr>Угол между плоскостями</vt:lpstr>
      <vt:lpstr> </vt:lpstr>
      <vt:lpstr>Пример 16. В правильной шестиугольной пирамиде, стороны  основания которой равны 1, а боковые ребра равны 2, найти косинусы двугранных углов при основании и при боковом ребре.</vt:lpstr>
      <vt:lpstr>Пример 16. В правильной шестиугольной пирамиде, стороны  основания которой равны 1, а боковые ребра равны 2, найти косинусы двугранных углов при основании и при боковом ребре.</vt:lpstr>
      <vt:lpstr> </vt:lpstr>
      <vt:lpstr>Использование параллельных прямых</vt:lpstr>
      <vt:lpstr>Пример 17. В кубе A…D₁ с ребром a через точки M на ребре BB₁ и N на DD₁ такие, что                                    параллельно AC проведена секущая плоскость. Определить угол между секущей плоскостью и плоскостью ABC.</vt:lpstr>
      <vt:lpstr> </vt:lpstr>
      <vt:lpstr>Использование параллельных плоскостей</vt:lpstr>
      <vt:lpstr>Пример 18. В кубе A…D₁ найти угол между плоскостью грани AA₁B₁B и плоскостью BC₁D.</vt:lpstr>
      <vt:lpstr>Использование перпендикуляров  к плоскостям</vt:lpstr>
      <vt:lpstr>Пример 19. В кубе A…D₁ найти угол между плоскостями AB₁C и BC₁D.</vt:lpstr>
      <vt:lpstr>Применение теоремы о площади   ортогональной проекции многоугольника</vt:lpstr>
      <vt:lpstr>Пример 20. В кубе A…D₁ найти угол между плоскостью грани AA₁B₁B и плоскостью BC₁D.</vt:lpstr>
      <vt:lpstr>Пример 21. В правильной шестиугольной призме A...F₁, стороны  основания которой равны 1, а боковые ребра равны 2, найти угол  между плоскостями BA₁D₁ и AA₁E₁.</vt:lpstr>
      <vt:lpstr> </vt:lpstr>
      <vt:lpstr>Использование расстояний</vt:lpstr>
      <vt:lpstr>Пример 22. В кубе A…D₁ найти угол между плоскостями AB₁C и A₁B₁C.</vt:lpstr>
      <vt:lpstr>Задачи для самостоятельного решения</vt:lpstr>
      <vt:lpstr>Спасибо за внимание!</vt:lpstr>
      <vt:lpstr>Используемая литература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Использование вычислительного метода для решения задач С2 </dc:title>
  <dc:creator>Admin</dc:creator>
  <cp:lastModifiedBy>Admin</cp:lastModifiedBy>
  <cp:revision>151</cp:revision>
  <dcterms:created xsi:type="dcterms:W3CDTF">2014-04-10T18:10:09Z</dcterms:created>
  <dcterms:modified xsi:type="dcterms:W3CDTF">2015-01-27T16:34:00Z</dcterms:modified>
</cp:coreProperties>
</file>