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82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explosion val="7"/>
          <c:dPt>
            <c:idx val="0"/>
            <c:spPr>
              <a:solidFill>
                <a:srgbClr val="0070C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cat>
            <c:strRef>
              <c:f>Лист1!$A$2:$A$3</c:f>
              <c:strCache>
                <c:ptCount val="2"/>
                <c:pt idx="0">
                  <c:v>русские </c:v>
                </c:pt>
                <c:pt idx="1">
                  <c:v>шорцы, телеуты, сибирские татары 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0.9</c:v>
                </c:pt>
                <c:pt idx="1">
                  <c:v>0.1</c:v>
                </c:pt>
              </c:numCache>
            </c:numRef>
          </c:val>
        </c:ser>
      </c:pie3DChart>
    </c:plotArea>
    <c:legend>
      <c:legendPos val="r"/>
      <c:legendEntry>
        <c:idx val="0"/>
        <c:txPr>
          <a:bodyPr/>
          <a:lstStyle/>
          <a:p>
            <a:pPr>
              <a:defRPr sz="200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00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0.6492870856420726"/>
          <c:y val="0.23744007628873673"/>
          <c:w val="0.34916970448138435"/>
          <c:h val="0.55139823281807743"/>
        </c:manualLayout>
      </c:layout>
      <c:txPr>
        <a:bodyPr/>
        <a:lstStyle/>
        <a:p>
          <a:pPr>
            <a:defRPr sz="2000">
              <a:solidFill>
                <a:schemeClr val="accent6">
                  <a:lumMod val="50000"/>
                </a:schemeClr>
              </a:solidFill>
            </a:defRPr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diamond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51B69-B4B0-4A9F-8113-1661FB152ACD}" type="datetimeFigureOut">
              <a:rPr lang="ru-RU" smtClean="0"/>
              <a:pPr/>
              <a:t>27.01.2015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1CBCAC-5854-424B-A4D5-8806ED99A0E5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diamond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5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ommons.wikimedia.org/wiki/File:Kem-004.jpg?uselang=ru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130425"/>
            <a:ext cx="8715436" cy="1470025"/>
          </a:xfrm>
        </p:spPr>
        <p:txBody>
          <a:bodyPr>
            <a:noAutofit/>
          </a:bodyPr>
          <a:lstStyle/>
          <a:p>
            <a:r>
              <a:rPr lang="ru-RU" sz="8800" dirty="0" smtClean="0">
                <a:ln w="28575">
                  <a:solidFill>
                    <a:srgbClr val="00B05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Кемеровская область</a:t>
            </a:r>
            <a:endParaRPr lang="ru-RU" sz="8800" dirty="0">
              <a:ln w="28575">
                <a:solidFill>
                  <a:srgbClr val="00B050"/>
                </a:solidFill>
              </a:ln>
              <a:solidFill>
                <a:srgbClr val="00FF00"/>
              </a:solidFill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4572008"/>
            <a:ext cx="6400800" cy="1752600"/>
          </a:xfrm>
        </p:spPr>
        <p:txBody>
          <a:bodyPr/>
          <a:lstStyle/>
          <a:p>
            <a:pPr algn="r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Краткая  </a:t>
            </a:r>
          </a:p>
          <a:p>
            <a:pPr algn="r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к</a:t>
            </a:r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раеведческая</a:t>
            </a:r>
            <a:endParaRPr lang="ru-RU" b="1" dirty="0" smtClean="0">
              <a:ln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  <a:p>
            <a:pPr algn="r"/>
            <a:r>
              <a:rPr lang="ru-RU" b="1" dirty="0" smtClean="0">
                <a:ln>
                  <a:solidFill>
                    <a:srgbClr val="FFFF00"/>
                  </a:solidFill>
                </a:ln>
                <a:solidFill>
                  <a:schemeClr val="accent6">
                    <a:lumMod val="50000"/>
                  </a:schemeClr>
                </a:solidFill>
              </a:rPr>
              <a:t> справка</a:t>
            </a:r>
            <a:endParaRPr lang="ru-RU" b="1" dirty="0">
              <a:ln>
                <a:solidFill>
                  <a:srgbClr val="FFFF00"/>
                </a:solidFill>
              </a:ln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   Косуля            Олень</a:t>
            </a:r>
            <a:endParaRPr lang="ru-RU" dirty="0"/>
          </a:p>
        </p:txBody>
      </p:sp>
      <p:pic>
        <p:nvPicPr>
          <p:cNvPr id="21506" name="Picture 2" descr="http://www.prwatch.org/files/images/789px-White-tailed_deer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>
            <a:off x="428596" y="1428736"/>
            <a:ext cx="3929090" cy="49809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1508" name="Picture 4" descr="http://www.zoomagazin.info/images/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2000" y="1500174"/>
            <a:ext cx="4214842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85828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Бурый          Рысь    Росомаха</a:t>
            </a:r>
            <a:b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</a:b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медведь</a:t>
            </a:r>
            <a:endParaRPr lang="ru-RU" dirty="0"/>
          </a:p>
        </p:txBody>
      </p:sp>
      <p:pic>
        <p:nvPicPr>
          <p:cNvPr id="22532" name="Picture 4" descr="http://www.tepid.ru/images_w/wap9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2428868"/>
            <a:ext cx="2786082" cy="3378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4" name="Picture 6" descr="http://www.johndevis.com/files/666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786050" y="1142983"/>
            <a:ext cx="3299906" cy="311988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2536" name="Picture 8" descr="http://www.ferret.ru/articles/must/rosomaxa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00694" y="3571876"/>
            <a:ext cx="3356747" cy="28575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  Белка             Ондатра</a:t>
            </a:r>
            <a:endParaRPr lang="ru-RU" dirty="0"/>
          </a:p>
        </p:txBody>
      </p:sp>
      <p:pic>
        <p:nvPicPr>
          <p:cNvPr id="8" name="Picture 6" descr="http://www.fullhdoboi.ru/_ph/3/22891086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1428736"/>
            <a:ext cx="3857651" cy="4572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62" name="Picture 10" descr="http://img08.emarket.ua/images_emarketua/23822327_1_644x461/ondatra-mariupol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00562" y="1428736"/>
            <a:ext cx="4286280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http://900igr.net/Detskie_prezentatsii/biologiya/Lesnye.files/slide0008_image007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>
            <a:off x="3786182" y="2786058"/>
            <a:ext cx="5157065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    Выдра            Соболь </a:t>
            </a:r>
            <a:endParaRPr lang="ru-RU" dirty="0"/>
          </a:p>
        </p:txBody>
      </p:sp>
      <p:pic>
        <p:nvPicPr>
          <p:cNvPr id="24578" name="Picture 2" descr="http://molbiol.ru/forums/uploads/a001/b005/post-13123-1153362646.jpg"/>
          <p:cNvPicPr>
            <a:picLocks noChangeAspect="1" noChangeArrowheads="1"/>
          </p:cNvPicPr>
          <p:nvPr/>
        </p:nvPicPr>
        <p:blipFill>
          <a:blip r:embed="rId3" cstate="email">
            <a:lum bright="10000" contrast="20000"/>
          </a:blip>
          <a:srcRect/>
          <a:stretch>
            <a:fillRect/>
          </a:stretch>
        </p:blipFill>
        <p:spPr bwMode="auto">
          <a:xfrm>
            <a:off x="500034" y="1357298"/>
            <a:ext cx="3976239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berezinsky.by/img/fgal/birds/black_grous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286380" y="3286124"/>
            <a:ext cx="3357586" cy="314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04" name="Picture 4" descr="http://naturelight.ru/photo/2010-04-24/31276.jpg"/>
          <p:cNvPicPr>
            <a:picLocks noChangeAspect="1" noChangeArrowheads="1"/>
          </p:cNvPicPr>
          <p:nvPr/>
        </p:nvPicPr>
        <p:blipFill>
          <a:blip r:embed="rId3" cstate="email">
            <a:lum bright="10000" contrast="20000"/>
          </a:blip>
          <a:srcRect/>
          <a:stretch>
            <a:fillRect/>
          </a:stretch>
        </p:blipFill>
        <p:spPr bwMode="auto">
          <a:xfrm>
            <a:off x="3571868" y="1428736"/>
            <a:ext cx="3136294" cy="26606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Глухарь   Рябчик    Тетерев </a:t>
            </a:r>
            <a:endParaRPr lang="ru-RU" dirty="0"/>
          </a:p>
        </p:txBody>
      </p:sp>
      <p:pic>
        <p:nvPicPr>
          <p:cNvPr id="25602" name="Picture 2" descr="http://www.tepid.ru/images/capercaillie-2.jpg"/>
          <p:cNvPicPr>
            <a:picLocks noChangeAspect="1" noChangeArrowheads="1"/>
          </p:cNvPicPr>
          <p:nvPr/>
        </p:nvPicPr>
        <p:blipFill>
          <a:blip r:embed="rId4" cstate="email"/>
          <a:srcRect l="6667" r="11666"/>
          <a:stretch>
            <a:fillRect/>
          </a:stretch>
        </p:blipFill>
        <p:spPr bwMode="auto">
          <a:xfrm>
            <a:off x="285720" y="1428736"/>
            <a:ext cx="3500462" cy="3838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Бобры </a:t>
            </a:r>
            <a:endParaRPr lang="ru-RU" dirty="0"/>
          </a:p>
        </p:txBody>
      </p:sp>
      <p:pic>
        <p:nvPicPr>
          <p:cNvPr id="26626" name="Picture 2" descr="http://animalz.ru/wp-images/25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>
            <a:off x="1428728" y="1643050"/>
            <a:ext cx="6438615" cy="4286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     Окунь           Карась </a:t>
            </a:r>
            <a:endParaRPr lang="ru-RU" dirty="0"/>
          </a:p>
        </p:txBody>
      </p:sp>
      <p:pic>
        <p:nvPicPr>
          <p:cNvPr id="27650" name="Picture 2" descr="http://oleggusew.narod.ru/winter.spinning.ru/fich_us/174_okun.jpg"/>
          <p:cNvPicPr>
            <a:picLocks noChangeAspect="1" noChangeArrowheads="1"/>
          </p:cNvPicPr>
          <p:nvPr/>
        </p:nvPicPr>
        <p:blipFill>
          <a:blip r:embed="rId2" cstate="email">
            <a:lum bright="20000" contrast="10000"/>
          </a:blip>
          <a:srcRect/>
          <a:stretch>
            <a:fillRect/>
          </a:stretch>
        </p:blipFill>
        <p:spPr bwMode="auto">
          <a:xfrm>
            <a:off x="214282" y="1500174"/>
            <a:ext cx="4458541" cy="3143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7652" name="Picture 4" descr="http://ebftour.ru/images/load/Image/11%20Karausch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57752" y="2500306"/>
            <a:ext cx="4076702" cy="3083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Щука              Налим</a:t>
            </a:r>
            <a:endParaRPr lang="ru-RU" dirty="0"/>
          </a:p>
        </p:txBody>
      </p:sp>
      <p:pic>
        <p:nvPicPr>
          <p:cNvPr id="28674" name="Picture 2" descr="http://ultimatefishing.ru/speciesfish/01.jpg"/>
          <p:cNvPicPr>
            <a:picLocks noChangeAspect="1" noChangeArrowheads="1"/>
          </p:cNvPicPr>
          <p:nvPr/>
        </p:nvPicPr>
        <p:blipFill>
          <a:blip r:embed="rId2" cstate="email">
            <a:lum contrast="-10000"/>
          </a:blip>
          <a:srcRect/>
          <a:stretch>
            <a:fillRect/>
          </a:stretch>
        </p:blipFill>
        <p:spPr bwMode="auto">
          <a:xfrm>
            <a:off x="214282" y="2071678"/>
            <a:ext cx="4357718" cy="28638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8676" name="Picture 4" descr="http://www.fishtour.by/pub/Nalim.jpg"/>
          <p:cNvPicPr>
            <a:picLocks noChangeAspect="1" noChangeArrowheads="1"/>
          </p:cNvPicPr>
          <p:nvPr/>
        </p:nvPicPr>
        <p:blipFill>
          <a:blip r:embed="rId3" cstate="email">
            <a:lum bright="10000" contrast="10000"/>
          </a:blip>
          <a:srcRect/>
          <a:stretch>
            <a:fillRect/>
          </a:stretch>
        </p:blipFill>
        <p:spPr bwMode="auto">
          <a:xfrm>
            <a:off x="4929190" y="2214554"/>
            <a:ext cx="3893954" cy="27146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0" name="Picture 4" descr="http://bredenvtomske.ru/attachments/Image/1240520245_tajmen1.jpg?template=generic"/>
          <p:cNvPicPr>
            <a:picLocks noChangeAspect="1" noChangeArrowheads="1"/>
          </p:cNvPicPr>
          <p:nvPr/>
        </p:nvPicPr>
        <p:blipFill>
          <a:blip r:embed="rId2" cstate="email">
            <a:lum contrast="10000"/>
          </a:blip>
          <a:srcRect/>
          <a:stretch>
            <a:fillRect/>
          </a:stretch>
        </p:blipFill>
        <p:spPr bwMode="auto">
          <a:xfrm>
            <a:off x="3571868" y="2214554"/>
            <a:ext cx="5238750" cy="388620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Хариус        Таймень</a:t>
            </a:r>
            <a:endParaRPr lang="ru-RU" dirty="0"/>
          </a:p>
        </p:txBody>
      </p:sp>
      <p:pic>
        <p:nvPicPr>
          <p:cNvPr id="29698" name="Picture 2" descr="http://fish-book.ru/images/829.jpg"/>
          <p:cNvPicPr>
            <a:picLocks noChangeAspect="1" noChangeArrowheads="1"/>
          </p:cNvPicPr>
          <p:nvPr/>
        </p:nvPicPr>
        <p:blipFill>
          <a:blip r:embed="rId3" cstate="email">
            <a:lum contrast="10000"/>
          </a:blip>
          <a:srcRect/>
          <a:stretch>
            <a:fillRect/>
          </a:stretch>
        </p:blipFill>
        <p:spPr bwMode="auto">
          <a:xfrm>
            <a:off x="500034" y="1285860"/>
            <a:ext cx="4242764" cy="2786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Население Кемеровской области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1643050"/>
          <a:ext cx="8429684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Кемеровская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область</a:t>
            </a:r>
            <a:endParaRPr lang="ru-RU" dirty="0">
              <a:ln w="19050">
                <a:solidFill>
                  <a:srgbClr val="0070C0"/>
                </a:solidFill>
              </a:ln>
            </a:endParaRPr>
          </a:p>
        </p:txBody>
      </p:sp>
      <p:pic>
        <p:nvPicPr>
          <p:cNvPr id="4" name="Содержимое 3" descr="Карта-Кемеровской-области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8596" y="1071546"/>
            <a:ext cx="3929090" cy="57517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150px-Flag_of_Kemerovo_oblast.svg.pn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214942" y="1428736"/>
            <a:ext cx="2714644" cy="18097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oat_of_arms_of_Kemerovo_Oblast.svg.pn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5500694" y="3429000"/>
            <a:ext cx="2500330" cy="26670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Заповедник </a:t>
            </a:r>
            <a:b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</a:b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Кузнецкий </a:t>
            </a:r>
            <a:r>
              <a:rPr lang="ru-RU" dirty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А</a:t>
            </a: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латау</a:t>
            </a:r>
            <a:endParaRPr lang="ru-RU" dirty="0"/>
          </a:p>
        </p:txBody>
      </p:sp>
      <p:pic>
        <p:nvPicPr>
          <p:cNvPr id="30722" name="Picture 2" descr="http://www.kuz-alatau.ru/wp-content/uploads/2012/11/%D0%A4%D0%BE%D1%82%D0%BE%D0%B0%D0%BB%D1%8C%D0%B1%D0%BE%D0%B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1500174"/>
            <a:ext cx="6643734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Шорский национальный парк</a:t>
            </a:r>
            <a:endParaRPr lang="ru-RU" dirty="0"/>
          </a:p>
        </p:txBody>
      </p:sp>
      <p:pic>
        <p:nvPicPr>
          <p:cNvPr id="32770" name="Picture 2" descr="http://www.relax-live.ru/images/news/mracy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643050"/>
            <a:ext cx="7075714" cy="46434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Город-музей Мариинск</a:t>
            </a:r>
            <a:endParaRPr lang="ru-RU" dirty="0"/>
          </a:p>
        </p:txBody>
      </p:sp>
      <p:pic>
        <p:nvPicPr>
          <p:cNvPr id="33794" name="Picture 2" descr="http://gazeta.a42.ru/images/uploads/Mariinsk_2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57620" y="3071810"/>
            <a:ext cx="5039528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3800" name="Picture 8" descr="http://gazeta.a42.ru/images/uploads/Mariinsk_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1357298"/>
            <a:ext cx="4857784" cy="32364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Народные промыслы</a:t>
            </a:r>
            <a:endParaRPr lang="ru-RU" dirty="0"/>
          </a:p>
        </p:txBody>
      </p:sp>
      <p:pic>
        <p:nvPicPr>
          <p:cNvPr id="34820" name="Picture 4" descr="http://1.bp.blogspot.com/-VjfZKwFdOzQ/UCxKqg6aJOI/AAAAAAAAEFU/D1ug8M_ohvE/s1600/%D0%91%D0%B5%D1%80%D0%B5%D1%81%D1%82%D0%B0+(5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57158" y="1714488"/>
            <a:ext cx="4500594" cy="3375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142976" y="5214950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Береста</a:t>
            </a: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 </a:t>
            </a:r>
            <a:endParaRPr lang="ru-RU" dirty="0"/>
          </a:p>
        </p:txBody>
      </p:sp>
      <p:pic>
        <p:nvPicPr>
          <p:cNvPr id="34824" name="Picture 8" descr="http://cs2.livemaster.ru/foto/large/ae52632640-kukly-igrushki-kukla-obereg-podruzhk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143636" y="1285860"/>
            <a:ext cx="2428891" cy="3936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6143636" y="5357826"/>
            <a:ext cx="30003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Кукла-оберег</a:t>
            </a:r>
            <a:endParaRPr lang="ru-RU" sz="32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Народные промыслы</a:t>
            </a:r>
            <a:endParaRPr lang="ru-RU" dirty="0"/>
          </a:p>
        </p:txBody>
      </p:sp>
      <p:pic>
        <p:nvPicPr>
          <p:cNvPr id="35842" name="Picture 2" descr="http://www.xn--80aagmvb1aoklom.xn--p1ai/foto/tunika_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1285860"/>
            <a:ext cx="2428892" cy="3946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85786" y="5500702"/>
            <a:ext cx="26432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Вязание </a:t>
            </a:r>
            <a:endParaRPr lang="ru-RU" sz="3200" dirty="0"/>
          </a:p>
        </p:txBody>
      </p:sp>
      <p:pic>
        <p:nvPicPr>
          <p:cNvPr id="35844" name="Picture 4" descr="http://www.vishivki.com/Small/Winter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1428736"/>
            <a:ext cx="4851387" cy="37147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643438" y="5572140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Вышивание </a:t>
            </a:r>
            <a:endParaRPr lang="ru-RU" sz="32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Народные промыслы</a:t>
            </a:r>
            <a:endParaRPr lang="ru-RU" dirty="0"/>
          </a:p>
        </p:txBody>
      </p:sp>
      <p:pic>
        <p:nvPicPr>
          <p:cNvPr id="4" name="Picture 4" descr="http://kuzbasslegends.ru/wp-content/uploads/2012/10/Mariinsk_24_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1571612"/>
            <a:ext cx="4497743" cy="452596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929322" y="4286256"/>
            <a:ext cx="285752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Резьба по дереву</a:t>
            </a:r>
            <a:endParaRPr lang="ru-RU" sz="32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Народные промыслы Роспись  по:</a:t>
            </a:r>
            <a:endParaRPr lang="ru-RU" dirty="0"/>
          </a:p>
        </p:txBody>
      </p:sp>
      <p:pic>
        <p:nvPicPr>
          <p:cNvPr id="36866" name="Picture 2" descr="http://skill.ru/images/2011/03/26/204143.jpg"/>
          <p:cNvPicPr>
            <a:picLocks noChangeAspect="1" noChangeArrowheads="1"/>
          </p:cNvPicPr>
          <p:nvPr/>
        </p:nvPicPr>
        <p:blipFill>
          <a:blip r:embed="rId2" cstate="email">
            <a:lum bright="10000" contrast="20000"/>
          </a:blip>
          <a:srcRect/>
          <a:stretch>
            <a:fillRect/>
          </a:stretch>
        </p:blipFill>
        <p:spPr bwMode="auto">
          <a:xfrm>
            <a:off x="357158" y="2000240"/>
            <a:ext cx="2857520" cy="31432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68" name="Picture 4" descr="http://pics.livejournal.com/jazzia8/pic/0004ag2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1857364"/>
            <a:ext cx="2333625" cy="23336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6870" name="Picture 6" descr="http://home-sweet.ru/wp-content/uploads/2009/07/31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072198" y="2714620"/>
            <a:ext cx="2786082" cy="37147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714348" y="5214950"/>
            <a:ext cx="20002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дереву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4572008"/>
            <a:ext cx="2143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металлу</a:t>
            </a:r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6286480" y="1857364"/>
            <a:ext cx="2857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стеклу</a:t>
            </a:r>
            <a:endParaRPr lang="ru-RU" sz="32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 descr="http://webmandry.com/images/stories/2012/7/tom/tom-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14282" y="500042"/>
            <a:ext cx="8751105" cy="583407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780928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Милости просим, </a:t>
            </a:r>
            <a:br>
              <a:rPr lang="ru-RU" sz="66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</a:br>
            <a:r>
              <a:rPr lang="ru-RU" sz="66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гости </a:t>
            </a:r>
            <a:br>
              <a:rPr lang="ru-RU" sz="66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</a:br>
            <a:r>
              <a:rPr lang="ru-RU" sz="66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дорогие!</a:t>
            </a:r>
            <a:endParaRPr lang="ru-RU" sz="6600" dirty="0"/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Кемеровская</a:t>
            </a:r>
            <a:r>
              <a:rPr lang="ru-RU" dirty="0" smtClean="0">
                <a:ln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 </a:t>
            </a: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область </a:t>
            </a:r>
            <a:b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</a:b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на карте России</a:t>
            </a:r>
            <a:endParaRPr lang="ru-RU" dirty="0"/>
          </a:p>
        </p:txBody>
      </p:sp>
      <p:pic>
        <p:nvPicPr>
          <p:cNvPr id="4" name="Содержимое 3" descr="300px-Map_of_Russia_-_Kemerovo_Oblast_(2008-03).svg.pn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lum bright="-10000" contrast="20000"/>
          </a:blip>
          <a:stretch>
            <a:fillRect/>
          </a:stretch>
        </p:blipFill>
        <p:spPr>
          <a:xfrm>
            <a:off x="285720" y="1428736"/>
            <a:ext cx="8423903" cy="52149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4638"/>
            <a:ext cx="3900486" cy="3868742"/>
          </a:xfrm>
        </p:spPr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Верхний зуб</a:t>
            </a:r>
            <a:b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</a:b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2178 м</a:t>
            </a:r>
            <a:endParaRPr lang="ru-RU" dirty="0"/>
          </a:p>
        </p:txBody>
      </p:sp>
      <p:pic>
        <p:nvPicPr>
          <p:cNvPr id="1026" name="Picture 2" descr="http://ecokem.ru/wp-content/uploads/2012/04/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85786" y="500042"/>
            <a:ext cx="3571900" cy="56436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Овал 5"/>
          <p:cNvSpPr/>
          <p:nvPr/>
        </p:nvSpPr>
        <p:spPr>
          <a:xfrm flipV="1">
            <a:off x="3857620" y="3929066"/>
            <a:ext cx="142876" cy="214313"/>
          </a:xfrm>
          <a:prstGeom prst="ellipse">
            <a:avLst/>
          </a:prstGeom>
          <a:solidFill>
            <a:srgbClr val="C0000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Рисунок 6" descr="http://upload.wikimedia.org/wikipedia/commons/thumb/2/2e/Kem-004.jpg/220px-Kem-004.jpg">
            <a:hlinkClick r:id="rId3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572132" y="3571876"/>
            <a:ext cx="3309946" cy="30718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Полезные ископаемые</a:t>
            </a:r>
            <a:endParaRPr lang="ru-RU" dirty="0"/>
          </a:p>
        </p:txBody>
      </p:sp>
      <p:pic>
        <p:nvPicPr>
          <p:cNvPr id="17410" name="Picture 2" descr="C:\Documents and Settings\Надя\Мои документы\полезные ископаемые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contrast="40000"/>
          </a:blip>
          <a:srcRect/>
          <a:stretch>
            <a:fillRect/>
          </a:stretch>
        </p:blipFill>
        <p:spPr bwMode="auto">
          <a:xfrm>
            <a:off x="571472" y="1214422"/>
            <a:ext cx="3214710" cy="517489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000496" y="1285860"/>
            <a:ext cx="492922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Каменный уголь,  </a:t>
            </a:r>
          </a:p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Бурые  угли,   </a:t>
            </a:r>
          </a:p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железные и полиметаллические руды, золото, </a:t>
            </a:r>
          </a:p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фосфориты, </a:t>
            </a:r>
          </a:p>
          <a:p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строительный камень, тальк, </a:t>
            </a:r>
          </a:p>
          <a:p>
            <a:r>
              <a:rPr lang="ru-RU" sz="3200" dirty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м</a:t>
            </a:r>
            <a:r>
              <a:rPr lang="ru-RU" sz="32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инеральные источники и др.</a:t>
            </a:r>
            <a:endParaRPr lang="ru-RU" sz="3200" dirty="0">
              <a:ln w="19050">
                <a:solidFill>
                  <a:srgbClr val="0070C0"/>
                </a:solidFill>
              </a:ln>
              <a:solidFill>
                <a:srgbClr val="00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Реки и озёра  Кузбасса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686800" cy="4525963"/>
          </a:xfrm>
        </p:spPr>
        <p:txBody>
          <a:bodyPr/>
          <a:lstStyle/>
          <a:p>
            <a:endParaRPr lang="ru-RU" b="1" dirty="0"/>
          </a:p>
          <a:p>
            <a:pPr>
              <a:buNone/>
            </a:pPr>
            <a:r>
              <a:rPr lang="ru-RU" b="1" dirty="0" smtClean="0">
                <a:ln w="28575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	Реки:</a:t>
            </a:r>
            <a:r>
              <a:rPr lang="ru-RU" b="1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 Иня, Кия, Яя, Чумыш, </a:t>
            </a:r>
          </a:p>
          <a:p>
            <a:pPr>
              <a:buNone/>
            </a:pPr>
            <a:r>
              <a:rPr lang="ru-RU" b="1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	Сары-Чумыш, Кондома,  Мрассу, </a:t>
            </a:r>
          </a:p>
          <a:p>
            <a:pPr>
              <a:buNone/>
            </a:pPr>
            <a:r>
              <a:rPr lang="ru-RU" b="1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	Томь.</a:t>
            </a:r>
          </a:p>
          <a:p>
            <a:pPr>
              <a:buNone/>
            </a:pPr>
            <a:r>
              <a:rPr lang="ru-RU" dirty="0" smtClean="0">
                <a:ln w="28575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	Озера: </a:t>
            </a: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Большой Берчикуль, </a:t>
            </a:r>
          </a:p>
          <a:p>
            <a:pPr>
              <a:buNone/>
            </a:pP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	Малый  Берчикуль, </a:t>
            </a:r>
            <a:r>
              <a:rPr lang="ru-RU" dirty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З</a:t>
            </a: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меиное, </a:t>
            </a:r>
          </a:p>
          <a:p>
            <a:pPr>
              <a:buNone/>
            </a:pP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	Рыбное</a:t>
            </a:r>
            <a:endParaRPr lang="ru-RU" dirty="0">
              <a:ln w="19050">
                <a:solidFill>
                  <a:srgbClr val="0070C0"/>
                </a:solidFill>
              </a:ln>
              <a:solidFill>
                <a:srgbClr val="00FF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2576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Альпийские луга</a:t>
            </a:r>
            <a:endParaRPr lang="ru-RU" dirty="0"/>
          </a:p>
        </p:txBody>
      </p:sp>
      <p:pic>
        <p:nvPicPr>
          <p:cNvPr id="18436" name="Picture 4" descr="http://static.ngs.ru/news/preview/342172abee8472b49eb3f3d3dd4886db0a957710_6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6" y="1928802"/>
            <a:ext cx="4339825" cy="45005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000760" y="642918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Тайга </a:t>
            </a:r>
            <a:endParaRPr lang="ru-RU" sz="4000" dirty="0"/>
          </a:p>
        </p:txBody>
      </p:sp>
      <p:pic>
        <p:nvPicPr>
          <p:cNvPr id="18438" name="Picture 6" descr="http://img0.liveinternet.ru/images/attach/c/7/95/529/95529776_tayga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14942" y="1928802"/>
            <a:ext cx="3500430" cy="44291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829048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Чёрный </a:t>
            </a:r>
            <a:b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</a:br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тополь</a:t>
            </a:r>
            <a:endParaRPr lang="ru-RU" dirty="0"/>
          </a:p>
        </p:txBody>
      </p:sp>
      <p:pic>
        <p:nvPicPr>
          <p:cNvPr id="19458" name="Picture 2" descr="http://www.botanichka.ru/wp-content/uploads/2010/10/Black-poplar3-520x69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1500174"/>
            <a:ext cx="3537882" cy="4929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214942" y="214290"/>
            <a:ext cx="378621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Липа сибирская</a:t>
            </a:r>
            <a:endParaRPr lang="ru-RU" sz="4000" dirty="0"/>
          </a:p>
        </p:txBody>
      </p:sp>
      <p:pic>
        <p:nvPicPr>
          <p:cNvPr id="19460" name="Picture 4" descr="http://24medok.ru/wp-content/uploads/2012/02/11474978131072917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4876" y="1571612"/>
            <a:ext cx="4110773" cy="4714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 smtClean="0">
                <a:ln w="19050">
                  <a:solidFill>
                    <a:srgbClr val="0070C0"/>
                  </a:solidFill>
                </a:ln>
                <a:solidFill>
                  <a:srgbClr val="00FF00"/>
                </a:solidFill>
                <a:latin typeface="Arial Black" pitchFamily="34" charset="0"/>
              </a:rPr>
              <a:t>    Лось             Марал</a:t>
            </a:r>
            <a:endParaRPr lang="ru-RU" dirty="0"/>
          </a:p>
        </p:txBody>
      </p:sp>
      <p:pic>
        <p:nvPicPr>
          <p:cNvPr id="20482" name="Picture 2" descr="http://lentaregion.ru/wp-content/uploads/2012/10/%D0%BB%D0%BE%D1%81%D1%8C.jpg"/>
          <p:cNvPicPr>
            <a:picLocks noChangeAspect="1" noChangeArrowheads="1"/>
          </p:cNvPicPr>
          <p:nvPr/>
        </p:nvPicPr>
        <p:blipFill>
          <a:blip r:embed="rId2" cstate="email">
            <a:lum bright="10000"/>
          </a:blip>
          <a:srcRect/>
          <a:stretch>
            <a:fillRect/>
          </a:stretch>
        </p:blipFill>
        <p:spPr bwMode="auto">
          <a:xfrm>
            <a:off x="285720" y="1571612"/>
            <a:ext cx="3958156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484" name="Picture 4" descr="http://www.tepid.ru/images/maral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571612"/>
            <a:ext cx="4143404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108</Words>
  <Application>Microsoft Office PowerPoint</Application>
  <PresentationFormat>Экран (4:3)</PresentationFormat>
  <Paragraphs>53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Кемеровская область</vt:lpstr>
      <vt:lpstr>Кемеровская область</vt:lpstr>
      <vt:lpstr>Кемеровская область  на карте России</vt:lpstr>
      <vt:lpstr>Верхний зуб 2178 м</vt:lpstr>
      <vt:lpstr>Полезные ископаемые</vt:lpstr>
      <vt:lpstr>Реки и озёра  Кузбасса</vt:lpstr>
      <vt:lpstr>Альпийские луга</vt:lpstr>
      <vt:lpstr>Чёрный  тополь</vt:lpstr>
      <vt:lpstr>    Лось             Марал</vt:lpstr>
      <vt:lpstr>   Косуля            Олень</vt:lpstr>
      <vt:lpstr>Бурый          Рысь    Росомаха медведь</vt:lpstr>
      <vt:lpstr>  Белка             Ондатра</vt:lpstr>
      <vt:lpstr>    Выдра            Соболь </vt:lpstr>
      <vt:lpstr>Глухарь   Рябчик    Тетерев </vt:lpstr>
      <vt:lpstr>Бобры </vt:lpstr>
      <vt:lpstr>     Окунь           Карась </vt:lpstr>
      <vt:lpstr>Щука              Налим</vt:lpstr>
      <vt:lpstr>Хариус        Таймень</vt:lpstr>
      <vt:lpstr>Население Кемеровской области</vt:lpstr>
      <vt:lpstr>Заповедник  Кузнецкий Алатау</vt:lpstr>
      <vt:lpstr>Шорский национальный парк</vt:lpstr>
      <vt:lpstr>Город-музей Мариинск</vt:lpstr>
      <vt:lpstr>Народные промыслы</vt:lpstr>
      <vt:lpstr>Народные промыслы</vt:lpstr>
      <vt:lpstr>Народные промыслы</vt:lpstr>
      <vt:lpstr>Народные промыслы Роспись  по:</vt:lpstr>
      <vt:lpstr>Милости просим,  гости  дорогие!</vt:lpstr>
    </vt:vector>
  </TitlesOfParts>
  <Company>SPK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Кемеровская область</dc:title>
  <dc:creator>Надя</dc:creator>
  <cp:lastModifiedBy>Пользователь Windows</cp:lastModifiedBy>
  <cp:revision>21</cp:revision>
  <dcterms:created xsi:type="dcterms:W3CDTF">2013-01-15T19:23:50Z</dcterms:created>
  <dcterms:modified xsi:type="dcterms:W3CDTF">2015-01-27T05:41:26Z</dcterms:modified>
</cp:coreProperties>
</file>