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71" r:id="rId5"/>
    <p:sldId id="260" r:id="rId6"/>
    <p:sldId id="265" r:id="rId7"/>
    <p:sldId id="266" r:id="rId8"/>
    <p:sldId id="267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CB05EF7E-E85F-4F9B-B595-4B7898F864C7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60E61CA8-97A9-4BD7-8782-AC08CDF4B8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31640" y="404664"/>
            <a:ext cx="7416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Это наш дом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r"/>
            <a:r>
              <a:rPr lang="ru-RU" b="1" dirty="0" smtClean="0"/>
              <a:t>Самарский механико-технологический  </a:t>
            </a:r>
            <a:r>
              <a:rPr lang="ru-RU" b="1" dirty="0" smtClean="0"/>
              <a:t>техникум</a:t>
            </a:r>
          </a:p>
          <a:p>
            <a:pPr algn="r"/>
            <a:r>
              <a:rPr lang="ru-RU" b="1" smtClean="0"/>
              <a:t>Группа 539</a:t>
            </a:r>
            <a:endParaRPr lang="ru-RU" b="1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76672"/>
            <a:ext cx="4211960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84368" y="5645851"/>
            <a:ext cx="1259632" cy="121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84368" y="5645851"/>
            <a:ext cx="1259632" cy="121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3284984"/>
            <a:ext cx="244827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635896" y="688869"/>
            <a:ext cx="4968552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Директор ГБОУ СПО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"Самарский механико-технологический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техникум"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В.М. Парамонов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Сохраняя и поддерживая традиции классического образования, техникум идет в ногу со временем, формируя и совершенствуя систему управления и организации обучения.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Мы предлагаем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широковостребованные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и перспективные специальности, а также возможность получить дополнительное образование, которое повышает шансы выпускников при трудоустройстве.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32656"/>
            <a:ext cx="252028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84368" y="5645851"/>
            <a:ext cx="1259632" cy="121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474345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Техникум был открыт в 1930 году как мукомольно-крупяной техникум, в котором было организовано три отделения: мукомольное, крупяное и планово-экономическое. В 1944 году открыто механическое отделение. В 1959 году в техникуме открыто заочное отделение для подготовки специалистов по специальностям «Мукомольно-крупяное и комбикормовое производство», «Оборудование элеваторов, мельниц и складов», «Хранение зерна и продуктов его переработки».</a:t>
            </a:r>
          </a:p>
          <a:p>
            <a:pPr algn="just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Приказом Министерства РСФСР № 18 от 11.06.1961 года техникум переименован в Куйбышевский механико-технологический техникум.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 С 1986 года техникум открыл новые специальности: «Технология хлеба, кондитерских и макаронных изделий» и «Экономика и бухгалтерский учет». Немного позже было открыто отделение «Технология бродильных производств и виноделие».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1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rgbClr val="FF0000"/>
              </a:solidFill>
            </a:endParaRPr>
          </a:p>
          <a:p>
            <a:pPr algn="just"/>
            <a:endParaRPr lang="ru-RU" dirty="0" smtClean="0">
              <a:solidFill>
                <a:srgbClr val="FF0000"/>
              </a:solidFill>
            </a:endParaRP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        В 2003 году техникум стал именоваться Государственным образовательным учреждением среднего профессионального образования «Самарский механико-технологический техникум». С 01.01.2005 года техникум передан в ведение Министерства образования и науки Самарской области.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         </a:t>
            </a:r>
          </a:p>
          <a:p>
            <a:pPr algn="just"/>
            <a:endParaRPr lang="ru-RU" dirty="0" smtClean="0">
              <a:solidFill>
                <a:srgbClr val="FF0000"/>
              </a:solidFill>
            </a:endParaRPr>
          </a:p>
          <a:p>
            <a:pPr algn="just"/>
            <a:endParaRPr lang="ru-RU" dirty="0" smtClean="0">
              <a:solidFill>
                <a:srgbClr val="FF0000"/>
              </a:solidFill>
            </a:endParaRP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       Образовательный процесс в техникуме реализуют 29 преподавателей и 2 мастера производственного обучения, 62% преподавателей имеют высшую квалификационную категорию.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84368" y="5645851"/>
            <a:ext cx="1259632" cy="121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826259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/>
              <a:t>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Гордость техникума – его выпускники. За годы своего существования техникум подготовил более 20 тысяч специалистов, которые работают не только в Самарской области, но и во всех концах России. Большой отряд специалистов шагнул в большую жизнь через порог техникума и десятки лет работают на предприятиях мукомольной, крупяной, комбикормовой, хлебопекарной и элеваторной промышленности. Примером могут служить предприятия в г. Самаре.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 В настоящее время в ООО Самарский мукомольный завод Генеральным директором является выпускник техникума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Лесовских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Владимир Петрович, главным инженером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Блюдёнов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Юрий Юрьевич. Директор городского пищевого комбината «Куйбышевский»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Потякин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Дмитрий Васильевич. Около 20 выпускников трудятся в ОАО КО «Россия»; 15 человек – в ООО «Самарский мукомол»; на всех городских хлебозаводах от 10 до 30 сотрудников также выпускники техникума.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84368" y="5645851"/>
            <a:ext cx="1259632" cy="121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0033" y="1196752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настоящее время в техникуме осуществляется подготовка по 4-м специальностям:</a:t>
            </a:r>
          </a:p>
          <a:p>
            <a:endParaRPr lang="ru-RU" sz="2400" dirty="0" smtClean="0"/>
          </a:p>
          <a:p>
            <a:pPr lvl="0"/>
            <a:r>
              <a:rPr lang="ru-RU" sz="2400" dirty="0" smtClean="0">
                <a:solidFill>
                  <a:srgbClr val="FF0000"/>
                </a:solidFill>
              </a:rPr>
              <a:t>260103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Monotype Corsiva" pitchFamily="66" charset="0"/>
              </a:rPr>
              <a:t>Технология хлеба, кондитерских и макаронных изделий</a:t>
            </a:r>
          </a:p>
          <a:p>
            <a:pPr lvl="0"/>
            <a:r>
              <a:rPr lang="ru-RU" sz="2400" dirty="0" smtClean="0">
                <a:solidFill>
                  <a:srgbClr val="FF0000"/>
                </a:solidFill>
              </a:rPr>
              <a:t>260107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Monotype Corsiva" pitchFamily="66" charset="0"/>
              </a:rPr>
              <a:t>Технология бродильных производств и виноделие</a:t>
            </a:r>
          </a:p>
          <a:p>
            <a:pPr lvl="0"/>
            <a:r>
              <a:rPr lang="ru-RU" sz="2400" dirty="0" smtClean="0">
                <a:solidFill>
                  <a:srgbClr val="FF0000"/>
                </a:solidFill>
              </a:rPr>
              <a:t>151031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Monotype Corsiva" pitchFamily="66" charset="0"/>
              </a:rPr>
              <a:t>Монтаж и техническая эксплуатация промышленного оборудования</a:t>
            </a:r>
          </a:p>
          <a:p>
            <a:pPr lvl="0"/>
            <a:r>
              <a:rPr lang="ru-RU" sz="2400" dirty="0" smtClean="0">
                <a:solidFill>
                  <a:srgbClr val="FF0000"/>
                </a:solidFill>
              </a:rPr>
              <a:t>080114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Monotype Corsiva" pitchFamily="66" charset="0"/>
              </a:rPr>
              <a:t>Экономика и бухгалтерский учёт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84368" y="5645851"/>
            <a:ext cx="1259632" cy="121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67786" y="364903"/>
            <a:ext cx="6208431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Виды деятельности</a:t>
            </a:r>
          </a:p>
          <a:p>
            <a:pPr algn="ctr"/>
            <a:endParaRPr lang="ru-RU" sz="1600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00B0F0"/>
                </a:solidFill>
              </a:rPr>
              <a:t>Основной вид деятельности</a:t>
            </a:r>
          </a:p>
          <a:p>
            <a:pPr algn="ctr"/>
            <a:endParaRPr lang="ru-RU" sz="1600" dirty="0" smtClean="0"/>
          </a:p>
          <a:p>
            <a:r>
              <a:rPr lang="ru-RU" sz="1600" i="1" dirty="0" smtClean="0"/>
              <a:t>Обучение в образовательных учреждениях среднего профессионального образования</a:t>
            </a:r>
          </a:p>
          <a:p>
            <a:endParaRPr lang="ru-RU" sz="1600" dirty="0" smtClean="0"/>
          </a:p>
          <a:p>
            <a:pPr algn="ctr"/>
            <a:r>
              <a:rPr lang="ru-RU" dirty="0" smtClean="0">
                <a:solidFill>
                  <a:srgbClr val="00B0F0"/>
                </a:solidFill>
              </a:rPr>
              <a:t>Вспомогательные виды деятельности</a:t>
            </a:r>
          </a:p>
          <a:p>
            <a:pPr algn="ctr"/>
            <a:endParaRPr lang="ru-RU" sz="1600" dirty="0" smtClean="0"/>
          </a:p>
          <a:p>
            <a:pPr lvl="0"/>
            <a:r>
              <a:rPr lang="ru-RU" sz="1600" dirty="0" smtClean="0"/>
              <a:t>• </a:t>
            </a:r>
            <a:r>
              <a:rPr lang="ru-RU" sz="1600" i="1" dirty="0" smtClean="0"/>
              <a:t>Образование дополнительное для специалистов со средним профессиональным образованием;</a:t>
            </a:r>
          </a:p>
          <a:p>
            <a:pPr lvl="0"/>
            <a:r>
              <a:rPr lang="ru-RU" sz="1600" i="1" dirty="0" smtClean="0"/>
              <a:t>• Неспециализированные магазины (розничная торговля);</a:t>
            </a:r>
          </a:p>
          <a:p>
            <a:pPr lvl="0"/>
            <a:r>
              <a:rPr lang="ru-RU" sz="1600" i="1" dirty="0" smtClean="0"/>
              <a:t>• Хлебобулочные, кондитерские и специальные продукты (производство);</a:t>
            </a:r>
          </a:p>
          <a:p>
            <a:pPr lvl="0"/>
            <a:r>
              <a:rPr lang="ru-RU" sz="1600" i="1" dirty="0" smtClean="0"/>
              <a:t>• Напитки (производство);</a:t>
            </a:r>
          </a:p>
          <a:p>
            <a:pPr lvl="0"/>
            <a:r>
              <a:rPr lang="ru-RU" sz="1600" i="1" dirty="0" smtClean="0"/>
              <a:t>• </a:t>
            </a:r>
            <a:r>
              <a:rPr lang="ru-RU" sz="1600" i="1" dirty="0" err="1" smtClean="0"/>
              <a:t>Мукомольно</a:t>
            </a:r>
            <a:r>
              <a:rPr lang="ru-RU" sz="1600" i="1" dirty="0" smtClean="0"/>
              <a:t> (крупяная продукция, крахмал и </a:t>
            </a:r>
            <a:r>
              <a:rPr lang="ru-RU" sz="1600" i="1" dirty="0" err="1" smtClean="0"/>
              <a:t>крахмалопродукты</a:t>
            </a:r>
            <a:r>
              <a:rPr lang="ru-RU" sz="1600" i="1" dirty="0" smtClean="0"/>
              <a:t> - производство);</a:t>
            </a:r>
          </a:p>
          <a:p>
            <a:pPr lvl="0"/>
            <a:r>
              <a:rPr lang="ru-RU" sz="1600" i="1" dirty="0" smtClean="0"/>
              <a:t>• Подготовительные курсы для поступления в средние профессиональные учебные заведения;</a:t>
            </a:r>
            <a:endParaRPr lang="ru-RU" sz="1600" i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84368" y="5645851"/>
            <a:ext cx="1259632" cy="121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620688"/>
            <a:ext cx="752432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Спортивные секции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 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Волейбол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Баскетбол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Футбол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настольный теннис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84368" y="5645851"/>
            <a:ext cx="1259632" cy="121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5" y="1772816"/>
            <a:ext cx="220824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/>
          <a:srcRect l="12200" r="12201"/>
          <a:stretch>
            <a:fillRect/>
          </a:stretch>
        </p:blipFill>
        <p:spPr bwMode="auto">
          <a:xfrm>
            <a:off x="3563888" y="2204864"/>
            <a:ext cx="2304256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3068960"/>
            <a:ext cx="2376264" cy="1699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96136" y="3789040"/>
            <a:ext cx="2283105" cy="171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564904"/>
            <a:ext cx="4501617" cy="646331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perspectiveContrastingLeftFacing"/>
            <a:lightRig rig="threePt" dir="t"/>
          </a:scene3d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3429000"/>
            <a:ext cx="1800200" cy="1644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LeftDown"/>
            <a:lightRig rig="threePt" dir="t"/>
          </a:scene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47 L 0.25 0 L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233</TotalTime>
  <Words>227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Горизонт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Admin</cp:lastModifiedBy>
  <cp:revision>25</cp:revision>
  <dcterms:created xsi:type="dcterms:W3CDTF">2014-04-28T13:12:53Z</dcterms:created>
  <dcterms:modified xsi:type="dcterms:W3CDTF">2015-01-27T14:50:38Z</dcterms:modified>
</cp:coreProperties>
</file>